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Robo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bold.fntdata"/><Relationship Id="rId12" Type="http://schemas.openxmlformats.org/officeDocument/2006/relationships/slide" Target="slides/slide7.xml"/><Relationship Id="rId56" Type="http://schemas.openxmlformats.org/officeDocument/2006/relationships/font" Target="fonts/Roboto-regular.fntdata"/><Relationship Id="rId15" Type="http://schemas.openxmlformats.org/officeDocument/2006/relationships/slide" Target="slides/slide10.xml"/><Relationship Id="rId59" Type="http://schemas.openxmlformats.org/officeDocument/2006/relationships/font" Target="fonts/Roboto-boldItalic.fntdata"/><Relationship Id="rId14" Type="http://schemas.openxmlformats.org/officeDocument/2006/relationships/slide" Target="slides/slide9.xml"/><Relationship Id="rId58"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8c832861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8c832861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e55f1ea39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e55f1ea3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cf623cf5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cf623cf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8c8328618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8c832861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8c832861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8c832861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8c8328618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8c832861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8c8328618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8c832861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8c8328618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8c832861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8c8328618_0_1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8c832861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cf623cf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cf623cf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c2756bbfb8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c2756bbfb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8c8328618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8c832861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8c8328618_0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8c832861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8c8328618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8c832861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8c8328618_0_1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8c832861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8c8328618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8c832861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3b848776da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3b848776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cf623cf5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3cf623cf5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c26db4aa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3c26db4a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3c26db4aa9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3c26db4a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3c26db4aa9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3c26db4a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47a88b5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47a88b5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3cf623cf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3cf623cf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3c26db4aa9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3c26db4a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3c26db4aa9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3c26db4aa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3c26db4aa9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3c26db4aa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3c26db4aa9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3c26db4aa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3c26db4aa9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3c26db4aa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3cf623cf5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3cf623cf5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3c26db4aa9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3c26db4aa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3c26db4aa9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3c26db4aa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3c26db4aa9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3c26db4aa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8c8328618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8c832861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3c26db4aa9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3c26db4aa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3c26db4aa9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3c26db4aa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3c26db4aa9_0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3c26db4aa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3c26db4aa9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3c26db4aa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3c26db4aa9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3c26db4aa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3c26db4aa9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3c26db4aa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3c26db4aa9_0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3c26db4aa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3c26db4aa9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3c26db4aa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3e55f1ea3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3e55f1ea3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3e55f1ea39_1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3e55f1ea3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8c8328618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8c832861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3e55f1ea39_1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3e55f1ea3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8c8328618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8c832861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8c8328618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8c832861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8c8328618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8c832861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8c832861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8c83286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slide" Target="/ppt/slides/slide12.xml"/><Relationship Id="rId4" Type="http://schemas.openxmlformats.org/officeDocument/2006/relationships/slide" Target="/ppt/slides/slide19.xml"/><Relationship Id="rId9" Type="http://schemas.openxmlformats.org/officeDocument/2006/relationships/slide" Target="/ppt/slides/slide48.xml"/><Relationship Id="rId5" Type="http://schemas.openxmlformats.org/officeDocument/2006/relationships/slide" Target="/ppt/slides/slide26.xml"/><Relationship Id="rId6" Type="http://schemas.openxmlformats.org/officeDocument/2006/relationships/slide" Target="/ppt/slides/slide30.xml"/><Relationship Id="rId7" Type="http://schemas.openxmlformats.org/officeDocument/2006/relationships/slide" Target="/ppt/slides/slide36.xml"/><Relationship Id="rId8" Type="http://schemas.openxmlformats.org/officeDocument/2006/relationships/slide" Target="/ppt/slides/slide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developer.android.com/studio" TargetMode="External"/><Relationship Id="rId4" Type="http://schemas.openxmlformats.org/officeDocument/2006/relationships/hyperlink" Target="https://developer.android.com/jetpack/androidx/releases/compose-compil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slide" Target="/ppt/slides/slide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slide" Target="/ppt/slides/slide8.xml"/><Relationship Id="rId4" Type="http://schemas.openxmlformats.org/officeDocument/2006/relationships/slide" Target="/ppt/slides/slide9.xml"/><Relationship Id="rId5" Type="http://schemas.openxmlformats.org/officeDocument/2006/relationships/slide" Target="/ppt/slides/slide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slide" Target="/ppt/slid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developer.android.com/jetpack/compose" TargetMode="External"/><Relationship Id="rId4" Type="http://schemas.openxmlformats.org/officeDocument/2006/relationships/hyperlink" Target="https://developer.android.com/jetpack/compose/documentation" TargetMode="External"/><Relationship Id="rId5" Type="http://schemas.openxmlformats.org/officeDocument/2006/relationships/hyperlink" Target="https://developer.android.com/jetpack/compose/tutorial" TargetMode="External"/><Relationship Id="rId6" Type="http://schemas.openxmlformats.org/officeDocument/2006/relationships/hyperlink" Target="https://developer.android.com/jetpack/compose/sampl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slide" Target="/ppt/slid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slide" Target="/ppt/slides/slide20.xml"/><Relationship Id="rId4" Type="http://schemas.openxmlformats.org/officeDocument/2006/relationships/slide" Target="/ppt/slid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hyperlink" Target="https://developer.android.com/jetpack/compose/modifiers-lis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slide" Target="/ppt/slides/slide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hyperlink" Target="https://docs.google.com/presentation/d/1nXBD2zD5Y9lsSAZ4QNJ1xerQRTnfW_3gKAAjgVgNUQQ/edit#slide=id.g23e55f1ff5f_0_192" TargetMode="External"/><Relationship Id="rId4" Type="http://schemas.openxmlformats.org/officeDocument/2006/relationships/hyperlink" Target="https://docs.google.com/presentation/d/1nXBD2zD5Y9lsSAZ4QNJ1xerQRTnfW_3gKAAjgVgNUQQ/edit#slide=id.g23e55f1ff5f_0_192"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docs.google.com/presentation/d/1EfTIppgAggt40tbboppLJPs4lPJdAqm_YBiQMKUECPM/edit#slide=id.g227a8f06ab3_0_16"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slide" Target="/ppt/slides/slide38.xml"/><Relationship Id="rId4" Type="http://schemas.openxmlformats.org/officeDocument/2006/relationships/hyperlink" Target="https://developer.android.com/jetpack/compose/side-effect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slide" Target="/ppt/slides/slide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slide" Target="/ppt/slides/slide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Enterprise Applications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it" sz="2400"/>
              <a:t>Carmine Dodaro - Università della Calabria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Android e Jetpack Compose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idx="4294967295" type="body"/>
          </p:nvPr>
        </p:nvSpPr>
        <p:spPr>
          <a:xfrm>
            <a:off x="460950" y="1058550"/>
            <a:ext cx="8222100" cy="4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Jetpack Compose rappresenta uno strumento moderno per lo sviluppo di interfacce grafiche in Android. È basato su Kotlin ed è stato introdotto recentemente: la prima preview è stata rilasciata nel 2019, mentre la versione 1.0 è stata rilasciata il 28 luglio 2021. I vantaggi di Jetpack Compose si basano su quattro aspetti:</a:t>
            </a:r>
            <a:endParaRPr sz="1200"/>
          </a:p>
          <a:p>
            <a:pPr indent="-304800" lvl="0" marL="457200" rtl="0" algn="l">
              <a:spcBef>
                <a:spcPts val="0"/>
              </a:spcBef>
              <a:spcAft>
                <a:spcPts val="0"/>
              </a:spcAft>
              <a:buSzPts val="1200"/>
              <a:buChar char="●"/>
            </a:pPr>
            <a:r>
              <a:rPr lang="it" sz="1200"/>
              <a:t>Meno codice per realizzare la UI.</a:t>
            </a:r>
            <a:endParaRPr sz="1200"/>
          </a:p>
          <a:p>
            <a:pPr indent="-304800" lvl="0" marL="457200" rtl="0" algn="l">
              <a:spcBef>
                <a:spcPts val="0"/>
              </a:spcBef>
              <a:spcAft>
                <a:spcPts val="0"/>
              </a:spcAft>
              <a:buSzPts val="1200"/>
              <a:buChar char="●"/>
            </a:pPr>
            <a:r>
              <a:rPr lang="it" sz="1200"/>
              <a:t>Uso di un approccio dichiarativo, quindi gli sviluppatori si devono occupare solo di descrivere la UI e Compose si occupa del resto.</a:t>
            </a:r>
            <a:endParaRPr sz="1200"/>
          </a:p>
          <a:p>
            <a:pPr indent="-304800" lvl="0" marL="457200" rtl="0" algn="l">
              <a:spcBef>
                <a:spcPts val="0"/>
              </a:spcBef>
              <a:spcAft>
                <a:spcPts val="0"/>
              </a:spcAft>
              <a:buSzPts val="1200"/>
              <a:buChar char="●"/>
            </a:pPr>
            <a:r>
              <a:rPr lang="it" sz="1200"/>
              <a:t>Accelerare lo sviluppo anche in progetti esistenti, perché Compose è compatibile con gli strumenti disponibili precedentemente.</a:t>
            </a:r>
            <a:endParaRPr sz="1200"/>
          </a:p>
          <a:p>
            <a:pPr indent="-304800" lvl="0" marL="457200" rtl="0" algn="l">
              <a:spcBef>
                <a:spcPts val="0"/>
              </a:spcBef>
              <a:spcAft>
                <a:spcPts val="0"/>
              </a:spcAft>
              <a:buSzPts val="1200"/>
              <a:buChar char="●"/>
            </a:pPr>
            <a:r>
              <a:rPr lang="it" sz="1200"/>
              <a:t>Di base contiene già una grande varietà di strumenti, come possibilità di integrare facilmente i temi, le animazioni, ecc.</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Principi di base:</a:t>
            </a:r>
            <a:endParaRPr sz="1200"/>
          </a:p>
          <a:p>
            <a:pPr indent="-304800" lvl="0" marL="457200" rtl="0" algn="l">
              <a:spcBef>
                <a:spcPts val="0"/>
              </a:spcBef>
              <a:spcAft>
                <a:spcPts val="0"/>
              </a:spcAft>
              <a:buClr>
                <a:schemeClr val="lt2"/>
              </a:buClr>
              <a:buSzPts val="1200"/>
              <a:buChar char="●"/>
            </a:pPr>
            <a:r>
              <a:rPr lang="it" sz="1200" u="sng">
                <a:solidFill>
                  <a:schemeClr val="accent5"/>
                </a:solidFill>
                <a:hlinkClick action="ppaction://hlinksldjump" r:id="rId3">
                  <a:extLst>
                    <a:ext uri="{A12FA001-AC4F-418D-AE19-62706E023703}">
                      <ahyp:hlinkClr val="tx"/>
                    </a:ext>
                  </a:extLst>
                </a:hlinkClick>
              </a:rPr>
              <a:t>Overview: pensare in termini di Compose</a:t>
            </a:r>
            <a:endParaRPr sz="1200"/>
          </a:p>
          <a:p>
            <a:pPr indent="-304800" lvl="0" marL="457200" rtl="0" algn="l">
              <a:spcBef>
                <a:spcPts val="0"/>
              </a:spcBef>
              <a:spcAft>
                <a:spcPts val="0"/>
              </a:spcAft>
              <a:buClr>
                <a:schemeClr val="lt2"/>
              </a:buClr>
              <a:buSzPts val="1200"/>
              <a:buChar char="●"/>
            </a:pPr>
            <a:r>
              <a:rPr lang="it" sz="1200" u="sng">
                <a:solidFill>
                  <a:schemeClr val="accent5"/>
                </a:solidFill>
                <a:hlinkClick action="ppaction://hlinksldjump" r:id="rId4">
                  <a:extLst>
                    <a:ext uri="{A12FA001-AC4F-418D-AE19-62706E023703}">
                      <ahyp:hlinkClr val="tx"/>
                    </a:ext>
                  </a:extLst>
                </a:hlinkClick>
              </a:rPr>
              <a:t>Gestione dello stato</a:t>
            </a:r>
            <a:endParaRPr sz="1200"/>
          </a:p>
          <a:p>
            <a:pPr indent="-304800" lvl="0" marL="457200" rtl="0" algn="l">
              <a:spcBef>
                <a:spcPts val="0"/>
              </a:spcBef>
              <a:spcAft>
                <a:spcPts val="0"/>
              </a:spcAft>
              <a:buClr>
                <a:schemeClr val="lt2"/>
              </a:buClr>
              <a:buSzPts val="1200"/>
              <a:buChar char="●"/>
            </a:pPr>
            <a:r>
              <a:rPr lang="it" sz="1200" u="sng">
                <a:solidFill>
                  <a:schemeClr val="accent5"/>
                </a:solidFill>
                <a:hlinkClick action="ppaction://hlinksldjump" r:id="rId5">
                  <a:extLst>
                    <a:ext uri="{A12FA001-AC4F-418D-AE19-62706E023703}">
                      <ahyp:hlinkClr val="tx"/>
                    </a:ext>
                  </a:extLst>
                </a:hlinkClick>
              </a:rPr>
              <a:t>Ciclo di vita delle composable</a:t>
            </a:r>
            <a:endParaRPr sz="1200"/>
          </a:p>
          <a:p>
            <a:pPr indent="-304800" lvl="0" marL="457200" rtl="0" algn="l">
              <a:spcBef>
                <a:spcPts val="0"/>
              </a:spcBef>
              <a:spcAft>
                <a:spcPts val="0"/>
              </a:spcAft>
              <a:buClr>
                <a:schemeClr val="lt2"/>
              </a:buClr>
              <a:buSzPts val="1200"/>
              <a:buChar char="●"/>
            </a:pPr>
            <a:r>
              <a:rPr lang="it" sz="1200" u="sng">
                <a:solidFill>
                  <a:schemeClr val="accent5"/>
                </a:solidFill>
                <a:hlinkClick action="ppaction://hlinksldjump" r:id="rId6">
                  <a:extLst>
                    <a:ext uri="{A12FA001-AC4F-418D-AE19-62706E023703}">
                      <ahyp:hlinkClr val="tx"/>
                    </a:ext>
                  </a:extLst>
                </a:hlinkClick>
              </a:rPr>
              <a:t>Modifiers</a:t>
            </a:r>
            <a:endParaRPr sz="1200"/>
          </a:p>
          <a:p>
            <a:pPr indent="-304800" lvl="0" marL="457200" rtl="0" algn="l">
              <a:spcBef>
                <a:spcPts val="0"/>
              </a:spcBef>
              <a:spcAft>
                <a:spcPts val="0"/>
              </a:spcAft>
              <a:buClr>
                <a:schemeClr val="lt2"/>
              </a:buClr>
              <a:buSzPts val="1200"/>
              <a:buChar char="●"/>
            </a:pPr>
            <a:r>
              <a:rPr lang="it" sz="1200" u="sng">
                <a:solidFill>
                  <a:schemeClr val="accent5"/>
                </a:solidFill>
                <a:hlinkClick action="ppaction://hlinksldjump" r:id="rId7">
                  <a:extLst>
                    <a:ext uri="{A12FA001-AC4F-418D-AE19-62706E023703}">
                      <ahyp:hlinkClr val="tx"/>
                    </a:ext>
                  </a:extLst>
                </a:hlinkClick>
              </a:rPr>
              <a:t>Side-effects in Compose</a:t>
            </a:r>
            <a:endParaRPr sz="1200"/>
          </a:p>
          <a:p>
            <a:pPr indent="-304800" lvl="0" marL="457200" rtl="0" algn="l">
              <a:spcBef>
                <a:spcPts val="0"/>
              </a:spcBef>
              <a:spcAft>
                <a:spcPts val="0"/>
              </a:spcAft>
              <a:buClr>
                <a:schemeClr val="lt2"/>
              </a:buClr>
              <a:buSzPts val="1200"/>
              <a:buChar char="●"/>
            </a:pPr>
            <a:r>
              <a:rPr lang="it" sz="1200" u="sng">
                <a:solidFill>
                  <a:schemeClr val="hlink"/>
                </a:solidFill>
                <a:latin typeface="Courier New"/>
                <a:ea typeface="Courier New"/>
                <a:cs typeface="Courier New"/>
                <a:sym typeface="Courier New"/>
                <a:hlinkClick action="ppaction://hlinksldjump" r:id="rId8"/>
              </a:rPr>
              <a:t>CompositionLocal</a:t>
            </a:r>
            <a:r>
              <a:rPr lang="it" sz="1200" u="sng">
                <a:solidFill>
                  <a:schemeClr val="hlink"/>
                </a:solidFill>
                <a:hlinkClick action="ppaction://hlinksldjump" r:id="rId9"/>
              </a:rPr>
              <a:t>: Locally Scoped data</a:t>
            </a:r>
            <a:endParaRPr sz="1200"/>
          </a:p>
        </p:txBody>
      </p:sp>
      <p:sp>
        <p:nvSpPr>
          <p:cNvPr id="137" name="Google Shape;137;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Jetpack Compose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Compose: Overview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4294967295" type="body"/>
          </p:nvPr>
        </p:nvSpPr>
        <p:spPr>
          <a:xfrm>
            <a:off x="162850" y="841350"/>
            <a:ext cx="8889300" cy="346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Storicamente una schermata Android poteva essere rappresentata come un albero di widget grafici. Quando lo stato dell’app cambiava, ad esempio per via di un’azione compiuta dell’utente, l’intera gerarchia dei componenti doveva essere aggiornata per mostrare i nuovi dati.</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L’idea di funzionamento era molto simile a quello visto per altri framework grafici, si cercava un componente per id (in genere usando il comando </a:t>
            </a:r>
            <a:r>
              <a:rPr lang="it" sz="1200">
                <a:latin typeface="Courier New"/>
                <a:ea typeface="Courier New"/>
                <a:cs typeface="Courier New"/>
                <a:sym typeface="Courier New"/>
              </a:rPr>
              <a:t>findViewById()</a:t>
            </a:r>
            <a:r>
              <a:rPr lang="it" sz="1200"/>
              <a:t>) e poi si attuavano i cambi al componente.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Il problema principale con questo tipo di approccio è che modificare manualmente gli aspetti grafici aumenta la probabilità di errori. Inoltre, si potrebbero </a:t>
            </a:r>
            <a:r>
              <a:rPr lang="it" sz="1200"/>
              <a:t>creare</a:t>
            </a:r>
            <a:r>
              <a:rPr lang="it" sz="1200"/>
              <a:t> facilmente dei conflitti, ad esempio se un comando tenta di aggiornare un elemento grafico che era stato appena rimosso da un altro comando. Più in generale, la complessità di mantenere il software cresce con il numero di schermate che richiede delle modifiche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Negli ultimi anni si è scelto quindi di passare a un modello dichiarativo che semplifica le operazioni legate alla costruzione e all’aggiornamento dell’interfaccia utente. Altri framework, ad esempio Flutter</a:t>
            </a:r>
            <a:r>
              <a:rPr lang="it" sz="1200"/>
              <a:t>,</a:t>
            </a:r>
            <a:r>
              <a:rPr lang="it" sz="1200"/>
              <a:t> usano un approccio simile alla realizzazione dell’interfaccia.</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Concettualmente, si rigenera l’intera schermata dall’inizio e poi vengono effettuati solo i cambi necessari. Tuttavia, siccome rigenerare l’intera schermata può avere un grosso impatto sulle performance (in termini di tempo, potenza di calcolo e batteria), Compose ha un modo furbo di capire quali parti dell’interfaccia devono essere ricreate in un dato momento.</a:t>
            </a:r>
            <a:endParaRPr sz="1200"/>
          </a:p>
          <a:p>
            <a:pPr indent="0" lvl="0" marL="0" rtl="0" algn="l">
              <a:lnSpc>
                <a:spcPct val="115000"/>
              </a:lnSpc>
              <a:spcBef>
                <a:spcPts val="0"/>
              </a:spcBef>
              <a:spcAft>
                <a:spcPts val="0"/>
              </a:spcAft>
              <a:buNone/>
            </a:pPr>
            <a:r>
              <a:rPr lang="it" sz="1200"/>
              <a:t>Questo ha un impatto su come si devono progettare i componenti grafici.</a:t>
            </a:r>
            <a:endParaRPr sz="1200"/>
          </a:p>
        </p:txBody>
      </p:sp>
      <p:sp>
        <p:nvSpPr>
          <p:cNvPr id="148" name="Google Shape;148;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Compose: Overview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4294967295" type="body"/>
          </p:nvPr>
        </p:nvSpPr>
        <p:spPr>
          <a:xfrm>
            <a:off x="460950" y="1058550"/>
            <a:ext cx="8222100" cy="346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Configurazione dell’ambiente:</a:t>
            </a:r>
            <a:endParaRPr sz="1200"/>
          </a:p>
          <a:p>
            <a:pPr indent="-304800" lvl="0" marL="457200" rtl="0" algn="l">
              <a:lnSpc>
                <a:spcPct val="115000"/>
              </a:lnSpc>
              <a:spcBef>
                <a:spcPts val="0"/>
              </a:spcBef>
              <a:spcAft>
                <a:spcPts val="0"/>
              </a:spcAft>
              <a:buSzPts val="1200"/>
              <a:buChar char="●"/>
            </a:pPr>
            <a:r>
              <a:rPr lang="it" sz="1200"/>
              <a:t>Scaricare Android Studio [</a:t>
            </a:r>
            <a:r>
              <a:rPr lang="it" sz="1200" u="sng">
                <a:solidFill>
                  <a:schemeClr val="hlink"/>
                </a:solidFill>
                <a:hlinkClick r:id="rId3"/>
              </a:rPr>
              <a:t>download</a:t>
            </a:r>
            <a:r>
              <a:rPr lang="it" sz="1200"/>
              <a:t>].</a:t>
            </a:r>
            <a:endParaRPr sz="1200"/>
          </a:p>
          <a:p>
            <a:pPr indent="-304800" lvl="0" marL="457200" rtl="0" algn="l">
              <a:lnSpc>
                <a:spcPct val="115000"/>
              </a:lnSpc>
              <a:spcBef>
                <a:spcPts val="0"/>
              </a:spcBef>
              <a:spcAft>
                <a:spcPts val="0"/>
              </a:spcAft>
              <a:buSzPts val="1200"/>
              <a:buChar char="●"/>
            </a:pPr>
            <a:r>
              <a:rPr lang="it" sz="1200"/>
              <a:t>Avviare Android Studio e creare un nuovo progetto.</a:t>
            </a:r>
            <a:endParaRPr sz="1200"/>
          </a:p>
          <a:p>
            <a:pPr indent="-304800" lvl="0" marL="457200" rtl="0" algn="l">
              <a:lnSpc>
                <a:spcPct val="115000"/>
              </a:lnSpc>
              <a:spcBef>
                <a:spcPts val="0"/>
              </a:spcBef>
              <a:spcAft>
                <a:spcPts val="0"/>
              </a:spcAft>
              <a:buSzPts val="1200"/>
              <a:buChar char="●"/>
            </a:pPr>
            <a:r>
              <a:rPr lang="it" sz="1200"/>
              <a:t>Selezionare nella schermata di scelta Empty Activity.</a:t>
            </a:r>
            <a:endParaRPr sz="1200"/>
          </a:p>
          <a:p>
            <a:pPr indent="-304800" lvl="0" marL="457200" rtl="0" algn="l">
              <a:lnSpc>
                <a:spcPct val="115000"/>
              </a:lnSpc>
              <a:spcBef>
                <a:spcPts val="0"/>
              </a:spcBef>
              <a:spcAft>
                <a:spcPts val="0"/>
              </a:spcAft>
              <a:buSzPts val="1200"/>
              <a:buChar char="●"/>
            </a:pPr>
            <a:r>
              <a:rPr lang="it" sz="1200"/>
              <a:t>Dare un nome all’app e al package, selezionare Kotlin come linguaggio di sviluppo e come Minimum SDK API 30: Android 11.0.</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[Opzionale] Aggiornamento delle librerie:</a:t>
            </a:r>
            <a:endParaRPr sz="1200"/>
          </a:p>
          <a:p>
            <a:pPr indent="-304800" lvl="0" marL="457200" rtl="0" algn="l">
              <a:lnSpc>
                <a:spcPct val="115000"/>
              </a:lnSpc>
              <a:spcBef>
                <a:spcPts val="0"/>
              </a:spcBef>
              <a:spcAft>
                <a:spcPts val="0"/>
              </a:spcAft>
              <a:buSzPts val="1200"/>
              <a:buChar char="●"/>
            </a:pPr>
            <a:r>
              <a:rPr lang="it" sz="1200"/>
              <a:t>Dopo la creazione del progetto, cliccare su Gradle scripts -&gt; build.gradle (Module :app), impostare il parametro </a:t>
            </a:r>
            <a:r>
              <a:rPr lang="it" sz="1200">
                <a:latin typeface="Courier New"/>
                <a:ea typeface="Courier New"/>
                <a:cs typeface="Courier New"/>
                <a:sym typeface="Courier New"/>
              </a:rPr>
              <a:t>kotlinCompilerExtensionVersion</a:t>
            </a:r>
            <a:r>
              <a:rPr lang="it" sz="1200"/>
              <a:t> al valore </a:t>
            </a:r>
            <a:r>
              <a:rPr lang="it" sz="1200">
                <a:latin typeface="Courier New"/>
                <a:ea typeface="Courier New"/>
                <a:cs typeface="Courier New"/>
                <a:sym typeface="Courier New"/>
              </a:rPr>
              <a:t>'1.4.6'</a:t>
            </a:r>
            <a:r>
              <a:rPr lang="it" sz="1200"/>
              <a:t> (Scegliere il valore più recente disponibile: </a:t>
            </a:r>
            <a:r>
              <a:rPr lang="it" sz="1200" u="sng">
                <a:solidFill>
                  <a:schemeClr val="hlink"/>
                </a:solidFill>
                <a:hlinkClick r:id="rId4"/>
              </a:rPr>
              <a:t>link</a:t>
            </a:r>
            <a:r>
              <a:rPr lang="it" sz="1200"/>
              <a:t>), cliccare su Sync Now (in alto a destra).</a:t>
            </a:r>
            <a:endParaRPr sz="1200"/>
          </a:p>
          <a:p>
            <a:pPr indent="-304800" lvl="0" marL="457200" rtl="0" algn="l">
              <a:spcBef>
                <a:spcPts val="0"/>
              </a:spcBef>
              <a:spcAft>
                <a:spcPts val="0"/>
              </a:spcAft>
              <a:buSzPts val="1200"/>
              <a:buChar char="●"/>
            </a:pPr>
            <a:r>
              <a:rPr lang="it" sz="1200"/>
              <a:t>Dopo il Sync, nella stessa schermata cliccare su Open -&gt; Suggestions e aggiornare tutti i pacchetti disponibili.</a:t>
            </a:r>
            <a:endParaRPr sz="1200"/>
          </a:p>
          <a:p>
            <a:pPr indent="-304800" lvl="0" marL="457200" rtl="0" algn="l">
              <a:spcBef>
                <a:spcPts val="0"/>
              </a:spcBef>
              <a:spcAft>
                <a:spcPts val="0"/>
              </a:spcAft>
              <a:buSzPts val="1200"/>
              <a:buChar char="●"/>
            </a:pPr>
            <a:r>
              <a:rPr lang="it" sz="1200"/>
              <a:t>Nella sezione Dependencies -&gt; app della stessa schermata si possono selezionare le versioni precise di ogni libreria, consiglio di modificare e utilizzare l’ultima stable disponibile per ogni libreria.</a:t>
            </a:r>
            <a:endParaRPr sz="1200"/>
          </a:p>
          <a:p>
            <a:pPr indent="-304800" lvl="0" marL="457200" rtl="0" algn="l">
              <a:lnSpc>
                <a:spcPct val="115000"/>
              </a:lnSpc>
              <a:spcBef>
                <a:spcPts val="0"/>
              </a:spcBef>
              <a:spcAft>
                <a:spcPts val="0"/>
              </a:spcAft>
              <a:buSzPts val="1200"/>
              <a:buChar char="●"/>
            </a:pPr>
            <a:r>
              <a:rPr lang="it" sz="1200"/>
              <a:t>Cliccare su Gradle scripts -&gt; build.gradle (Project: </a:t>
            </a:r>
            <a:r>
              <a:rPr lang="it" sz="1200"/>
              <a:t>...</a:t>
            </a:r>
            <a:r>
              <a:rPr lang="it" sz="1200"/>
              <a:t>), modificare la versione di </a:t>
            </a:r>
            <a:r>
              <a:rPr lang="it" sz="1200">
                <a:latin typeface="Courier New"/>
                <a:ea typeface="Courier New"/>
                <a:cs typeface="Courier New"/>
                <a:sym typeface="Courier New"/>
              </a:rPr>
              <a:t>org.jetbrains.kotlin.android</a:t>
            </a:r>
            <a:r>
              <a:rPr lang="it" sz="1200"/>
              <a:t> in </a:t>
            </a:r>
            <a:r>
              <a:rPr lang="it" sz="1200">
                <a:latin typeface="Courier New"/>
                <a:ea typeface="Courier New"/>
                <a:cs typeface="Courier New"/>
                <a:sym typeface="Courier New"/>
              </a:rPr>
              <a:t>'1.8.20'</a:t>
            </a:r>
            <a:r>
              <a:rPr lang="it" sz="1200"/>
              <a:t> e cliccare su Sync Now.</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p>
        </p:txBody>
      </p:sp>
      <p:sp>
        <p:nvSpPr>
          <p:cNvPr id="154" name="Google Shape;154;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Configurazione dell’ambiente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idx="4294967295" type="body"/>
          </p:nvPr>
        </p:nvSpPr>
        <p:spPr>
          <a:xfrm>
            <a:off x="460950" y="833475"/>
            <a:ext cx="8222100" cy="43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Usando Compose, si possono creare le interfacce definendo un insieme di funzioni </a:t>
            </a:r>
            <a:r>
              <a:rPr lang="it" sz="1200">
                <a:solidFill>
                  <a:schemeClr val="accent3"/>
                </a:solidFill>
              </a:rPr>
              <a:t>composable</a:t>
            </a:r>
            <a:r>
              <a:rPr lang="it" sz="1200"/>
              <a:t> che ricevono come parametri dei dati e creano degli elementi grafici.</a:t>
            </a:r>
            <a:endParaRPr sz="1200"/>
          </a:p>
          <a:p>
            <a:pPr indent="0" lvl="0" marL="0" rtl="0" algn="l">
              <a:spcBef>
                <a:spcPts val="0"/>
              </a:spcBef>
              <a:spcAft>
                <a:spcPts val="0"/>
              </a:spcAft>
              <a:buNone/>
            </a:pPr>
            <a:r>
              <a:rPr lang="it" sz="1200">
                <a:solidFill>
                  <a:schemeClr val="dk1"/>
                </a:solidFill>
                <a:latin typeface="Courier New"/>
                <a:ea typeface="Courier New"/>
                <a:cs typeface="Courier New"/>
                <a:sym typeface="Courier New"/>
              </a:rPr>
              <a:t>@Composable </a:t>
            </a:r>
            <a:r>
              <a:rPr lang="it" sz="1200">
                <a:solidFill>
                  <a:schemeClr val="accent3"/>
                </a:solidFill>
                <a:latin typeface="Courier New"/>
                <a:ea typeface="Courier New"/>
                <a:cs typeface="Courier New"/>
                <a:sym typeface="Courier New"/>
              </a:rPr>
              <a:t>// Obbligatoria</a:t>
            </a:r>
            <a:endParaRPr sz="12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fun</a:t>
            </a:r>
            <a:r>
              <a:rPr lang="it" sz="1200">
                <a:latin typeface="Courier New"/>
                <a:ea typeface="Courier New"/>
                <a:cs typeface="Courier New"/>
                <a:sym typeface="Courier New"/>
              </a:rPr>
              <a:t> Greeting(name: </a:t>
            </a:r>
            <a:r>
              <a:rPr lang="it" sz="1200">
                <a:solidFill>
                  <a:schemeClr val="accent5"/>
                </a:solidFill>
                <a:latin typeface="Courier New"/>
                <a:ea typeface="Courier New"/>
                <a:cs typeface="Courier New"/>
                <a:sym typeface="Courier New"/>
              </a:rPr>
              <a:t>String</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Text(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text = </a:t>
            </a:r>
            <a:r>
              <a:rPr lang="it" sz="1200">
                <a:solidFill>
                  <a:schemeClr val="accent2"/>
                </a:solidFill>
                <a:latin typeface="Courier New"/>
                <a:ea typeface="Courier New"/>
                <a:cs typeface="Courier New"/>
                <a:sym typeface="Courier New"/>
              </a:rPr>
              <a:t>"Hello </a:t>
            </a:r>
            <a:r>
              <a:rPr lang="it" sz="1200">
                <a:solidFill>
                  <a:schemeClr val="accent3"/>
                </a:solidFill>
                <a:latin typeface="Courier New"/>
                <a:ea typeface="Courier New"/>
                <a:cs typeface="Courier New"/>
                <a:sym typeface="Courier New"/>
              </a:rPr>
              <a:t>$name</a:t>
            </a:r>
            <a:r>
              <a:rPr lang="it" sz="1200">
                <a:solidFill>
                  <a:schemeClr val="accent2"/>
                </a:solidFill>
                <a:latin typeface="Courier New"/>
                <a:ea typeface="Courier New"/>
                <a:cs typeface="Courier New"/>
                <a:sym typeface="Courier New"/>
              </a:rPr>
              <a:t>!"</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t>Osservazioni:</a:t>
            </a:r>
            <a:endParaRPr sz="1200"/>
          </a:p>
          <a:p>
            <a:pPr indent="-304800" lvl="0" marL="457200" rtl="0" algn="l">
              <a:spcBef>
                <a:spcPts val="0"/>
              </a:spcBef>
              <a:spcAft>
                <a:spcPts val="0"/>
              </a:spcAft>
              <a:buSzPts val="1200"/>
              <a:buChar char="●"/>
            </a:pPr>
            <a:r>
              <a:rPr lang="it" sz="1200"/>
              <a:t>La funzione è annotata con </a:t>
            </a:r>
            <a:r>
              <a:rPr lang="it" sz="1200">
                <a:solidFill>
                  <a:schemeClr val="dk1"/>
                </a:solidFill>
                <a:latin typeface="Courier New"/>
                <a:ea typeface="Courier New"/>
                <a:cs typeface="Courier New"/>
                <a:sym typeface="Courier New"/>
              </a:rPr>
              <a:t>@Composable</a:t>
            </a:r>
            <a:r>
              <a:rPr lang="it" sz="1200"/>
              <a:t> che è un’annotazione obbligatoria per mostrare gli elementi grafici.</a:t>
            </a:r>
            <a:endParaRPr sz="1200"/>
          </a:p>
          <a:p>
            <a:pPr indent="-304800" lvl="0" marL="457200" rtl="0" algn="l">
              <a:spcBef>
                <a:spcPts val="0"/>
              </a:spcBef>
              <a:spcAft>
                <a:spcPts val="0"/>
              </a:spcAft>
              <a:buSzPts val="1200"/>
              <a:buChar char="●"/>
            </a:pPr>
            <a:r>
              <a:rPr lang="it" sz="1200"/>
              <a:t>La funzione riceve dei parametri, che in generale permettono alla logica di descrivere la </a:t>
            </a:r>
            <a:r>
              <a:rPr lang="it" sz="1200"/>
              <a:t>UI</a:t>
            </a:r>
            <a:r>
              <a:rPr lang="it" sz="1200"/>
              <a:t>. In questo caso, il parametro </a:t>
            </a:r>
            <a:r>
              <a:rPr lang="it" sz="1200">
                <a:latin typeface="Courier New"/>
                <a:ea typeface="Courier New"/>
                <a:cs typeface="Courier New"/>
                <a:sym typeface="Courier New"/>
              </a:rPr>
              <a:t>name</a:t>
            </a:r>
            <a:r>
              <a:rPr lang="it" sz="1200"/>
              <a:t> viene poi mostrato nella schermata.</a:t>
            </a:r>
            <a:endParaRPr sz="1200"/>
          </a:p>
          <a:p>
            <a:pPr indent="-304800" lvl="0" marL="457200" rtl="0" algn="l">
              <a:spcBef>
                <a:spcPts val="0"/>
              </a:spcBef>
              <a:spcAft>
                <a:spcPts val="0"/>
              </a:spcAft>
              <a:buSzPts val="1200"/>
              <a:buChar char="●"/>
            </a:pPr>
            <a:r>
              <a:rPr lang="it" sz="1200"/>
              <a:t>In questo caso la funzione mostra solo un testo, ma in generale si possono aggiungere tanti componenti, innestarli e chiamare altre funzioni composable.</a:t>
            </a:r>
            <a:endParaRPr sz="1200"/>
          </a:p>
          <a:p>
            <a:pPr indent="-304800" lvl="0" marL="457200" rtl="0" algn="l">
              <a:spcBef>
                <a:spcPts val="0"/>
              </a:spcBef>
              <a:spcAft>
                <a:spcPts val="0"/>
              </a:spcAft>
              <a:buSzPts val="1200"/>
              <a:buChar char="●"/>
            </a:pPr>
            <a:r>
              <a:rPr lang="it" sz="1200"/>
              <a:t>La funzione non restituisce valori, visto che il loro scopo è quello di descrivere l’interfaccia.</a:t>
            </a:r>
            <a:endParaRPr sz="1200"/>
          </a:p>
          <a:p>
            <a:pPr indent="-304800" lvl="0" marL="457200" rtl="0" algn="l">
              <a:spcBef>
                <a:spcPts val="0"/>
              </a:spcBef>
              <a:spcAft>
                <a:spcPts val="0"/>
              </a:spcAft>
              <a:buSzPts val="1200"/>
              <a:buChar char="●"/>
            </a:pPr>
            <a:r>
              <a:rPr lang="it" sz="1200"/>
              <a:t>La funzione è </a:t>
            </a:r>
            <a:r>
              <a:rPr lang="it" sz="1200">
                <a:solidFill>
                  <a:schemeClr val="accent3"/>
                </a:solidFill>
              </a:rPr>
              <a:t>idempotente</a:t>
            </a:r>
            <a:r>
              <a:rPr lang="it" sz="1200"/>
              <a:t>, visto che si comporta allo stesso modo quando è chiamata più volte con gli stessi valori e non usa variabili globali o valori casuali. Inoltre, è priva di </a:t>
            </a:r>
            <a:r>
              <a:rPr lang="it" sz="1200" u="sng">
                <a:solidFill>
                  <a:schemeClr val="hlink"/>
                </a:solidFill>
                <a:hlinkClick action="ppaction://hlinksldjump" r:id="rId3"/>
              </a:rPr>
              <a:t>side-effects</a:t>
            </a:r>
            <a:r>
              <a:rPr lang="it" sz="1200"/>
              <a:t> (effetti collaterali) in quanto descrive la UI senza modificare proprietà della classe o variabili globali.</a:t>
            </a:r>
            <a:endParaRPr sz="1200"/>
          </a:p>
          <a:p>
            <a:pPr indent="0" lvl="0" marL="0" rtl="0" algn="l">
              <a:spcBef>
                <a:spcPts val="0"/>
              </a:spcBef>
              <a:spcAft>
                <a:spcPts val="0"/>
              </a:spcAft>
              <a:buNone/>
            </a:pPr>
            <a:r>
              <a:t/>
            </a:r>
            <a:endParaRPr sz="1200"/>
          </a:p>
          <a:p>
            <a:pPr indent="0" lvl="0" marL="0" rtl="0" algn="l">
              <a:lnSpc>
                <a:spcPct val="115000"/>
              </a:lnSpc>
              <a:spcBef>
                <a:spcPts val="0"/>
              </a:spcBef>
              <a:spcAft>
                <a:spcPts val="0"/>
              </a:spcAft>
              <a:buNone/>
            </a:pPr>
            <a:r>
              <a:t/>
            </a:r>
            <a:endParaRPr sz="1200"/>
          </a:p>
        </p:txBody>
      </p:sp>
      <p:sp>
        <p:nvSpPr>
          <p:cNvPr id="160" name="Google Shape;160;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Primo esempio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idx="4294967295" type="body"/>
          </p:nvPr>
        </p:nvSpPr>
        <p:spPr>
          <a:xfrm>
            <a:off x="460950" y="1058550"/>
            <a:ext cx="8222100" cy="346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JetPack Compose rende più semplice implementare le </a:t>
            </a:r>
            <a:r>
              <a:rPr lang="it" sz="1200" u="sng">
                <a:solidFill>
                  <a:schemeClr val="hlink"/>
                </a:solidFill>
                <a:hlinkClick action="ppaction://hlinksldjump" r:id="rId3"/>
              </a:rPr>
              <a:t>best practice</a:t>
            </a:r>
            <a:r>
              <a:rPr lang="it" sz="1200"/>
              <a:t> viste in precedenza e di usare </a:t>
            </a:r>
            <a:r>
              <a:rPr lang="it" sz="1200" u="sng">
                <a:solidFill>
                  <a:schemeClr val="hlink"/>
                </a:solidFill>
                <a:hlinkClick action="ppaction://hlinksldjump" r:id="rId4"/>
              </a:rPr>
              <a:t>ViewModel</a:t>
            </a:r>
            <a:r>
              <a:rPr lang="it" sz="1200"/>
              <a:t>:</a:t>
            </a:r>
            <a:endParaRPr sz="1200"/>
          </a:p>
          <a:p>
            <a:pPr indent="-304800" lvl="0" marL="457200" rtl="0" algn="l">
              <a:lnSpc>
                <a:spcPct val="115000"/>
              </a:lnSpc>
              <a:spcBef>
                <a:spcPts val="0"/>
              </a:spcBef>
              <a:spcAft>
                <a:spcPts val="0"/>
              </a:spcAft>
              <a:buSzPts val="1200"/>
              <a:buChar char="●"/>
            </a:pPr>
            <a:r>
              <a:rPr lang="it" sz="1200"/>
              <a:t>Ogni widget è stateless e in genere non espone setter/getter.</a:t>
            </a:r>
            <a:endParaRPr sz="1200"/>
          </a:p>
          <a:p>
            <a:pPr indent="-304800" lvl="0" marL="457200" rtl="0" algn="l">
              <a:lnSpc>
                <a:spcPct val="115000"/>
              </a:lnSpc>
              <a:spcBef>
                <a:spcPts val="0"/>
              </a:spcBef>
              <a:spcAft>
                <a:spcPts val="0"/>
              </a:spcAft>
              <a:buSzPts val="1200"/>
              <a:buChar char="●"/>
            </a:pPr>
            <a:r>
              <a:rPr lang="it" sz="1200"/>
              <a:t>I widget stessi non sono esposti come oggetti. Ad esempio, non possiamo invocare il metodo </a:t>
            </a:r>
            <a:r>
              <a:rPr lang="it" sz="1200">
                <a:latin typeface="Courier New"/>
                <a:ea typeface="Courier New"/>
                <a:cs typeface="Courier New"/>
                <a:sym typeface="Courier New"/>
              </a:rPr>
              <a:t>getText</a:t>
            </a:r>
            <a:r>
              <a:rPr lang="it" sz="1200"/>
              <a:t> su un oggetto di tipo </a:t>
            </a:r>
            <a:r>
              <a:rPr lang="it" sz="1200">
                <a:latin typeface="Courier New"/>
                <a:ea typeface="Courier New"/>
                <a:cs typeface="Courier New"/>
                <a:sym typeface="Courier New"/>
              </a:rPr>
              <a:t>Text</a:t>
            </a:r>
            <a:r>
              <a:rPr lang="it" sz="1200"/>
              <a:t>.</a:t>
            </a:r>
            <a:endParaRPr sz="1200"/>
          </a:p>
          <a:p>
            <a:pPr indent="-304800" lvl="0" marL="457200" rtl="0" algn="l">
              <a:lnSpc>
                <a:spcPct val="115000"/>
              </a:lnSpc>
              <a:spcBef>
                <a:spcPts val="0"/>
              </a:spcBef>
              <a:spcAft>
                <a:spcPts val="0"/>
              </a:spcAft>
              <a:buSzPts val="1200"/>
              <a:buChar char="●"/>
            </a:pPr>
            <a:r>
              <a:rPr lang="it" sz="1200"/>
              <a:t>Le modifiche alla </a:t>
            </a:r>
            <a:r>
              <a:rPr lang="it" sz="1200"/>
              <a:t>UI</a:t>
            </a:r>
            <a:r>
              <a:rPr lang="it" sz="1200"/>
              <a:t> possono essere effettuate invocando la funzione composable con parametri diversi.</a:t>
            </a:r>
            <a:endParaRPr sz="1200"/>
          </a:p>
          <a:p>
            <a:pPr indent="-304800" lvl="0" marL="457200" rtl="0" algn="l">
              <a:lnSpc>
                <a:spcPct val="115000"/>
              </a:lnSpc>
              <a:spcBef>
                <a:spcPts val="0"/>
              </a:spcBef>
              <a:spcAft>
                <a:spcPts val="0"/>
              </a:spcAft>
              <a:buSzPts val="1200"/>
              <a:buChar char="●"/>
            </a:pPr>
            <a:r>
              <a:rPr lang="it" sz="1200"/>
              <a:t>Inoltre, le funzioni composable sono responsabili per la trasformazione dello stato dell’applicazione in una visualizzazione grafica ogni volta che i dati cambiano.</a:t>
            </a:r>
            <a:endParaRPr sz="1200"/>
          </a:p>
          <a:p>
            <a:pPr indent="-304800" lvl="0" marL="457200" rtl="0" algn="l">
              <a:lnSpc>
                <a:spcPct val="115000"/>
              </a:lnSpc>
              <a:spcBef>
                <a:spcPts val="0"/>
              </a:spcBef>
              <a:spcAft>
                <a:spcPts val="0"/>
              </a:spcAft>
              <a:buSzPts val="1200"/>
              <a:buChar char="●"/>
            </a:pPr>
            <a:r>
              <a:rPr lang="it" sz="1200"/>
              <a:t>Quando l’utente interagisce con la </a:t>
            </a:r>
            <a:r>
              <a:rPr lang="it" sz="1200"/>
              <a:t>UI</a:t>
            </a:r>
            <a:r>
              <a:rPr lang="it" sz="1200"/>
              <a:t>, la stessa fa partire degli eventi (ad esempio, </a:t>
            </a:r>
            <a:r>
              <a:rPr lang="it" sz="1200">
                <a:latin typeface="Courier New"/>
                <a:ea typeface="Courier New"/>
                <a:cs typeface="Courier New"/>
                <a:sym typeface="Courier New"/>
              </a:rPr>
              <a:t>onClick</a:t>
            </a:r>
            <a:r>
              <a:rPr lang="it" sz="1200"/>
              <a:t>). Gli eventi notificano la logica applicativa che può cambiare il suo stato. Quando lo stato cambia, le funzioni composable sono chiamate di nuovo con i nuovi dati, in questo modo gli elementi grafici possono essere disegnati di nuovo (</a:t>
            </a:r>
            <a:r>
              <a:rPr lang="it" sz="1200" u="sng">
                <a:solidFill>
                  <a:schemeClr val="hlink"/>
                </a:solidFill>
                <a:hlinkClick action="ppaction://hlinksldjump" r:id="rId5"/>
              </a:rPr>
              <a:t>recomposition</a:t>
            </a:r>
            <a:r>
              <a:rPr lang="it" sz="1200"/>
              <a:t>).</a:t>
            </a:r>
            <a:endParaRPr sz="1200"/>
          </a:p>
        </p:txBody>
      </p:sp>
      <p:sp>
        <p:nvSpPr>
          <p:cNvPr id="166" name="Google Shape;166;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Approccio dichiarativo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Esempio cambio stato</a:t>
            </a:r>
            <a:endParaRPr/>
          </a:p>
        </p:txBody>
      </p:sp>
      <p:sp>
        <p:nvSpPr>
          <p:cNvPr id="172" name="Google Shape;172;p29"/>
          <p:cNvSpPr txBox="1"/>
          <p:nvPr>
            <p:ph idx="4294967295" type="body"/>
          </p:nvPr>
        </p:nvSpPr>
        <p:spPr>
          <a:xfrm>
            <a:off x="3750" y="829950"/>
            <a:ext cx="5293200" cy="406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class</a:t>
            </a:r>
            <a:r>
              <a:rPr lang="it" sz="1000">
                <a:latin typeface="Courier New"/>
                <a:ea typeface="Courier New"/>
                <a:cs typeface="Courier New"/>
                <a:sym typeface="Courier New"/>
              </a:rPr>
              <a:t> MainActivity : ComponentActivity()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override fun</a:t>
            </a:r>
            <a:r>
              <a:rPr lang="it" sz="1000">
                <a:latin typeface="Courier New"/>
                <a:ea typeface="Courier New"/>
                <a:cs typeface="Courier New"/>
                <a:sym typeface="Courier New"/>
              </a:rPr>
              <a:t> onCreate(savedInstanceState: Bundle?)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super</a:t>
            </a:r>
            <a:r>
              <a:rPr lang="it" sz="1000">
                <a:latin typeface="Courier New"/>
                <a:ea typeface="Courier New"/>
                <a:cs typeface="Courier New"/>
                <a:sym typeface="Courier New"/>
              </a:rPr>
              <a:t>.onCreate(savedInstanceState)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setContent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HelloWorldTheme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Surface(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color = MaterialTheme.colorScheme.background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var</a:t>
            </a:r>
            <a:r>
              <a:rPr lang="it" sz="1000">
                <a:latin typeface="Courier New"/>
                <a:ea typeface="Courier New"/>
                <a:cs typeface="Courier New"/>
                <a:sym typeface="Courier New"/>
              </a:rPr>
              <a:t> clickCount </a:t>
            </a:r>
            <a:r>
              <a:rPr lang="it" sz="1000">
                <a:solidFill>
                  <a:schemeClr val="accent5"/>
                </a:solidFill>
                <a:latin typeface="Courier New"/>
                <a:ea typeface="Courier New"/>
                <a:cs typeface="Courier New"/>
                <a:sym typeface="Courier New"/>
              </a:rPr>
              <a:t>by</a:t>
            </a:r>
            <a:r>
              <a:rPr lang="it" sz="1000">
                <a:latin typeface="Courier New"/>
                <a:ea typeface="Courier New"/>
                <a:cs typeface="Courier New"/>
                <a:sym typeface="Courier New"/>
              </a:rPr>
              <a:t> remember { mutableStateOf(0)}</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ClickCounter(clicks = clickCount, onClick =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latin typeface="Courier New"/>
                <a:ea typeface="Courier New"/>
                <a:cs typeface="Courier New"/>
                <a:sym typeface="Courier New"/>
              </a:rPr>
              <a:t>clickCount += 1</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fun</a:t>
            </a:r>
            <a:r>
              <a:rPr lang="it" sz="1000">
                <a:latin typeface="Courier New"/>
                <a:ea typeface="Courier New"/>
                <a:cs typeface="Courier New"/>
                <a:sym typeface="Courier New"/>
              </a:rPr>
              <a:t> ClickCounter(clicks: </a:t>
            </a:r>
            <a:r>
              <a:rPr lang="it" sz="1000">
                <a:solidFill>
                  <a:schemeClr val="accent5"/>
                </a:solidFill>
                <a:latin typeface="Courier New"/>
                <a:ea typeface="Courier New"/>
                <a:cs typeface="Courier New"/>
                <a:sym typeface="Courier New"/>
              </a:rPr>
              <a:t>Int</a:t>
            </a:r>
            <a:r>
              <a:rPr lang="it" sz="1000">
                <a:latin typeface="Courier New"/>
                <a:ea typeface="Courier New"/>
                <a:cs typeface="Courier New"/>
                <a:sym typeface="Courier New"/>
              </a:rPr>
              <a:t>, onClick: () -&gt; </a:t>
            </a:r>
            <a:r>
              <a:rPr lang="it" sz="1000">
                <a:solidFill>
                  <a:schemeClr val="accent5"/>
                </a:solidFill>
                <a:latin typeface="Courier New"/>
                <a:ea typeface="Courier New"/>
                <a:cs typeface="Courier New"/>
                <a:sym typeface="Courier New"/>
              </a:rPr>
              <a:t>Unit</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Column()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Button(onClick = onClick)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Text(text = </a:t>
            </a:r>
            <a:r>
              <a:rPr lang="it" sz="1000">
                <a:solidFill>
                  <a:schemeClr val="accent2"/>
                </a:solidFill>
                <a:latin typeface="Courier New"/>
                <a:ea typeface="Courier New"/>
                <a:cs typeface="Courier New"/>
                <a:sym typeface="Courier New"/>
              </a:rPr>
              <a:t>"Number of clicks: </a:t>
            </a:r>
            <a:r>
              <a:rPr lang="it" sz="1000">
                <a:solidFill>
                  <a:schemeClr val="accent3"/>
                </a:solidFill>
                <a:latin typeface="Courier New"/>
                <a:ea typeface="Courier New"/>
                <a:cs typeface="Courier New"/>
                <a:sym typeface="Courier New"/>
              </a:rPr>
              <a:t>$clicks</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73" name="Google Shape;173;p29"/>
          <p:cNvSpPr txBox="1"/>
          <p:nvPr/>
        </p:nvSpPr>
        <p:spPr>
          <a:xfrm>
            <a:off x="5476000" y="787125"/>
            <a:ext cx="3501600" cy="4226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Ogni volta che viene effettuato un click sul pulsante, viene modificato il valore di </a:t>
            </a:r>
            <a:r>
              <a:rPr lang="it" sz="1200">
                <a:solidFill>
                  <a:schemeClr val="lt2"/>
                </a:solidFill>
                <a:latin typeface="Courier New"/>
                <a:ea typeface="Courier New"/>
                <a:cs typeface="Courier New"/>
                <a:sym typeface="Courier New"/>
              </a:rPr>
              <a:t>clicks</a:t>
            </a:r>
            <a:r>
              <a:rPr lang="it" sz="1200">
                <a:solidFill>
                  <a:schemeClr val="lt2"/>
                </a:solidFill>
                <a:latin typeface="Roboto"/>
                <a:ea typeface="Roboto"/>
                <a:cs typeface="Roboto"/>
                <a:sym typeface="Roboto"/>
              </a:rPr>
              <a:t>.</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Compose aggiorna Text per mostrare il nuovo valore (</a:t>
            </a:r>
            <a:r>
              <a:rPr lang="it" sz="1200">
                <a:solidFill>
                  <a:schemeClr val="accent3"/>
                </a:solidFill>
                <a:latin typeface="Roboto"/>
                <a:ea typeface="Roboto"/>
                <a:cs typeface="Roboto"/>
                <a:sym typeface="Roboto"/>
              </a:rPr>
              <a:t>recomposition</a:t>
            </a:r>
            <a:r>
              <a:rPr lang="it" sz="1200">
                <a:solidFill>
                  <a:schemeClr val="lt2"/>
                </a:solidFill>
                <a:latin typeface="Roboto"/>
                <a:ea typeface="Roboto"/>
                <a:cs typeface="Roboto"/>
                <a:sym typeface="Roboto"/>
              </a:rPr>
              <a:t>), mentre le altre funzioni che non dipendono dal nuovo valore non sono modificate.</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Nota: in alcuni casi la recomposition potrebbe essere saltata, quindi non si deve assumere che altri cambi visibili al resto dell’app siano dipendenti dall’esecuzione di una funzione composable.</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Ad esempio non si dovrebbe:</a:t>
            </a:r>
            <a:endParaRPr sz="1200">
              <a:solidFill>
                <a:schemeClr val="lt2"/>
              </a:solidFill>
              <a:latin typeface="Roboto"/>
              <a:ea typeface="Roboto"/>
              <a:cs typeface="Roboto"/>
              <a:sym typeface="Roboto"/>
            </a:endParaRPr>
          </a:p>
          <a:p>
            <a:pPr indent="-304800" lvl="1" marL="9144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Scrivere una proprietà di un oggetto condiviso.</a:t>
            </a:r>
            <a:endParaRPr sz="1200">
              <a:solidFill>
                <a:schemeClr val="lt2"/>
              </a:solidFill>
              <a:latin typeface="Roboto"/>
              <a:ea typeface="Roboto"/>
              <a:cs typeface="Roboto"/>
              <a:sym typeface="Roboto"/>
            </a:endParaRPr>
          </a:p>
          <a:p>
            <a:pPr indent="-304800" lvl="1" marL="9144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Aggiornare un valore in </a:t>
            </a:r>
            <a:r>
              <a:rPr lang="it" sz="1200" u="sng">
                <a:solidFill>
                  <a:schemeClr val="hlink"/>
                </a:solidFill>
                <a:latin typeface="Roboto"/>
                <a:ea typeface="Roboto"/>
                <a:cs typeface="Roboto"/>
                <a:sym typeface="Roboto"/>
                <a:hlinkClick action="ppaction://hlinksldjump" r:id="rId3"/>
              </a:rPr>
              <a:t>ViewModel</a:t>
            </a:r>
            <a:r>
              <a:rPr lang="it" sz="1200">
                <a:solidFill>
                  <a:schemeClr val="lt2"/>
                </a:solidFill>
                <a:latin typeface="Roboto"/>
                <a:ea typeface="Roboto"/>
                <a:cs typeface="Roboto"/>
                <a:sym typeface="Roboto"/>
              </a:rPr>
              <a:t>.</a:t>
            </a:r>
            <a:endParaRPr sz="1200">
              <a:solidFill>
                <a:schemeClr val="lt2"/>
              </a:solidFill>
              <a:latin typeface="Roboto"/>
              <a:ea typeface="Roboto"/>
              <a:cs typeface="Roboto"/>
              <a:sym typeface="Roboto"/>
            </a:endParaRPr>
          </a:p>
          <a:p>
            <a:pPr indent="-304800" lvl="1" marL="9144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Aggiornare le preferenze condivise.</a:t>
            </a:r>
            <a:endParaRPr sz="1200">
              <a:solidFill>
                <a:schemeClr val="lt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idx="4294967295" type="body"/>
          </p:nvPr>
        </p:nvSpPr>
        <p:spPr>
          <a:xfrm>
            <a:off x="460950" y="1058550"/>
            <a:ext cx="8222100" cy="346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Quando si usa Compose bisogna ricordare alcuni aspetti fondamentali:</a:t>
            </a:r>
            <a:endParaRPr sz="1200"/>
          </a:p>
          <a:p>
            <a:pPr indent="-304800" lvl="0" marL="457200" rtl="0" algn="l">
              <a:lnSpc>
                <a:spcPct val="115000"/>
              </a:lnSpc>
              <a:spcBef>
                <a:spcPts val="0"/>
              </a:spcBef>
              <a:spcAft>
                <a:spcPts val="0"/>
              </a:spcAft>
              <a:buSzPts val="1200"/>
              <a:buChar char="●"/>
            </a:pPr>
            <a:r>
              <a:rPr lang="it" sz="1200"/>
              <a:t>Le funzioni Composable possono essere eseguite in qualsiasi ordine.</a:t>
            </a:r>
            <a:endParaRPr sz="1200"/>
          </a:p>
          <a:p>
            <a:pPr indent="-304800" lvl="0" marL="457200" rtl="0" algn="l">
              <a:lnSpc>
                <a:spcPct val="115000"/>
              </a:lnSpc>
              <a:spcBef>
                <a:spcPts val="0"/>
              </a:spcBef>
              <a:spcAft>
                <a:spcPts val="0"/>
              </a:spcAft>
              <a:buSzPts val="1200"/>
              <a:buChar char="●"/>
            </a:pPr>
            <a:r>
              <a:rPr lang="it" sz="1200"/>
              <a:t>Le funzioni Composable possono essere eseguite in parallelo.</a:t>
            </a:r>
            <a:endParaRPr sz="1200"/>
          </a:p>
          <a:p>
            <a:pPr indent="-304800" lvl="0" marL="457200" rtl="0" algn="l">
              <a:lnSpc>
                <a:spcPct val="115000"/>
              </a:lnSpc>
              <a:spcBef>
                <a:spcPts val="0"/>
              </a:spcBef>
              <a:spcAft>
                <a:spcPts val="0"/>
              </a:spcAft>
              <a:buSzPts val="1200"/>
              <a:buChar char="●"/>
            </a:pPr>
            <a:r>
              <a:rPr lang="it" sz="1200"/>
              <a:t>La Recomposition potrebbe saltare più funzioni possibili.</a:t>
            </a:r>
            <a:endParaRPr sz="1200"/>
          </a:p>
          <a:p>
            <a:pPr indent="-304800" lvl="0" marL="457200" rtl="0" algn="l">
              <a:lnSpc>
                <a:spcPct val="115000"/>
              </a:lnSpc>
              <a:spcBef>
                <a:spcPts val="0"/>
              </a:spcBef>
              <a:spcAft>
                <a:spcPts val="0"/>
              </a:spcAft>
              <a:buSzPts val="1200"/>
              <a:buChar char="●"/>
            </a:pPr>
            <a:r>
              <a:rPr lang="it" sz="1200"/>
              <a:t>La Recomposition è ottimistica e potrebbe anche essere cancellata.</a:t>
            </a:r>
            <a:endParaRPr sz="1200"/>
          </a:p>
          <a:p>
            <a:pPr indent="-304800" lvl="0" marL="457200" rtl="0" algn="l">
              <a:lnSpc>
                <a:spcPct val="115000"/>
              </a:lnSpc>
              <a:spcBef>
                <a:spcPts val="0"/>
              </a:spcBef>
              <a:spcAft>
                <a:spcPts val="0"/>
              </a:spcAft>
              <a:buSzPts val="1200"/>
              <a:buChar char="●"/>
            </a:pPr>
            <a:r>
              <a:rPr lang="it" sz="1200"/>
              <a:t>Una funzione Composable potrebbe essere eseguita frequentemente, anche in ogni frame di un’animazione.</a:t>
            </a:r>
            <a:endParaRPr sz="1200"/>
          </a:p>
        </p:txBody>
      </p:sp>
      <p:sp>
        <p:nvSpPr>
          <p:cNvPr id="179" name="Google Shape;179;p3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Aspetti delle funzioni composable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Compose: Gestione dello stato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idx="4294967295" type="body"/>
          </p:nvPr>
        </p:nvSpPr>
        <p:spPr>
          <a:xfrm>
            <a:off x="460950" y="1058550"/>
            <a:ext cx="8222100" cy="346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t" sz="1200"/>
              <a:t>Riferimenti:</a:t>
            </a:r>
            <a:endParaRPr b="1" sz="1200"/>
          </a:p>
          <a:p>
            <a:pPr indent="-304800" lvl="0" marL="457200" rtl="0" algn="l">
              <a:spcBef>
                <a:spcPts val="0"/>
              </a:spcBef>
              <a:spcAft>
                <a:spcPts val="0"/>
              </a:spcAft>
              <a:buSzPts val="1200"/>
              <a:buChar char="●"/>
            </a:pPr>
            <a:r>
              <a:rPr lang="it" sz="1200"/>
              <a:t>Sito ufficiale:</a:t>
            </a:r>
            <a:r>
              <a:rPr b="1" lang="it" sz="1200"/>
              <a:t> </a:t>
            </a:r>
            <a:r>
              <a:rPr lang="it" sz="1100" u="sng">
                <a:solidFill>
                  <a:schemeClr val="hlink"/>
                </a:solidFill>
                <a:latin typeface="Arial"/>
                <a:ea typeface="Arial"/>
                <a:cs typeface="Arial"/>
                <a:sym typeface="Arial"/>
                <a:hlinkClick r:id="rId3"/>
              </a:rPr>
              <a:t>https://developer.android.com/jetpack/compose</a:t>
            </a:r>
            <a:endParaRPr b="1" sz="1200"/>
          </a:p>
          <a:p>
            <a:pPr indent="-304800" lvl="0" marL="457200" rtl="0" algn="l">
              <a:spcBef>
                <a:spcPts val="0"/>
              </a:spcBef>
              <a:spcAft>
                <a:spcPts val="0"/>
              </a:spcAft>
              <a:buSzPts val="1200"/>
              <a:buChar char="●"/>
            </a:pPr>
            <a:r>
              <a:rPr lang="it" sz="1200"/>
              <a:t>Documentazione:</a:t>
            </a:r>
            <a:r>
              <a:rPr b="1" lang="it" sz="1200"/>
              <a:t> </a:t>
            </a:r>
            <a:r>
              <a:rPr lang="it" sz="1100" u="sng">
                <a:solidFill>
                  <a:schemeClr val="hlink"/>
                </a:solidFill>
                <a:latin typeface="Arial"/>
                <a:ea typeface="Arial"/>
                <a:cs typeface="Arial"/>
                <a:sym typeface="Arial"/>
                <a:hlinkClick r:id="rId4"/>
              </a:rPr>
              <a:t>https://developer.android.com/jetpack/compose/documentation</a:t>
            </a:r>
            <a:endParaRPr sz="1200"/>
          </a:p>
          <a:p>
            <a:pPr indent="-304800" lvl="0" marL="457200" rtl="0" algn="l">
              <a:spcBef>
                <a:spcPts val="0"/>
              </a:spcBef>
              <a:spcAft>
                <a:spcPts val="0"/>
              </a:spcAft>
              <a:buSzPts val="1200"/>
              <a:buChar char="●"/>
            </a:pPr>
            <a:r>
              <a:rPr lang="it" sz="1200"/>
              <a:t>Tutorial: </a:t>
            </a:r>
            <a:r>
              <a:rPr lang="it" sz="1100" u="sng">
                <a:solidFill>
                  <a:schemeClr val="hlink"/>
                </a:solidFill>
                <a:latin typeface="Arial"/>
                <a:ea typeface="Arial"/>
                <a:cs typeface="Arial"/>
                <a:sym typeface="Arial"/>
                <a:hlinkClick r:id="rId5"/>
              </a:rPr>
              <a:t>https://developer.android.com/jetpack/compose/tutorial</a:t>
            </a:r>
            <a:endParaRPr sz="1200"/>
          </a:p>
          <a:p>
            <a:pPr indent="-304800" lvl="0" marL="457200" rtl="0" algn="l">
              <a:spcBef>
                <a:spcPts val="0"/>
              </a:spcBef>
              <a:spcAft>
                <a:spcPts val="0"/>
              </a:spcAft>
              <a:buSzPts val="1200"/>
              <a:buChar char="●"/>
            </a:pPr>
            <a:r>
              <a:rPr lang="it" sz="1200"/>
              <a:t>Esempi: </a:t>
            </a:r>
            <a:r>
              <a:rPr lang="it" sz="1100" u="sng">
                <a:solidFill>
                  <a:schemeClr val="hlink"/>
                </a:solidFill>
                <a:latin typeface="Arial"/>
                <a:ea typeface="Arial"/>
                <a:cs typeface="Arial"/>
                <a:sym typeface="Arial"/>
                <a:hlinkClick r:id="rId6"/>
              </a:rPr>
              <a:t>https://developer.android.com/jetpack/compose/samples</a:t>
            </a:r>
            <a:endParaRPr sz="1200"/>
          </a:p>
        </p:txBody>
      </p:sp>
      <p:sp>
        <p:nvSpPr>
          <p:cNvPr id="74" name="Google Shape;74;p1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Riferimenti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nvSpPr>
        <p:spPr>
          <a:xfrm>
            <a:off x="98250" y="1981550"/>
            <a:ext cx="5151900" cy="25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latin typeface="Courier New"/>
                <a:ea typeface="Courier New"/>
                <a:cs typeface="Courier New"/>
                <a:sym typeface="Courier New"/>
              </a:rPr>
              <a:t>@OptIn(ExperimentalMaterial3Api::class)</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fun</a:t>
            </a:r>
            <a:r>
              <a:rPr lang="it" sz="1000">
                <a:solidFill>
                  <a:schemeClr val="lt2"/>
                </a:solidFill>
                <a:latin typeface="Courier New"/>
                <a:ea typeface="Courier New"/>
                <a:cs typeface="Courier New"/>
                <a:sym typeface="Courier New"/>
              </a:rPr>
              <a:t> TextFieldExample()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var</a:t>
            </a:r>
            <a:r>
              <a:rPr lang="it" sz="1000">
                <a:solidFill>
                  <a:schemeClr val="lt2"/>
                </a:solidFill>
                <a:latin typeface="Courier New"/>
                <a:ea typeface="Courier New"/>
                <a:cs typeface="Courier New"/>
                <a:sym typeface="Courier New"/>
              </a:rPr>
              <a:t> myContent </a:t>
            </a:r>
            <a:r>
              <a:rPr lang="it" sz="1000">
                <a:solidFill>
                  <a:schemeClr val="accent5"/>
                </a:solidFill>
                <a:latin typeface="Courier New"/>
                <a:ea typeface="Courier New"/>
                <a:cs typeface="Courier New"/>
                <a:sym typeface="Courier New"/>
              </a:rPr>
              <a:t>by</a:t>
            </a:r>
            <a:r>
              <a:rPr lang="it" sz="1000">
                <a:solidFill>
                  <a:schemeClr val="lt2"/>
                </a:solidFill>
                <a:latin typeface="Courier New"/>
                <a:ea typeface="Courier New"/>
                <a:cs typeface="Courier New"/>
                <a:sym typeface="Courier New"/>
              </a:rPr>
              <a:t> remember { mutableStateOf(</a:t>
            </a:r>
            <a:r>
              <a:rPr lang="it" sz="1000">
                <a:solidFill>
                  <a:schemeClr val="accent2"/>
                </a:solidFill>
                <a:latin typeface="Courier New"/>
                <a:ea typeface="Courier New"/>
                <a:cs typeface="Courier New"/>
                <a:sym typeface="Courier New"/>
              </a:rPr>
              <a:t>""</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accent3"/>
                </a:solidFill>
                <a:latin typeface="Courier New"/>
                <a:ea typeface="Courier New"/>
                <a:cs typeface="Courier New"/>
                <a:sym typeface="Courier New"/>
              </a:rPr>
              <a:t>    // var (myContent, setValue) = remember { mutableStateOf("") }</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Column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TextField(</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lt2"/>
                </a:solidFill>
                <a:latin typeface="Courier New"/>
                <a:ea typeface="Courier New"/>
                <a:cs typeface="Courier New"/>
                <a:sym typeface="Courier New"/>
              </a:rPr>
              <a:t>value = myContent,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lt2"/>
                </a:solidFill>
                <a:latin typeface="Courier New"/>
                <a:ea typeface="Courier New"/>
                <a:cs typeface="Courier New"/>
                <a:sym typeface="Courier New"/>
              </a:rPr>
              <a:t>    onValueChange = { content -&gt; myContent = content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 onValueChange = { setValue(it) },</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label = { Text(</a:t>
            </a:r>
            <a:r>
              <a:rPr lang="it" sz="1000">
                <a:solidFill>
                  <a:schemeClr val="accent2"/>
                </a:solidFill>
                <a:latin typeface="Courier New"/>
                <a:ea typeface="Courier New"/>
                <a:cs typeface="Courier New"/>
                <a:sym typeface="Courier New"/>
              </a:rPr>
              <a:t>""</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placeholder = { Text(text = </a:t>
            </a:r>
            <a:r>
              <a:rPr lang="it" sz="1000">
                <a:solidFill>
                  <a:schemeClr val="accent2"/>
                </a:solidFill>
                <a:latin typeface="Courier New"/>
                <a:ea typeface="Courier New"/>
                <a:cs typeface="Courier New"/>
                <a:sym typeface="Courier New"/>
              </a:rPr>
              <a:t>"Your content"</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p:txBody>
      </p:sp>
      <p:sp>
        <p:nvSpPr>
          <p:cNvPr id="190" name="Google Shape;190;p32"/>
          <p:cNvSpPr txBox="1"/>
          <p:nvPr>
            <p:ph idx="4294967295" type="body"/>
          </p:nvPr>
        </p:nvSpPr>
        <p:spPr>
          <a:xfrm>
            <a:off x="67400" y="753200"/>
            <a:ext cx="9011700" cy="12012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Char char="●"/>
            </a:pPr>
            <a:r>
              <a:rPr lang="it" sz="1000"/>
              <a:t>Lo stato in un’app è ogni valore che può cambiare nel corso dell’utilizzo dell’app stessa.</a:t>
            </a:r>
            <a:endParaRPr sz="1000"/>
          </a:p>
          <a:p>
            <a:pPr indent="-292100" lvl="0" marL="457200" rtl="0" algn="l">
              <a:lnSpc>
                <a:spcPct val="115000"/>
              </a:lnSpc>
              <a:spcBef>
                <a:spcPts val="0"/>
              </a:spcBef>
              <a:spcAft>
                <a:spcPts val="0"/>
              </a:spcAft>
              <a:buSzPts val="1000"/>
              <a:buChar char="●"/>
            </a:pPr>
            <a:r>
              <a:rPr lang="it" sz="1000"/>
              <a:t>Compose permette agli sviluppatori di interagire con lo stato in modo intuitivo.</a:t>
            </a:r>
            <a:endParaRPr sz="1000"/>
          </a:p>
          <a:p>
            <a:pPr indent="-292100" lvl="0" marL="457200" rtl="0" algn="l">
              <a:lnSpc>
                <a:spcPct val="115000"/>
              </a:lnSpc>
              <a:spcBef>
                <a:spcPts val="0"/>
              </a:spcBef>
              <a:spcAft>
                <a:spcPts val="0"/>
              </a:spcAft>
              <a:buSzPts val="1000"/>
              <a:buChar char="●"/>
            </a:pPr>
            <a:r>
              <a:rPr lang="it" sz="1000"/>
              <a:t>Essendo dichiarativa, l’unico modo per aggiornare un elemento grafico in Compose è quello di chiamare la stessa composable con nuovi parametri, che rappresentano lo stato della UI.</a:t>
            </a:r>
            <a:endParaRPr sz="1000"/>
          </a:p>
          <a:p>
            <a:pPr indent="-292100" lvl="0" marL="457200" rtl="0" algn="l">
              <a:lnSpc>
                <a:spcPct val="115000"/>
              </a:lnSpc>
              <a:spcBef>
                <a:spcPts val="0"/>
              </a:spcBef>
              <a:spcAft>
                <a:spcPts val="0"/>
              </a:spcAft>
              <a:buSzPts val="1000"/>
              <a:buChar char="●"/>
            </a:pPr>
            <a:r>
              <a:rPr lang="it" sz="1000"/>
              <a:t>Ogni volta che si aggiorna lo stato, avviene una recomposition. Questo implica che alcuni elementi grafici, ad esempio </a:t>
            </a:r>
            <a:r>
              <a:rPr lang="it" sz="1000">
                <a:latin typeface="Courier New"/>
                <a:ea typeface="Courier New"/>
                <a:cs typeface="Courier New"/>
                <a:sym typeface="Courier New"/>
              </a:rPr>
              <a:t>TextField</a:t>
            </a:r>
            <a:r>
              <a:rPr lang="it" sz="1000"/>
              <a:t> non si aggiornano automaticamente, ma si deve esplicitamente gestire il cambio di stato.</a:t>
            </a:r>
            <a:endParaRPr sz="1000"/>
          </a:p>
        </p:txBody>
      </p:sp>
      <p:sp>
        <p:nvSpPr>
          <p:cNvPr id="191" name="Google Shape;191;p3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Gestione dello stato</a:t>
            </a:r>
            <a:endParaRPr/>
          </a:p>
        </p:txBody>
      </p:sp>
      <p:sp>
        <p:nvSpPr>
          <p:cNvPr id="192" name="Google Shape;192;p32"/>
          <p:cNvSpPr txBox="1"/>
          <p:nvPr>
            <p:ph idx="4294967295" type="body"/>
          </p:nvPr>
        </p:nvSpPr>
        <p:spPr>
          <a:xfrm>
            <a:off x="5075650" y="1981550"/>
            <a:ext cx="4068300" cy="316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000"/>
              <a:t>Le funzioni composable possono usare </a:t>
            </a:r>
            <a:r>
              <a:rPr lang="it" sz="1000">
                <a:latin typeface="Courier New"/>
                <a:ea typeface="Courier New"/>
                <a:cs typeface="Courier New"/>
                <a:sym typeface="Courier New"/>
              </a:rPr>
              <a:t>remember</a:t>
            </a:r>
            <a:r>
              <a:rPr lang="it" sz="1000"/>
              <a:t> per memorizzare un oggetto in memoria. Un valore calcolato da remember è memorizzato all’inizio della prima composition e il valore memorizzato viene restituito durante ogni recomposition. Può essere usato sia per oggetti mutabili che per quelli immutabili.</a:t>
            </a:r>
            <a:endParaRPr sz="1000"/>
          </a:p>
          <a:p>
            <a:pPr indent="0" lvl="0" marL="0" rtl="0" algn="l">
              <a:spcBef>
                <a:spcPts val="0"/>
              </a:spcBef>
              <a:spcAft>
                <a:spcPts val="0"/>
              </a:spcAft>
              <a:buNone/>
            </a:pPr>
            <a:r>
              <a:rPr lang="it" sz="1000">
                <a:latin typeface="Courier New"/>
                <a:ea typeface="Courier New"/>
                <a:cs typeface="Courier New"/>
                <a:sym typeface="Courier New"/>
              </a:rPr>
              <a:t>mutableStateOf</a:t>
            </a:r>
            <a:r>
              <a:rPr lang="it" sz="1000"/>
              <a:t> crea un oggetto osservabile di tipo </a:t>
            </a:r>
            <a:r>
              <a:rPr lang="it" sz="1000">
                <a:latin typeface="Courier New"/>
                <a:ea typeface="Courier New"/>
                <a:cs typeface="Courier New"/>
                <a:sym typeface="Courier New"/>
              </a:rPr>
              <a:t>MutableState&lt;T&gt;</a:t>
            </a:r>
            <a:r>
              <a:rPr lang="it" sz="1000"/>
              <a:t> strutturato così:</a:t>
            </a:r>
            <a:endParaRPr sz="1000"/>
          </a:p>
          <a:p>
            <a:pPr indent="0" lvl="0" marL="457200" rtl="0" algn="l">
              <a:spcBef>
                <a:spcPts val="0"/>
              </a:spcBef>
              <a:spcAft>
                <a:spcPts val="0"/>
              </a:spcAft>
              <a:buNone/>
            </a:pPr>
            <a:r>
              <a:rPr lang="it" sz="1000">
                <a:solidFill>
                  <a:schemeClr val="accent5"/>
                </a:solidFill>
                <a:latin typeface="Courier New"/>
                <a:ea typeface="Courier New"/>
                <a:cs typeface="Courier New"/>
                <a:sym typeface="Courier New"/>
              </a:rPr>
              <a:t>interface</a:t>
            </a:r>
            <a:r>
              <a:rPr lang="it" sz="1000">
                <a:latin typeface="Courier New"/>
                <a:ea typeface="Courier New"/>
                <a:cs typeface="Courier New"/>
                <a:sym typeface="Courier New"/>
              </a:rPr>
              <a:t> MutableState&lt;T&gt; : State&lt;T&gt; {</a:t>
            </a:r>
            <a:endParaRPr sz="1000">
              <a:latin typeface="Courier New"/>
              <a:ea typeface="Courier New"/>
              <a:cs typeface="Courier New"/>
              <a:sym typeface="Courier New"/>
            </a:endParaRPr>
          </a:p>
          <a:p>
            <a:pPr indent="0" lvl="0" marL="45720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override var</a:t>
            </a:r>
            <a:r>
              <a:rPr lang="it" sz="1000">
                <a:latin typeface="Courier New"/>
                <a:ea typeface="Courier New"/>
                <a:cs typeface="Courier New"/>
                <a:sym typeface="Courier New"/>
              </a:rPr>
              <a:t> value: T</a:t>
            </a:r>
            <a:endParaRPr sz="1000">
              <a:latin typeface="Courier New"/>
              <a:ea typeface="Courier New"/>
              <a:cs typeface="Courier New"/>
              <a:sym typeface="Courier New"/>
            </a:endParaRPr>
          </a:p>
          <a:p>
            <a:pPr indent="0" lvl="0" marL="457200" rtl="0" algn="l">
              <a:spcBef>
                <a:spcPts val="0"/>
              </a:spcBef>
              <a:spcAft>
                <a:spcPts val="0"/>
              </a:spcAft>
              <a:buNone/>
            </a:pPr>
            <a:r>
              <a:rPr lang="it" sz="1000">
                <a:latin typeface="Courier New"/>
                <a:ea typeface="Courier New"/>
                <a:cs typeface="Courier New"/>
                <a:sym typeface="Courier New"/>
              </a:rPr>
              <a:t>}</a:t>
            </a:r>
            <a:endParaRPr sz="1000"/>
          </a:p>
          <a:p>
            <a:pPr indent="0" lvl="0" marL="0" rtl="0" algn="l">
              <a:lnSpc>
                <a:spcPct val="115000"/>
              </a:lnSpc>
              <a:spcBef>
                <a:spcPts val="0"/>
              </a:spcBef>
              <a:spcAft>
                <a:spcPts val="0"/>
              </a:spcAft>
              <a:buNone/>
            </a:pPr>
            <a:r>
              <a:rPr lang="it" sz="1000"/>
              <a:t>Ogni cambio del value comporta uno schedule di una recomposition di ogni funzione composable che legge quel valore. </a:t>
            </a:r>
            <a:endParaRPr sz="1000"/>
          </a:p>
          <a:p>
            <a:pPr indent="0" lvl="0" marL="0" rtl="0" algn="l">
              <a:lnSpc>
                <a:spcPct val="115000"/>
              </a:lnSpc>
              <a:spcBef>
                <a:spcPts val="0"/>
              </a:spcBef>
              <a:spcAft>
                <a:spcPts val="0"/>
              </a:spcAft>
              <a:buNone/>
            </a:pPr>
            <a:r>
              <a:rPr lang="it" sz="1000"/>
              <a:t>In alternativa alla notazione che abbiamo visto si può anche scrivere:</a:t>
            </a:r>
            <a:endParaRPr sz="1000"/>
          </a:p>
          <a:p>
            <a:pPr indent="0" lvl="0" marL="0" rtl="0" algn="l">
              <a:lnSpc>
                <a:spcPct val="115000"/>
              </a:lnSpc>
              <a:spcBef>
                <a:spcPts val="0"/>
              </a:spcBef>
              <a:spcAft>
                <a:spcPts val="0"/>
              </a:spcAft>
              <a:buNone/>
            </a:pPr>
            <a:r>
              <a:rPr lang="it" sz="1000">
                <a:solidFill>
                  <a:schemeClr val="accent5"/>
                </a:solidFill>
                <a:latin typeface="Courier New"/>
                <a:ea typeface="Courier New"/>
                <a:cs typeface="Courier New"/>
                <a:sym typeface="Courier New"/>
              </a:rPr>
              <a:t>val</a:t>
            </a:r>
            <a:r>
              <a:rPr lang="it" sz="1000">
                <a:latin typeface="Courier New"/>
                <a:ea typeface="Courier New"/>
                <a:cs typeface="Courier New"/>
                <a:sym typeface="Courier New"/>
              </a:rPr>
              <a:t> mutableState = remember { mutableStateOf(</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t>oppure</a:t>
            </a:r>
            <a:endParaRPr sz="1000"/>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val</a:t>
            </a:r>
            <a:r>
              <a:rPr lang="it" sz="1000">
                <a:latin typeface="Courier New"/>
                <a:ea typeface="Courier New"/>
                <a:cs typeface="Courier New"/>
                <a:sym typeface="Courier New"/>
              </a:rPr>
              <a:t> (value, setValue) = remember { mutableStateOf(</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 }</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nvSpPr>
        <p:spPr>
          <a:xfrm>
            <a:off x="98250" y="769050"/>
            <a:ext cx="8948400" cy="41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lt2"/>
                </a:solidFill>
                <a:latin typeface="Roboto"/>
                <a:ea typeface="Roboto"/>
                <a:cs typeface="Roboto"/>
                <a:sym typeface="Roboto"/>
              </a:rPr>
              <a:t>Compose non richiede di utilizzare obbligatoriamente </a:t>
            </a:r>
            <a:r>
              <a:rPr lang="it" sz="1200">
                <a:solidFill>
                  <a:schemeClr val="lt2"/>
                </a:solidFill>
                <a:latin typeface="Courier New"/>
                <a:ea typeface="Courier New"/>
                <a:cs typeface="Courier New"/>
                <a:sym typeface="Courier New"/>
              </a:rPr>
              <a:t>MutableState&lt;T&gt;</a:t>
            </a:r>
            <a:r>
              <a:rPr lang="it" sz="1200">
                <a:solidFill>
                  <a:schemeClr val="lt2"/>
                </a:solidFill>
                <a:latin typeface="Roboto"/>
                <a:ea typeface="Roboto"/>
                <a:cs typeface="Roboto"/>
                <a:sym typeface="Roboto"/>
              </a:rPr>
              <a:t> per mantenere lo stato, ma supporta altri tipi di osservabili. Prima di leggere un nuovo tipo osservabile in Compose, bisogna convertirlo in uno </a:t>
            </a:r>
            <a:r>
              <a:rPr lang="it" sz="1200">
                <a:solidFill>
                  <a:schemeClr val="lt2"/>
                </a:solidFill>
                <a:latin typeface="Courier New"/>
                <a:ea typeface="Courier New"/>
                <a:cs typeface="Courier New"/>
                <a:sym typeface="Courier New"/>
              </a:rPr>
              <a:t>State&lt;T&gt;</a:t>
            </a:r>
            <a:r>
              <a:rPr lang="it" sz="1200">
                <a:solidFill>
                  <a:schemeClr val="lt2"/>
                </a:solidFill>
                <a:latin typeface="Roboto"/>
                <a:ea typeface="Roboto"/>
                <a:cs typeface="Roboto"/>
                <a:sym typeface="Roboto"/>
              </a:rPr>
              <a:t> in modo che può essere effettuata la recomposition quando lo stato cambia. Nell’esempio si usa </a:t>
            </a:r>
            <a:r>
              <a:rPr lang="it" sz="1200">
                <a:solidFill>
                  <a:schemeClr val="lt2"/>
                </a:solidFill>
                <a:latin typeface="Courier New"/>
                <a:ea typeface="Courier New"/>
                <a:cs typeface="Courier New"/>
                <a:sym typeface="Courier New"/>
              </a:rPr>
              <a:t>collectAsState()</a:t>
            </a:r>
            <a:r>
              <a:rPr lang="it" sz="1200">
                <a:solidFill>
                  <a:schemeClr val="lt2"/>
                </a:solidFill>
                <a:latin typeface="Roboto"/>
                <a:ea typeface="Roboto"/>
                <a:cs typeface="Roboto"/>
                <a:sym typeface="Roboto"/>
              </a:rPr>
              <a:t> per convertirlo.</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@OptIn(ExperimentalMaterial3Api::class)</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fun</a:t>
            </a:r>
            <a:r>
              <a:rPr lang="it" sz="1000">
                <a:solidFill>
                  <a:schemeClr val="lt2"/>
                </a:solidFill>
                <a:latin typeface="Courier New"/>
                <a:ea typeface="Courier New"/>
                <a:cs typeface="Courier New"/>
                <a:sym typeface="Courier New"/>
              </a:rPr>
              <a:t> Greeting(viewModel: UserViewModel = viewModel())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var</a:t>
            </a:r>
            <a:r>
              <a:rPr lang="it" sz="1000">
                <a:solidFill>
                  <a:schemeClr val="lt2"/>
                </a:solidFill>
                <a:latin typeface="Courier New"/>
                <a:ea typeface="Courier New"/>
                <a:cs typeface="Courier New"/>
                <a:sym typeface="Courier New"/>
              </a:rPr>
              <a:t> userFirstName </a:t>
            </a:r>
            <a:r>
              <a:rPr lang="it" sz="1000">
                <a:solidFill>
                  <a:schemeClr val="accent5"/>
                </a:solidFill>
                <a:latin typeface="Courier New"/>
                <a:ea typeface="Courier New"/>
                <a:cs typeface="Courier New"/>
                <a:sym typeface="Courier New"/>
              </a:rPr>
              <a:t>by</a:t>
            </a:r>
            <a:r>
              <a:rPr lang="it" sz="1000">
                <a:solidFill>
                  <a:schemeClr val="lt2"/>
                </a:solidFill>
                <a:latin typeface="Courier New"/>
                <a:ea typeface="Courier New"/>
                <a:cs typeface="Courier New"/>
                <a:sym typeface="Courier New"/>
              </a:rPr>
              <a:t> remember { mutableStateOf(</a:t>
            </a:r>
            <a:r>
              <a:rPr lang="it" sz="1000">
                <a:solidFill>
                  <a:schemeClr val="accent2"/>
                </a:solidFill>
                <a:latin typeface="Courier New"/>
                <a:ea typeface="Courier New"/>
                <a:cs typeface="Courier New"/>
                <a:sym typeface="Courier New"/>
              </a:rPr>
              <a:t>""</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Column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Text(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text = </a:t>
            </a:r>
            <a:r>
              <a:rPr lang="it" sz="1000">
                <a:solidFill>
                  <a:schemeClr val="accent2"/>
                </a:solidFill>
                <a:latin typeface="Courier New"/>
                <a:ea typeface="Courier New"/>
                <a:cs typeface="Courier New"/>
                <a:sym typeface="Courier New"/>
              </a:rPr>
              <a:t>"Hello </a:t>
            </a:r>
            <a:r>
              <a:rPr lang="it" sz="1000">
                <a:solidFill>
                  <a:schemeClr val="accent3"/>
                </a:solidFill>
                <a:latin typeface="Courier New"/>
                <a:ea typeface="Courier New"/>
                <a:cs typeface="Courier New"/>
                <a:sym typeface="Courier New"/>
              </a:rPr>
              <a:t>${viewModel.user.collectAsState().value.firstName}</a:t>
            </a:r>
            <a:r>
              <a:rPr lang="it" sz="1000">
                <a:solidFill>
                  <a:schemeClr val="accent2"/>
                </a:solidFill>
                <a:latin typeface="Courier New"/>
                <a:ea typeface="Courier New"/>
                <a:cs typeface="Courier New"/>
                <a:sym typeface="Courier New"/>
              </a:rPr>
              <a:t>!"</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TextField(</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value = userFirstName,</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onValueChange = { content -&gt; userFirstName = content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placeholder = { Text(text = </a:t>
            </a:r>
            <a:r>
              <a:rPr lang="it" sz="1000">
                <a:solidFill>
                  <a:schemeClr val="accent2"/>
                </a:solidFill>
                <a:latin typeface="Courier New"/>
                <a:ea typeface="Courier New"/>
                <a:cs typeface="Courier New"/>
                <a:sym typeface="Courier New"/>
              </a:rPr>
              <a:t>"First Name"</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Button(</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onClick = { viewModel.updateFirstName(userFirstName)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Text(text = </a:t>
            </a:r>
            <a:r>
              <a:rPr lang="it" sz="1000">
                <a:solidFill>
                  <a:schemeClr val="accent2"/>
                </a:solidFill>
                <a:latin typeface="Courier New"/>
                <a:ea typeface="Courier New"/>
                <a:cs typeface="Courier New"/>
                <a:sym typeface="Courier New"/>
              </a:rPr>
              <a:t>"Update"</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lt2"/>
              </a:solidFill>
              <a:latin typeface="Courier New"/>
              <a:ea typeface="Courier New"/>
              <a:cs typeface="Courier New"/>
              <a:sym typeface="Courier New"/>
            </a:endParaRPr>
          </a:p>
        </p:txBody>
      </p:sp>
      <p:sp>
        <p:nvSpPr>
          <p:cNvPr id="198" name="Google Shape;198;p3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Gestione dello stato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nvSpPr>
        <p:spPr>
          <a:xfrm>
            <a:off x="98250" y="769050"/>
            <a:ext cx="8948400" cy="41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lt2"/>
                </a:solidFill>
                <a:latin typeface="Roboto"/>
                <a:ea typeface="Roboto"/>
                <a:cs typeface="Roboto"/>
                <a:sym typeface="Roboto"/>
              </a:rPr>
              <a:t>La data classe </a:t>
            </a:r>
            <a:r>
              <a:rPr lang="it" sz="1200">
                <a:solidFill>
                  <a:schemeClr val="lt2"/>
                </a:solidFill>
                <a:latin typeface="Courier New"/>
                <a:ea typeface="Courier New"/>
                <a:cs typeface="Courier New"/>
                <a:sym typeface="Courier New"/>
              </a:rPr>
              <a:t>UserState</a:t>
            </a:r>
            <a:r>
              <a:rPr lang="it" sz="1200">
                <a:solidFill>
                  <a:schemeClr val="lt2"/>
                </a:solidFill>
                <a:latin typeface="Roboto"/>
                <a:ea typeface="Roboto"/>
                <a:cs typeface="Roboto"/>
                <a:sym typeface="Roboto"/>
              </a:rPr>
              <a:t> contiene i dati dell’utente e la classe </a:t>
            </a:r>
            <a:r>
              <a:rPr lang="it" sz="1200">
                <a:solidFill>
                  <a:schemeClr val="lt2"/>
                </a:solidFill>
                <a:latin typeface="Courier New"/>
                <a:ea typeface="Courier New"/>
                <a:cs typeface="Courier New"/>
                <a:sym typeface="Courier New"/>
              </a:rPr>
              <a:t>UserViewModel</a:t>
            </a:r>
            <a:r>
              <a:rPr lang="it" sz="1200">
                <a:solidFill>
                  <a:schemeClr val="lt2"/>
                </a:solidFill>
                <a:latin typeface="Roboto"/>
                <a:ea typeface="Roboto"/>
                <a:cs typeface="Roboto"/>
                <a:sym typeface="Roboto"/>
              </a:rPr>
              <a:t> si occupa di modificare i dati.</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data class</a:t>
            </a:r>
            <a:r>
              <a:rPr lang="it" sz="1000">
                <a:solidFill>
                  <a:schemeClr val="lt2"/>
                </a:solidFill>
                <a:latin typeface="Courier New"/>
                <a:ea typeface="Courier New"/>
                <a:cs typeface="Courier New"/>
                <a:sym typeface="Courier New"/>
              </a:rPr>
              <a:t> UserState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val</a:t>
            </a:r>
            <a:r>
              <a:rPr lang="it" sz="1000">
                <a:solidFill>
                  <a:schemeClr val="lt2"/>
                </a:solidFill>
                <a:latin typeface="Courier New"/>
                <a:ea typeface="Courier New"/>
                <a:cs typeface="Courier New"/>
                <a:sym typeface="Courier New"/>
              </a:rPr>
              <a:t> username: </a:t>
            </a:r>
            <a:r>
              <a:rPr lang="it" sz="1000">
                <a:solidFill>
                  <a:schemeClr val="accent5"/>
                </a:solidFill>
                <a:latin typeface="Courier New"/>
                <a:ea typeface="Courier New"/>
                <a:cs typeface="Courier New"/>
                <a:sym typeface="Courier New"/>
              </a:rPr>
              <a:t>String</a:t>
            </a:r>
            <a:r>
              <a:rPr lang="it" sz="1000">
                <a:solidFill>
                  <a:schemeClr val="lt2"/>
                </a:solidFill>
                <a:latin typeface="Courier New"/>
                <a:ea typeface="Courier New"/>
                <a:cs typeface="Courier New"/>
                <a:sym typeface="Courier New"/>
              </a:rPr>
              <a:t> = </a:t>
            </a:r>
            <a:r>
              <a:rPr lang="it" sz="1000">
                <a:solidFill>
                  <a:schemeClr val="accent2"/>
                </a:solidFill>
                <a:latin typeface="Courier New"/>
                <a:ea typeface="Courier New"/>
                <a:cs typeface="Courier New"/>
                <a:sym typeface="Courier New"/>
              </a:rPr>
              <a:t>""</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val</a:t>
            </a:r>
            <a:r>
              <a:rPr lang="it" sz="1000">
                <a:solidFill>
                  <a:schemeClr val="lt2"/>
                </a:solidFill>
                <a:latin typeface="Courier New"/>
                <a:ea typeface="Courier New"/>
                <a:cs typeface="Courier New"/>
                <a:sym typeface="Courier New"/>
              </a:rPr>
              <a:t> firstName: </a:t>
            </a:r>
            <a:r>
              <a:rPr lang="it" sz="1000">
                <a:solidFill>
                  <a:schemeClr val="accent5"/>
                </a:solidFill>
                <a:latin typeface="Courier New"/>
                <a:ea typeface="Courier New"/>
                <a:cs typeface="Courier New"/>
                <a:sym typeface="Courier New"/>
              </a:rPr>
              <a:t>String</a:t>
            </a:r>
            <a:r>
              <a:rPr lang="it" sz="1000">
                <a:solidFill>
                  <a:schemeClr val="lt2"/>
                </a:solidFill>
                <a:latin typeface="Courier New"/>
                <a:ea typeface="Courier New"/>
                <a:cs typeface="Courier New"/>
                <a:sym typeface="Courier New"/>
              </a:rPr>
              <a:t> = </a:t>
            </a:r>
            <a:r>
              <a:rPr lang="it" sz="1000">
                <a:solidFill>
                  <a:schemeClr val="accent2"/>
                </a:solidFill>
                <a:latin typeface="Courier New"/>
                <a:ea typeface="Courier New"/>
                <a:cs typeface="Courier New"/>
                <a:sym typeface="Courier New"/>
              </a:rPr>
              <a:t>""</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val</a:t>
            </a:r>
            <a:r>
              <a:rPr lang="it" sz="1000">
                <a:solidFill>
                  <a:schemeClr val="lt2"/>
                </a:solidFill>
                <a:latin typeface="Courier New"/>
                <a:ea typeface="Courier New"/>
                <a:cs typeface="Courier New"/>
                <a:sym typeface="Courier New"/>
              </a:rPr>
              <a:t> lastName: </a:t>
            </a:r>
            <a:r>
              <a:rPr lang="it" sz="1000">
                <a:solidFill>
                  <a:schemeClr val="accent5"/>
                </a:solidFill>
                <a:latin typeface="Courier New"/>
                <a:ea typeface="Courier New"/>
                <a:cs typeface="Courier New"/>
                <a:sym typeface="Courier New"/>
              </a:rPr>
              <a:t>String</a:t>
            </a:r>
            <a:r>
              <a:rPr lang="it" sz="1000">
                <a:solidFill>
                  <a:schemeClr val="lt2"/>
                </a:solidFill>
                <a:latin typeface="Courier New"/>
                <a:ea typeface="Courier New"/>
                <a:cs typeface="Courier New"/>
                <a:sym typeface="Courier New"/>
              </a:rPr>
              <a:t> = </a:t>
            </a:r>
            <a:r>
              <a:rPr lang="it" sz="1000">
                <a:solidFill>
                  <a:schemeClr val="accent2"/>
                </a:solidFill>
                <a:latin typeface="Courier New"/>
                <a:ea typeface="Courier New"/>
                <a:cs typeface="Courier New"/>
                <a:sym typeface="Courier New"/>
              </a:rPr>
              <a:t>""</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class</a:t>
            </a:r>
            <a:r>
              <a:rPr lang="it" sz="1000">
                <a:solidFill>
                  <a:schemeClr val="lt2"/>
                </a:solidFill>
                <a:latin typeface="Courier New"/>
                <a:ea typeface="Courier New"/>
                <a:cs typeface="Courier New"/>
                <a:sym typeface="Courier New"/>
              </a:rPr>
              <a:t> UserViewModel : ViewModel()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val</a:t>
            </a:r>
            <a:r>
              <a:rPr lang="it" sz="1000">
                <a:solidFill>
                  <a:schemeClr val="lt2"/>
                </a:solidFill>
                <a:latin typeface="Courier New"/>
                <a:ea typeface="Courier New"/>
                <a:cs typeface="Courier New"/>
                <a:sym typeface="Courier New"/>
              </a:rPr>
              <a:t> _user = MutableStateFlow(UserState(firstName = </a:t>
            </a:r>
            <a:r>
              <a:rPr lang="it" sz="1000">
                <a:solidFill>
                  <a:schemeClr val="accent2"/>
                </a:solidFill>
                <a:latin typeface="Courier New"/>
                <a:ea typeface="Courier New"/>
                <a:cs typeface="Courier New"/>
                <a:sym typeface="Courier New"/>
              </a:rPr>
              <a:t>"Mario"</a:t>
            </a:r>
            <a:r>
              <a:rPr lang="it" sz="1000">
                <a:solidFill>
                  <a:schemeClr val="lt2"/>
                </a:solidFill>
                <a:latin typeface="Courier New"/>
                <a:ea typeface="Courier New"/>
                <a:cs typeface="Courier New"/>
                <a:sym typeface="Courier New"/>
              </a:rPr>
              <a:t>, lastName = </a:t>
            </a:r>
            <a:r>
              <a:rPr lang="it" sz="1000">
                <a:solidFill>
                  <a:schemeClr val="accent2"/>
                </a:solidFill>
                <a:latin typeface="Courier New"/>
                <a:ea typeface="Courier New"/>
                <a:cs typeface="Courier New"/>
                <a:sym typeface="Courier New"/>
              </a:rPr>
              <a:t>"Rossi"</a:t>
            </a:r>
            <a:r>
              <a:rPr lang="it" sz="1000">
                <a:solidFill>
                  <a:schemeClr val="lt2"/>
                </a:solidFill>
                <a:latin typeface="Courier New"/>
                <a:ea typeface="Courier New"/>
                <a:cs typeface="Courier New"/>
                <a:sym typeface="Courier New"/>
              </a:rPr>
              <a:t>, username = </a:t>
            </a:r>
            <a:r>
              <a:rPr lang="it" sz="1000">
                <a:solidFill>
                  <a:schemeClr val="accent2"/>
                </a:solidFill>
                <a:latin typeface="Courier New"/>
                <a:ea typeface="Courier New"/>
                <a:cs typeface="Courier New"/>
                <a:sym typeface="Courier New"/>
              </a:rPr>
              <a:t>"supermario"</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val</a:t>
            </a:r>
            <a:r>
              <a:rPr lang="it" sz="1000">
                <a:solidFill>
                  <a:schemeClr val="lt2"/>
                </a:solidFill>
                <a:latin typeface="Courier New"/>
                <a:ea typeface="Courier New"/>
                <a:cs typeface="Courier New"/>
                <a:sym typeface="Courier New"/>
              </a:rPr>
              <a:t> user: StateFlow&lt;UserState&gt; = _user.asStateFlow()</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fun</a:t>
            </a:r>
            <a:r>
              <a:rPr lang="it" sz="1000">
                <a:solidFill>
                  <a:schemeClr val="lt2"/>
                </a:solidFill>
                <a:latin typeface="Courier New"/>
                <a:ea typeface="Courier New"/>
                <a:cs typeface="Courier New"/>
                <a:sym typeface="Courier New"/>
              </a:rPr>
              <a:t> updateFirstName(firstName: </a:t>
            </a:r>
            <a:r>
              <a:rPr lang="it" sz="1000">
                <a:solidFill>
                  <a:schemeClr val="accent5"/>
                </a:solidFill>
                <a:latin typeface="Courier New"/>
                <a:ea typeface="Courier New"/>
                <a:cs typeface="Courier New"/>
                <a:sym typeface="Courier New"/>
              </a:rPr>
              <a:t>String</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_user.update { current -&gt; current.copy(</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username = current.username,</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firstName = firstName,</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lastName = current.lastName)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lt2"/>
              </a:solidFill>
              <a:latin typeface="Courier New"/>
              <a:ea typeface="Courier New"/>
              <a:cs typeface="Courier New"/>
              <a:sym typeface="Courier New"/>
            </a:endParaRPr>
          </a:p>
        </p:txBody>
      </p:sp>
      <p:sp>
        <p:nvSpPr>
          <p:cNvPr id="204" name="Google Shape;204;p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Gestione dello stato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idx="4294967295" type="body"/>
          </p:nvPr>
        </p:nvSpPr>
        <p:spPr>
          <a:xfrm>
            <a:off x="460950" y="1058550"/>
            <a:ext cx="8222100" cy="408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it" sz="1200"/>
              <a:t>Le funzioni composable che usano </a:t>
            </a:r>
            <a:r>
              <a:rPr lang="it" sz="1200">
                <a:latin typeface="Courier New"/>
                <a:ea typeface="Courier New"/>
                <a:cs typeface="Courier New"/>
                <a:sym typeface="Courier New"/>
              </a:rPr>
              <a:t>remember</a:t>
            </a:r>
            <a:r>
              <a:rPr lang="it" sz="1200"/>
              <a:t> per memorizzare gli oggetti creano uno stato interno, quindi sono </a:t>
            </a:r>
            <a:r>
              <a:rPr lang="it" sz="1200">
                <a:solidFill>
                  <a:schemeClr val="accent3"/>
                </a:solidFill>
              </a:rPr>
              <a:t>stateful</a:t>
            </a:r>
            <a:r>
              <a:rPr lang="it" sz="1200"/>
              <a:t>:</a:t>
            </a:r>
            <a:endParaRPr sz="1200"/>
          </a:p>
          <a:p>
            <a:pPr indent="-304800" lvl="1" marL="914400" rtl="0" algn="l">
              <a:lnSpc>
                <a:spcPct val="115000"/>
              </a:lnSpc>
              <a:spcBef>
                <a:spcPts val="0"/>
              </a:spcBef>
              <a:spcAft>
                <a:spcPts val="0"/>
              </a:spcAft>
              <a:buSzPts val="1200"/>
              <a:buChar char="○"/>
            </a:pPr>
            <a:r>
              <a:rPr lang="it" sz="1200"/>
              <a:t>Queste composable possono essere utili in quelle situazioni in cui il chiamante non ha bisogno di controllare lo stato e può usare le composable senza bisogno di gestire lo stato. </a:t>
            </a:r>
            <a:endParaRPr sz="1200"/>
          </a:p>
          <a:p>
            <a:pPr indent="-304800" lvl="1" marL="914400" rtl="0" algn="l">
              <a:lnSpc>
                <a:spcPct val="115000"/>
              </a:lnSpc>
              <a:spcBef>
                <a:spcPts val="0"/>
              </a:spcBef>
              <a:spcAft>
                <a:spcPts val="0"/>
              </a:spcAft>
              <a:buSzPts val="1200"/>
              <a:buChar char="○"/>
            </a:pPr>
            <a:r>
              <a:rPr lang="it" sz="1200"/>
              <a:t>Tuttavia, le funzioni composable con stato interno sono in genere meno riusabili e più difficili da testare.</a:t>
            </a:r>
            <a:endParaRPr sz="1200"/>
          </a:p>
          <a:p>
            <a:pPr indent="-304800" lvl="0" marL="457200" rtl="0" algn="l">
              <a:lnSpc>
                <a:spcPct val="115000"/>
              </a:lnSpc>
              <a:spcBef>
                <a:spcPts val="0"/>
              </a:spcBef>
              <a:spcAft>
                <a:spcPts val="0"/>
              </a:spcAft>
              <a:buSzPts val="1200"/>
              <a:buChar char="●"/>
            </a:pPr>
            <a:r>
              <a:rPr lang="it" sz="1200"/>
              <a:t>Le funzioni composable che non gestiscono nessuno stato sono dette </a:t>
            </a:r>
            <a:r>
              <a:rPr lang="it" sz="1200">
                <a:solidFill>
                  <a:schemeClr val="accent3"/>
                </a:solidFill>
              </a:rPr>
              <a:t>stateless</a:t>
            </a:r>
            <a:r>
              <a:rPr lang="it" sz="1200"/>
              <a:t>. Per rendere una composable stateless è di usare state hoisting:</a:t>
            </a:r>
            <a:endParaRPr sz="1200"/>
          </a:p>
          <a:p>
            <a:pPr indent="-304800" lvl="1" marL="914400" rtl="0" algn="l">
              <a:lnSpc>
                <a:spcPct val="115000"/>
              </a:lnSpc>
              <a:spcBef>
                <a:spcPts val="0"/>
              </a:spcBef>
              <a:spcAft>
                <a:spcPts val="0"/>
              </a:spcAft>
              <a:buSzPts val="1200"/>
              <a:buChar char="○"/>
            </a:pPr>
            <a:r>
              <a:rPr lang="it" sz="1200"/>
              <a:t>State hoisting in Compose è un pattern che sposta lo stato nel chiamante del composable per rendere una composable stateless.</a:t>
            </a:r>
            <a:endParaRPr sz="1200"/>
          </a:p>
          <a:p>
            <a:pPr indent="-304800" lvl="1" marL="914400" rtl="0" algn="l">
              <a:lnSpc>
                <a:spcPct val="115000"/>
              </a:lnSpc>
              <a:spcBef>
                <a:spcPts val="0"/>
              </a:spcBef>
              <a:spcAft>
                <a:spcPts val="0"/>
              </a:spcAft>
              <a:buSzPts val="1200"/>
              <a:buChar char="○"/>
            </a:pPr>
            <a:r>
              <a:rPr lang="it" sz="1200"/>
              <a:t>Il pattern generale per state hoisting in Jetpack Compose è quello di sostituire la variabile di stato con due parametri: </a:t>
            </a:r>
            <a:endParaRPr sz="1200"/>
          </a:p>
          <a:p>
            <a:pPr indent="-304800" lvl="2" marL="1371600" rtl="0" algn="l">
              <a:lnSpc>
                <a:spcPct val="115000"/>
              </a:lnSpc>
              <a:spcBef>
                <a:spcPts val="0"/>
              </a:spcBef>
              <a:spcAft>
                <a:spcPts val="0"/>
              </a:spcAft>
              <a:buSzPts val="1200"/>
              <a:buChar char="■"/>
            </a:pPr>
            <a:r>
              <a:rPr lang="it" sz="1200">
                <a:latin typeface="Courier New"/>
                <a:ea typeface="Courier New"/>
                <a:cs typeface="Courier New"/>
                <a:sym typeface="Courier New"/>
              </a:rPr>
              <a:t>value</a:t>
            </a:r>
            <a:r>
              <a:rPr lang="it" sz="1200"/>
              <a:t> che rappresenta il valore corrente da mostrare;</a:t>
            </a:r>
            <a:endParaRPr sz="1200"/>
          </a:p>
          <a:p>
            <a:pPr indent="-304800" lvl="2" marL="1371600" rtl="0" algn="l">
              <a:lnSpc>
                <a:spcPct val="115000"/>
              </a:lnSpc>
              <a:spcBef>
                <a:spcPts val="0"/>
              </a:spcBef>
              <a:spcAft>
                <a:spcPts val="0"/>
              </a:spcAft>
              <a:buSzPts val="1200"/>
              <a:buChar char="■"/>
            </a:pPr>
            <a:r>
              <a:rPr lang="it" sz="1200">
                <a:latin typeface="Courier New"/>
                <a:ea typeface="Courier New"/>
                <a:cs typeface="Courier New"/>
                <a:sym typeface="Courier New"/>
              </a:rPr>
              <a:t>onValueChange: (T) -&gt; Unit</a:t>
            </a:r>
            <a:r>
              <a:rPr lang="it" sz="1200"/>
              <a:t> che è un evento che richiede il valore da cambiare, dove </a:t>
            </a:r>
            <a:r>
              <a:rPr lang="it" sz="1200">
                <a:latin typeface="Courier New"/>
                <a:ea typeface="Courier New"/>
                <a:cs typeface="Courier New"/>
                <a:sym typeface="Courier New"/>
              </a:rPr>
              <a:t>T</a:t>
            </a:r>
            <a:r>
              <a:rPr lang="it" sz="1200"/>
              <a:t> è il nuovo valore. Nota: si possono utilizzare anche altri eventi oltre a </a:t>
            </a:r>
            <a:r>
              <a:rPr lang="it" sz="1200">
                <a:latin typeface="Courier New"/>
                <a:ea typeface="Courier New"/>
                <a:cs typeface="Courier New"/>
                <a:sym typeface="Courier New"/>
              </a:rPr>
              <a:t>onValueChange</a:t>
            </a:r>
            <a:r>
              <a:rPr lang="it" sz="1200"/>
              <a:t>.</a:t>
            </a:r>
            <a:endParaRPr sz="1200"/>
          </a:p>
          <a:p>
            <a:pPr indent="-304800" lvl="1" marL="914400" rtl="0" algn="l">
              <a:spcBef>
                <a:spcPts val="0"/>
              </a:spcBef>
              <a:spcAft>
                <a:spcPts val="0"/>
              </a:spcAft>
              <a:buSzPts val="1200"/>
              <a:buChar char="○"/>
            </a:pPr>
            <a:r>
              <a:rPr lang="it" sz="1200"/>
              <a:t>Best practice: b</a:t>
            </a:r>
            <a:r>
              <a:rPr lang="it" sz="1200"/>
              <a:t>isogna salvare lo stato della UI nella classe della gerarchia comune più vicina a tutte le composable che leggono e scrivono questo stato. Questa classe può anche essere esterna alla Composition, per esempio in un </a:t>
            </a:r>
            <a:r>
              <a:rPr lang="it" sz="1200" u="sng">
                <a:solidFill>
                  <a:schemeClr val="accent5"/>
                </a:solidFill>
                <a:hlinkClick action="ppaction://hlinksldjump" r:id="rId3">
                  <a:extLst>
                    <a:ext uri="{A12FA001-AC4F-418D-AE19-62706E023703}">
                      <ahyp:hlinkClr val="tx"/>
                    </a:ext>
                  </a:extLst>
                </a:hlinkClick>
              </a:rPr>
              <a:t>ViewModel</a:t>
            </a:r>
            <a:r>
              <a:rPr lang="it" sz="1200"/>
              <a:t>. Dal proprietario dello stato poi si deve esporre agli eventuali consumatori uno stato immutabile ed eventi per modificarlo.</a:t>
            </a:r>
            <a:endParaRPr sz="1200"/>
          </a:p>
        </p:txBody>
      </p:sp>
      <p:sp>
        <p:nvSpPr>
          <p:cNvPr id="210" name="Google Shape;210;p3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Stateful vs Stateless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idx="4294967295" type="body"/>
          </p:nvPr>
        </p:nvSpPr>
        <p:spPr>
          <a:xfrm>
            <a:off x="460950" y="1058550"/>
            <a:ext cx="8222100" cy="387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000"/>
              <a:t>Riprendiamo l’</a:t>
            </a:r>
            <a:r>
              <a:rPr lang="it" sz="1000" u="sng">
                <a:solidFill>
                  <a:schemeClr val="hlink"/>
                </a:solidFill>
                <a:hlinkClick action="ppaction://hlinksldjump" r:id="rId3"/>
              </a:rPr>
              <a:t>esempio precedente</a:t>
            </a:r>
            <a:r>
              <a:rPr lang="it" sz="1000"/>
              <a:t> per renderlo Stateless:</a:t>
            </a:r>
            <a:endParaRPr sz="1000"/>
          </a:p>
          <a:p>
            <a:pPr indent="0" lvl="0" marL="0" rtl="0" algn="l">
              <a:lnSpc>
                <a:spcPct val="115000"/>
              </a:lnSpc>
              <a:spcBef>
                <a:spcPts val="0"/>
              </a:spcBef>
              <a:spcAft>
                <a:spcPts val="0"/>
              </a:spcAft>
              <a:buNone/>
            </a:pPr>
            <a:r>
              <a:rPr lang="it" sz="1000">
                <a:solidFill>
                  <a:schemeClr val="dk1"/>
                </a:solidFill>
                <a:latin typeface="Courier New"/>
                <a:ea typeface="Courier New"/>
                <a:cs typeface="Courier New"/>
                <a:sym typeface="Courier New"/>
              </a:rPr>
              <a:t>@OptIn(ExperimentalMaterial3Api::class)</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accent5"/>
                </a:solidFill>
                <a:latin typeface="Courier New"/>
                <a:ea typeface="Courier New"/>
                <a:cs typeface="Courier New"/>
                <a:sym typeface="Courier New"/>
              </a:rPr>
              <a:t>fun</a:t>
            </a:r>
            <a:r>
              <a:rPr lang="it" sz="1000">
                <a:latin typeface="Courier New"/>
                <a:ea typeface="Courier New"/>
                <a:cs typeface="Courier New"/>
                <a:sym typeface="Courier New"/>
              </a:rPr>
              <a:t> StatelessTextFieldExample(content: </a:t>
            </a:r>
            <a:r>
              <a:rPr lang="it" sz="1000">
                <a:solidFill>
                  <a:schemeClr val="accent5"/>
                </a:solidFill>
                <a:latin typeface="Courier New"/>
                <a:ea typeface="Courier New"/>
                <a:cs typeface="Courier New"/>
                <a:sym typeface="Courier New"/>
              </a:rPr>
              <a:t>String</a:t>
            </a:r>
            <a:r>
              <a:rPr lang="it" sz="1000">
                <a:latin typeface="Courier New"/>
                <a:ea typeface="Courier New"/>
                <a:cs typeface="Courier New"/>
                <a:sym typeface="Courier New"/>
              </a:rPr>
              <a:t>, onContentChange: (</a:t>
            </a:r>
            <a:r>
              <a:rPr lang="it" sz="1000">
                <a:solidFill>
                  <a:schemeClr val="accent5"/>
                </a:solidFill>
                <a:latin typeface="Courier New"/>
                <a:ea typeface="Courier New"/>
                <a:cs typeface="Courier New"/>
                <a:sym typeface="Courier New"/>
              </a:rPr>
              <a:t>String</a:t>
            </a:r>
            <a:r>
              <a:rPr lang="it" sz="1000">
                <a:latin typeface="Courier New"/>
                <a:ea typeface="Courier New"/>
                <a:cs typeface="Courier New"/>
                <a:sym typeface="Courier New"/>
              </a:rPr>
              <a:t>) -&gt; </a:t>
            </a:r>
            <a:r>
              <a:rPr lang="it" sz="1000">
                <a:solidFill>
                  <a:schemeClr val="accent5"/>
                </a:solidFill>
                <a:latin typeface="Courier New"/>
                <a:ea typeface="Courier New"/>
                <a:cs typeface="Courier New"/>
                <a:sym typeface="Courier New"/>
              </a:rPr>
              <a:t>Unit</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Column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TextField(</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value = content,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onValueChange = onContentChange,</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label = { Text(</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placeholder = { Text(text = </a:t>
            </a:r>
            <a:r>
              <a:rPr lang="it" sz="1000">
                <a:solidFill>
                  <a:schemeClr val="accent2"/>
                </a:solidFill>
                <a:latin typeface="Courier New"/>
                <a:ea typeface="Courier New"/>
                <a:cs typeface="Courier New"/>
                <a:sym typeface="Courier New"/>
              </a:rPr>
              <a:t>"Your content"</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t>La gestione dello stato è demandata al chiamante, in questo modo si implementa l’</a:t>
            </a:r>
            <a:r>
              <a:rPr lang="it" sz="1000" u="sng">
                <a:solidFill>
                  <a:schemeClr val="hlink"/>
                </a:solidFill>
                <a:hlinkClick action="ppaction://hlinksldjump" r:id="rId4"/>
              </a:rPr>
              <a:t>Unidirectional Data Flow</a:t>
            </a:r>
            <a:r>
              <a:rPr lang="it" sz="1000"/>
              <a:t>:</a:t>
            </a:r>
            <a:endParaRPr sz="1000"/>
          </a:p>
          <a:p>
            <a:pPr indent="0" lvl="0" marL="0" rtl="0" algn="l">
              <a:lnSpc>
                <a:spcPct val="115000"/>
              </a:lnSpc>
              <a:spcBef>
                <a:spcPts val="0"/>
              </a:spcBef>
              <a:spcAft>
                <a:spcPts val="0"/>
              </a:spcAft>
              <a:buNone/>
            </a:pPr>
            <a:r>
              <a:rPr lang="it" sz="1000">
                <a:solidFill>
                  <a:schemeClr val="accent5"/>
                </a:solidFill>
                <a:latin typeface="Courier New"/>
                <a:ea typeface="Courier New"/>
                <a:cs typeface="Courier New"/>
                <a:sym typeface="Courier New"/>
              </a:rPr>
              <a:t>var</a:t>
            </a:r>
            <a:r>
              <a:rPr lang="it" sz="1000">
                <a:latin typeface="Courier New"/>
                <a:ea typeface="Courier New"/>
                <a:cs typeface="Courier New"/>
                <a:sym typeface="Courier New"/>
              </a:rPr>
              <a:t> myContent </a:t>
            </a:r>
            <a:r>
              <a:rPr lang="it" sz="1000">
                <a:solidFill>
                  <a:schemeClr val="accent5"/>
                </a:solidFill>
                <a:latin typeface="Courier New"/>
                <a:ea typeface="Courier New"/>
                <a:cs typeface="Courier New"/>
                <a:sym typeface="Courier New"/>
              </a:rPr>
              <a:t>by</a:t>
            </a:r>
            <a:r>
              <a:rPr lang="it" sz="1000">
                <a:latin typeface="Courier New"/>
                <a:ea typeface="Courier New"/>
                <a:cs typeface="Courier New"/>
                <a:sym typeface="Courier New"/>
              </a:rPr>
              <a:t> remember {  mutableStateOf(</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StatelessTextFieldExample(content = myContent, onContentChange = { myContent = it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latin typeface="Courier New"/>
              <a:ea typeface="Courier New"/>
              <a:cs typeface="Courier New"/>
              <a:sym typeface="Courier New"/>
            </a:endParaRPr>
          </a:p>
        </p:txBody>
      </p:sp>
      <p:sp>
        <p:nvSpPr>
          <p:cNvPr id="216" name="Google Shape;216;p3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Esempio Stateless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idx="4294967295" type="body"/>
          </p:nvPr>
        </p:nvSpPr>
        <p:spPr>
          <a:xfrm>
            <a:off x="460950" y="1058550"/>
            <a:ext cx="8222100" cy="408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Abbiamo visto che </a:t>
            </a:r>
            <a:r>
              <a:rPr lang="it" sz="1200">
                <a:latin typeface="Courier New"/>
                <a:ea typeface="Courier New"/>
                <a:cs typeface="Courier New"/>
                <a:sym typeface="Courier New"/>
              </a:rPr>
              <a:t>remember</a:t>
            </a:r>
            <a:r>
              <a:rPr lang="it" sz="1200"/>
              <a:t> si utilizza per mantenere lo stato tra diverse recomposition. Ma esiste un’altra variante che si chiama </a:t>
            </a:r>
            <a:r>
              <a:rPr lang="it" sz="1200">
                <a:latin typeface="Courier New"/>
                <a:ea typeface="Courier New"/>
                <a:cs typeface="Courier New"/>
                <a:sym typeface="Courier New"/>
              </a:rPr>
              <a:t>rememberSaveable</a:t>
            </a:r>
            <a:r>
              <a:rPr lang="it" sz="1200"/>
              <a:t> che mantiene lo stato anche quando un’activity o un processo viene ricreato. Per esempio questo capita quando lo schermo viene ruotato.</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Nel caso in cui si vogliano salvare oggetti creati da noi, si può usare mapSaver:</a:t>
            </a:r>
            <a:endParaRPr sz="1200"/>
          </a:p>
          <a:p>
            <a:pPr indent="0" lvl="0" marL="0" rtl="0" algn="l">
              <a:lnSpc>
                <a:spcPct val="115000"/>
              </a:lnSpc>
              <a:spcBef>
                <a:spcPts val="0"/>
              </a:spcBef>
              <a:spcAft>
                <a:spcPts val="0"/>
              </a:spcAft>
              <a:buNone/>
            </a:pPr>
            <a:r>
              <a:t/>
            </a:r>
            <a:endParaRPr sz="1200"/>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data class</a:t>
            </a:r>
            <a:r>
              <a:rPr lang="it" sz="1000">
                <a:latin typeface="Courier New"/>
                <a:ea typeface="Courier New"/>
                <a:cs typeface="Courier New"/>
                <a:sym typeface="Courier New"/>
              </a:rPr>
              <a:t> UserState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val</a:t>
            </a:r>
            <a:r>
              <a:rPr lang="it" sz="1000">
                <a:latin typeface="Courier New"/>
                <a:ea typeface="Courier New"/>
                <a:cs typeface="Courier New"/>
                <a:sym typeface="Courier New"/>
              </a:rPr>
              <a:t> username: </a:t>
            </a:r>
            <a:r>
              <a:rPr lang="it" sz="1000">
                <a:solidFill>
                  <a:schemeClr val="accent5"/>
                </a:solidFill>
                <a:latin typeface="Courier New"/>
                <a:ea typeface="Courier New"/>
                <a:cs typeface="Courier New"/>
                <a:sym typeface="Courier New"/>
              </a:rPr>
              <a:t>String</a:t>
            </a:r>
            <a:r>
              <a:rPr lang="it" sz="1000">
                <a:latin typeface="Courier New"/>
                <a:ea typeface="Courier New"/>
                <a:cs typeface="Courier New"/>
                <a:sym typeface="Courier New"/>
              </a:rPr>
              <a:t> = </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val</a:t>
            </a:r>
            <a:r>
              <a:rPr lang="it" sz="1000">
                <a:latin typeface="Courier New"/>
                <a:ea typeface="Courier New"/>
                <a:cs typeface="Courier New"/>
                <a:sym typeface="Courier New"/>
              </a:rPr>
              <a:t> firstName: </a:t>
            </a:r>
            <a:r>
              <a:rPr lang="it" sz="1000">
                <a:solidFill>
                  <a:schemeClr val="accent5"/>
                </a:solidFill>
                <a:latin typeface="Courier New"/>
                <a:ea typeface="Courier New"/>
                <a:cs typeface="Courier New"/>
                <a:sym typeface="Courier New"/>
              </a:rPr>
              <a:t>String</a:t>
            </a:r>
            <a:r>
              <a:rPr lang="it" sz="1000">
                <a:latin typeface="Courier New"/>
                <a:ea typeface="Courier New"/>
                <a:cs typeface="Courier New"/>
                <a:sym typeface="Courier New"/>
              </a:rPr>
              <a:t> = </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val</a:t>
            </a:r>
            <a:r>
              <a:rPr lang="it" sz="1000">
                <a:latin typeface="Courier New"/>
                <a:ea typeface="Courier New"/>
                <a:cs typeface="Courier New"/>
                <a:sym typeface="Courier New"/>
              </a:rPr>
              <a:t> lastName: </a:t>
            </a:r>
            <a:r>
              <a:rPr lang="it" sz="1000">
                <a:solidFill>
                  <a:schemeClr val="accent5"/>
                </a:solidFill>
                <a:latin typeface="Courier New"/>
                <a:ea typeface="Courier New"/>
                <a:cs typeface="Courier New"/>
                <a:sym typeface="Courier New"/>
              </a:rPr>
              <a:t>String</a:t>
            </a:r>
            <a:r>
              <a:rPr lang="it" sz="1000">
                <a:latin typeface="Courier New"/>
                <a:ea typeface="Courier New"/>
                <a:cs typeface="Courier New"/>
                <a:sym typeface="Courier New"/>
              </a:rPr>
              <a:t> = </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val</a:t>
            </a:r>
            <a:r>
              <a:rPr lang="it" sz="1000">
                <a:latin typeface="Courier New"/>
                <a:ea typeface="Courier New"/>
                <a:cs typeface="Courier New"/>
                <a:sym typeface="Courier New"/>
              </a:rPr>
              <a:t> UserSaver = mapSaver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save = { user -&gt; mapOf(</a:t>
            </a:r>
            <a:r>
              <a:rPr lang="it" sz="1000">
                <a:solidFill>
                  <a:schemeClr val="accent2"/>
                </a:solidFill>
                <a:latin typeface="Courier New"/>
                <a:ea typeface="Courier New"/>
                <a:cs typeface="Courier New"/>
                <a:sym typeface="Courier New"/>
              </a:rPr>
              <a:t>"username"</a:t>
            </a: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to</a:t>
            </a:r>
            <a:r>
              <a:rPr lang="it" sz="1000">
                <a:latin typeface="Courier New"/>
                <a:ea typeface="Courier New"/>
                <a:cs typeface="Courier New"/>
                <a:sym typeface="Courier New"/>
              </a:rPr>
              <a:t> user.username,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"firstName"</a:t>
            </a: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to</a:t>
            </a:r>
            <a:r>
              <a:rPr lang="it" sz="1000">
                <a:latin typeface="Courier New"/>
                <a:ea typeface="Courier New"/>
                <a:cs typeface="Courier New"/>
                <a:sym typeface="Courier New"/>
              </a:rPr>
              <a:t> user.firstName,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"lastName"</a:t>
            </a: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to</a:t>
            </a:r>
            <a:r>
              <a:rPr lang="it" sz="1000">
                <a:latin typeface="Courier New"/>
                <a:ea typeface="Courier New"/>
                <a:cs typeface="Courier New"/>
                <a:sym typeface="Courier New"/>
              </a:rPr>
              <a:t> user.lastName)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restore = { element -&gt; UserState(element[</a:t>
            </a:r>
            <a:r>
              <a:rPr lang="it" sz="1000">
                <a:solidFill>
                  <a:schemeClr val="accent2"/>
                </a:solidFill>
                <a:latin typeface="Courier New"/>
                <a:ea typeface="Courier New"/>
                <a:cs typeface="Courier New"/>
                <a:sym typeface="Courier New"/>
              </a:rPr>
              <a:t>"username"</a:t>
            </a: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as</a:t>
            </a:r>
            <a:r>
              <a:rPr lang="it" sz="1000">
                <a:latin typeface="Courier New"/>
                <a:ea typeface="Courier New"/>
                <a:cs typeface="Courier New"/>
                <a:sym typeface="Courier New"/>
              </a:rPr>
              <a:t> String,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element[</a:t>
            </a:r>
            <a:r>
              <a:rPr lang="it" sz="1000">
                <a:solidFill>
                  <a:schemeClr val="accent2"/>
                </a:solidFill>
                <a:latin typeface="Courier New"/>
                <a:ea typeface="Courier New"/>
                <a:cs typeface="Courier New"/>
                <a:sym typeface="Courier New"/>
              </a:rPr>
              <a:t>"firstName"</a:t>
            </a: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as</a:t>
            </a:r>
            <a:r>
              <a:rPr lang="it" sz="1000">
                <a:latin typeface="Courier New"/>
                <a:ea typeface="Courier New"/>
                <a:cs typeface="Courier New"/>
                <a:sym typeface="Courier New"/>
              </a:rPr>
              <a:t> String,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element[</a:t>
            </a:r>
            <a:r>
              <a:rPr lang="it" sz="1000">
                <a:solidFill>
                  <a:schemeClr val="accent2"/>
                </a:solidFill>
                <a:latin typeface="Courier New"/>
                <a:ea typeface="Courier New"/>
                <a:cs typeface="Courier New"/>
                <a:sym typeface="Courier New"/>
              </a:rPr>
              <a:t>"lastName"</a:t>
            </a: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as</a:t>
            </a:r>
            <a:r>
              <a:rPr lang="it" sz="1000">
                <a:latin typeface="Courier New"/>
                <a:ea typeface="Courier New"/>
                <a:cs typeface="Courier New"/>
                <a:sym typeface="Courier New"/>
              </a:rPr>
              <a:t> String)</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p>
          <a:p>
            <a:pPr indent="0" lvl="0" marL="0" rtl="0" algn="l">
              <a:lnSpc>
                <a:spcPct val="115000"/>
              </a:lnSpc>
              <a:spcBef>
                <a:spcPts val="0"/>
              </a:spcBef>
              <a:spcAft>
                <a:spcPts val="0"/>
              </a:spcAft>
              <a:buNone/>
            </a:pPr>
            <a:r>
              <a:rPr lang="it" sz="1200"/>
              <a:t> </a:t>
            </a:r>
            <a:endParaRPr sz="1200"/>
          </a:p>
        </p:txBody>
      </p:sp>
      <p:sp>
        <p:nvSpPr>
          <p:cNvPr id="222" name="Google Shape;222;p3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Ripristino dello stato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it"/>
              <a:t>Compose: Ciclo di vita delle composable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idx="4294967295" type="body"/>
          </p:nvPr>
        </p:nvSpPr>
        <p:spPr>
          <a:xfrm>
            <a:off x="460950" y="1058550"/>
            <a:ext cx="8222100" cy="408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Una Composition descrive la UI dell’app ed è prodotta eseguendo le funzioni composable, può essere vista come una struttura ad albero che descrive la UI.</a:t>
            </a:r>
            <a:endParaRPr sz="1200"/>
          </a:p>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it" sz="1200"/>
              <a:t>Quando Jetpack Compose esegue le funzioni composable per la prima volta, durante la fase chiamata </a:t>
            </a:r>
            <a:r>
              <a:rPr lang="it" sz="1200">
                <a:solidFill>
                  <a:schemeClr val="accent3"/>
                </a:solidFill>
              </a:rPr>
              <a:t>initial composition</a:t>
            </a:r>
            <a:r>
              <a:rPr lang="it" sz="1200"/>
              <a:t>, tiene traccia di tutte le funzioni composable che vengono invocate per descrivere la UI in una Composition.</a:t>
            </a:r>
            <a:endParaRPr sz="1200"/>
          </a:p>
          <a:p>
            <a:pPr indent="-304800" lvl="0" marL="457200" rtl="0" algn="l">
              <a:lnSpc>
                <a:spcPct val="115000"/>
              </a:lnSpc>
              <a:spcBef>
                <a:spcPts val="0"/>
              </a:spcBef>
              <a:spcAft>
                <a:spcPts val="0"/>
              </a:spcAft>
              <a:buSzPts val="1200"/>
              <a:buChar char="●"/>
            </a:pPr>
            <a:r>
              <a:rPr lang="it" sz="1200"/>
              <a:t>Quando lo stato dell’applicazione cambia, viene pianificata una </a:t>
            </a:r>
            <a:r>
              <a:rPr lang="it" sz="1200">
                <a:solidFill>
                  <a:schemeClr val="accent3"/>
                </a:solidFill>
              </a:rPr>
              <a:t>recomposition</a:t>
            </a:r>
            <a:r>
              <a:rPr lang="it" sz="1200"/>
              <a:t>, che consiste in una nuova esecuzione delle funzioni composable che potrebbero essere cambiate in risposta al cambio di stato. Successivamente, aggiorna la Composition in relazione a questi cambi nelle funzioni composable.</a:t>
            </a:r>
            <a:endParaRPr sz="1200"/>
          </a:p>
          <a:p>
            <a:pPr indent="-304800" lvl="0" marL="457200" rtl="0" algn="l">
              <a:lnSpc>
                <a:spcPct val="115000"/>
              </a:lnSpc>
              <a:spcBef>
                <a:spcPts val="0"/>
              </a:spcBef>
              <a:spcAft>
                <a:spcPts val="0"/>
              </a:spcAft>
              <a:buSzPts val="1200"/>
              <a:buChar char="●"/>
            </a:pPr>
            <a:r>
              <a:rPr lang="it" sz="1200"/>
              <a:t>Una Composition può essere prodotta solo durante la fase di initial composition e aggiornata durante la recomposition, quindi l’unico modo per modificare una Composition è attraverso una recomposition.</a:t>
            </a:r>
            <a:endParaRPr sz="1200"/>
          </a:p>
          <a:p>
            <a:pPr indent="-304800" lvl="0" marL="457200" rtl="0" algn="l">
              <a:lnSpc>
                <a:spcPct val="115000"/>
              </a:lnSpc>
              <a:spcBef>
                <a:spcPts val="0"/>
              </a:spcBef>
              <a:spcAft>
                <a:spcPts val="0"/>
              </a:spcAft>
              <a:buSzPts val="1200"/>
              <a:buChar char="●"/>
            </a:pPr>
            <a:r>
              <a:rPr lang="it" sz="1200"/>
              <a:t>L’istanza di una composable in una Composition è identificata dal suo </a:t>
            </a:r>
            <a:r>
              <a:rPr lang="it" sz="1200">
                <a:solidFill>
                  <a:schemeClr val="accent3"/>
                </a:solidFill>
              </a:rPr>
              <a:t>call site</a:t>
            </a:r>
            <a:r>
              <a:rPr lang="it" sz="1200"/>
              <a:t>, cioè il punto del codice dove la funzione composable è invocata. Il compilatore di Jetpack Compose considera ogni call site come distinto, quindi chiamare una composable da diversi call site avrà l’effetto di creare più istanze di una composable nella Composition.</a:t>
            </a:r>
            <a:endParaRPr sz="1200"/>
          </a:p>
          <a:p>
            <a:pPr indent="-304800" lvl="0" marL="457200" rtl="0" algn="l">
              <a:lnSpc>
                <a:spcPct val="115000"/>
              </a:lnSpc>
              <a:spcBef>
                <a:spcPts val="0"/>
              </a:spcBef>
              <a:spcAft>
                <a:spcPts val="0"/>
              </a:spcAft>
              <a:buSzPts val="1200"/>
              <a:buChar char="●"/>
            </a:pPr>
            <a:r>
              <a:rPr lang="it" sz="1200"/>
              <a:t>Se durante una recomposition una composable chiama altre composable (diverse da quelle chiamate nella composition precedente), il compiler di Jetpack Compose identifica quali composable erano chiamate o non chiamate e, per quelle chiamate precedentemente, evita di effettuare la recomposition se il loro input non è cambiato.</a:t>
            </a:r>
            <a:endParaRPr sz="1200"/>
          </a:p>
          <a:p>
            <a:pPr indent="0" lvl="0" marL="0" rtl="0" algn="l">
              <a:lnSpc>
                <a:spcPct val="115000"/>
              </a:lnSpc>
              <a:spcBef>
                <a:spcPts val="0"/>
              </a:spcBef>
              <a:spcAft>
                <a:spcPts val="0"/>
              </a:spcAft>
              <a:buNone/>
            </a:pPr>
            <a:r>
              <a:t/>
            </a:r>
            <a:endParaRPr sz="1200"/>
          </a:p>
        </p:txBody>
      </p:sp>
      <p:sp>
        <p:nvSpPr>
          <p:cNvPr id="233" name="Google Shape;233;p3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Ciclo di vita delle composable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idx="4294967295" type="body"/>
          </p:nvPr>
        </p:nvSpPr>
        <p:spPr>
          <a:xfrm>
            <a:off x="0" y="712500"/>
            <a:ext cx="9144000" cy="443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Se una composable viene chiamata più volte viene anche aggiunta più volte alla Composition. Se una stessa composable è chiamata più volte dallo stesso call site, Compose non ha un modo per identificare univocamente ogni chiamata e quindi, per mantenere distinte le varie istanze, utilizza l’ordine di esecuzione in aggiunta al call site. Esempio:</a:t>
            </a:r>
            <a:endParaRPr sz="1200"/>
          </a:p>
          <a:p>
            <a:pPr indent="0" lvl="0" marL="0" rtl="0" algn="l">
              <a:lnSpc>
                <a:spcPct val="115000"/>
              </a:lnSpc>
              <a:spcBef>
                <a:spcPts val="0"/>
              </a:spcBef>
              <a:spcAft>
                <a:spcPts val="0"/>
              </a:spcAft>
              <a:buNone/>
            </a:pPr>
            <a:r>
              <a:rPr lang="it" sz="1200">
                <a:solidFill>
                  <a:schemeClr val="dk1"/>
                </a:solidFill>
                <a:latin typeface="Courier New"/>
                <a:ea typeface="Courier New"/>
                <a:cs typeface="Courier New"/>
                <a:sym typeface="Courier New"/>
              </a:rPr>
              <a:t>@Composable</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accent5"/>
                </a:solidFill>
                <a:latin typeface="Courier New"/>
                <a:ea typeface="Courier New"/>
                <a:cs typeface="Courier New"/>
                <a:sym typeface="Courier New"/>
              </a:rPr>
              <a:t>fun</a:t>
            </a:r>
            <a:r>
              <a:rPr lang="it" sz="1200">
                <a:latin typeface="Courier New"/>
                <a:ea typeface="Courier New"/>
                <a:cs typeface="Courier New"/>
                <a:sym typeface="Courier New"/>
              </a:rPr>
              <a:t> ContactScreen(contacts: List&lt;Contact&gt;)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Column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for</a:t>
            </a:r>
            <a:r>
              <a:rPr lang="it" sz="1200">
                <a:latin typeface="Courier New"/>
                <a:ea typeface="Courier New"/>
                <a:cs typeface="Courier New"/>
                <a:sym typeface="Courier New"/>
              </a:rPr>
              <a:t>(contact </a:t>
            </a:r>
            <a:r>
              <a:rPr lang="it" sz="1200">
                <a:solidFill>
                  <a:schemeClr val="accent5"/>
                </a:solidFill>
                <a:latin typeface="Courier New"/>
                <a:ea typeface="Courier New"/>
                <a:cs typeface="Courier New"/>
                <a:sym typeface="Courier New"/>
              </a:rPr>
              <a:t>in</a:t>
            </a:r>
            <a:r>
              <a:rPr lang="it" sz="1200">
                <a:latin typeface="Courier New"/>
                <a:ea typeface="Courier New"/>
                <a:cs typeface="Courier New"/>
                <a:sym typeface="Courier New"/>
              </a:rPr>
              <a:t> contacts)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ContactPreview(contact)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Char char="●"/>
            </a:pPr>
            <a:r>
              <a:rPr lang="it" sz="1200"/>
              <a:t>In questo caso, se si aggiunge un nuovo contatto alla fine della lista, Compose può riusare l’istanza che si trova già nella Composition visto che le altre posizioni nella lista non sono cambiate.</a:t>
            </a:r>
            <a:endParaRPr sz="1200"/>
          </a:p>
          <a:p>
            <a:pPr indent="-304800" lvl="0" marL="457200" rtl="0" algn="l">
              <a:lnSpc>
                <a:spcPct val="115000"/>
              </a:lnSpc>
              <a:spcBef>
                <a:spcPts val="0"/>
              </a:spcBef>
              <a:spcAft>
                <a:spcPts val="0"/>
              </a:spcAft>
              <a:buSzPts val="1200"/>
              <a:buChar char="●"/>
            </a:pPr>
            <a:r>
              <a:rPr lang="it" sz="1200"/>
              <a:t>Invece, se si aggiunge un contatto all’inizio o nel mezzo della lista, Compose effettua una recomposition in tutte le composable </a:t>
            </a:r>
            <a:r>
              <a:rPr lang="it" sz="1200">
                <a:latin typeface="Courier New"/>
                <a:ea typeface="Courier New"/>
                <a:cs typeface="Courier New"/>
                <a:sym typeface="Courier New"/>
              </a:rPr>
              <a:t>ContactPreview</a:t>
            </a:r>
            <a:r>
              <a:rPr lang="it" sz="1200"/>
              <a:t> successive alla posizione dell’elemento aggiunto nella lista. Questo è chiaramente inefficiente.</a:t>
            </a:r>
            <a:endParaRPr sz="1200"/>
          </a:p>
          <a:p>
            <a:pPr indent="-304800" lvl="0" marL="457200" rtl="0" algn="l">
              <a:lnSpc>
                <a:spcPct val="115000"/>
              </a:lnSpc>
              <a:spcBef>
                <a:spcPts val="0"/>
              </a:spcBef>
              <a:spcAft>
                <a:spcPts val="0"/>
              </a:spcAft>
              <a:buSzPts val="1200"/>
              <a:buChar char="●"/>
            </a:pPr>
            <a:r>
              <a:rPr lang="it" sz="1200"/>
              <a:t>L’ideale sarebbe avere una connessione tra l’id del contatto e l’identità della composable </a:t>
            </a:r>
            <a:r>
              <a:rPr lang="it" sz="1200">
                <a:latin typeface="Courier New"/>
                <a:ea typeface="Courier New"/>
                <a:cs typeface="Courier New"/>
                <a:sym typeface="Courier New"/>
              </a:rPr>
              <a:t>ContactPreview</a:t>
            </a:r>
            <a:r>
              <a:rPr lang="it" sz="1200"/>
              <a:t>. In questo modo, se riordiniamo o aggiungiamo elementi all’interno della lista vogliamo che quest’ordine sia mantenuto anche nell’albero della Composition senza che ogni istanza della </a:t>
            </a:r>
            <a:r>
              <a:rPr lang="it" sz="1200">
                <a:latin typeface="Courier New"/>
                <a:ea typeface="Courier New"/>
                <a:cs typeface="Courier New"/>
                <a:sym typeface="Courier New"/>
              </a:rPr>
              <a:t>ContactPreview</a:t>
            </a:r>
            <a:r>
              <a:rPr lang="it" sz="1200"/>
              <a:t> sia soggetta alla recomposition.</a:t>
            </a:r>
            <a:endParaRPr sz="1200"/>
          </a:p>
        </p:txBody>
      </p:sp>
      <p:sp>
        <p:nvSpPr>
          <p:cNvPr id="239" name="Google Shape;239;p4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Smart recomposition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idx="4294967295" type="body"/>
          </p:nvPr>
        </p:nvSpPr>
        <p:spPr>
          <a:xfrm>
            <a:off x="0" y="712500"/>
            <a:ext cx="9144000" cy="443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Jetpack Compose offre</a:t>
            </a:r>
            <a:r>
              <a:rPr lang="it" sz="1200"/>
              <a:t> un modo </a:t>
            </a:r>
            <a:r>
              <a:rPr lang="it" sz="1200"/>
              <a:t>per indicare al runtime quali valori si vogliono usare per identificare una parte dell’albero, cioè la composable </a:t>
            </a:r>
            <a:r>
              <a:rPr lang="it" sz="1200">
                <a:solidFill>
                  <a:schemeClr val="accent3"/>
                </a:solidFill>
              </a:rPr>
              <a:t>key</a:t>
            </a:r>
            <a:r>
              <a:rPr lang="it" sz="1200"/>
              <a:t>.</a:t>
            </a:r>
            <a:endParaRPr sz="1200"/>
          </a:p>
          <a:p>
            <a:pPr indent="0" lvl="0" marL="0" rtl="0" algn="l">
              <a:lnSpc>
                <a:spcPct val="115000"/>
              </a:lnSpc>
              <a:spcBef>
                <a:spcPts val="0"/>
              </a:spcBef>
              <a:spcAft>
                <a:spcPts val="0"/>
              </a:spcAft>
              <a:buNone/>
            </a:pPr>
            <a:r>
              <a:rPr lang="it" sz="1200">
                <a:solidFill>
                  <a:schemeClr val="dk1"/>
                </a:solidFill>
                <a:latin typeface="Courier New"/>
                <a:ea typeface="Courier New"/>
                <a:cs typeface="Courier New"/>
                <a:sym typeface="Courier New"/>
              </a:rPr>
              <a:t>@Composable</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accent5"/>
                </a:solidFill>
                <a:latin typeface="Courier New"/>
                <a:ea typeface="Courier New"/>
                <a:cs typeface="Courier New"/>
                <a:sym typeface="Courier New"/>
              </a:rPr>
              <a:t>fun</a:t>
            </a:r>
            <a:r>
              <a:rPr lang="it" sz="1200">
                <a:latin typeface="Courier New"/>
                <a:ea typeface="Courier New"/>
                <a:cs typeface="Courier New"/>
                <a:sym typeface="Courier New"/>
              </a:rPr>
              <a:t> ContactScreen(contacts: List&lt;Contact&gt;)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Column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for</a:t>
            </a:r>
            <a:r>
              <a:rPr lang="it" sz="1200">
                <a:latin typeface="Courier New"/>
                <a:ea typeface="Courier New"/>
                <a:cs typeface="Courier New"/>
                <a:sym typeface="Courier New"/>
              </a:rPr>
              <a:t>(contact </a:t>
            </a:r>
            <a:r>
              <a:rPr lang="it" sz="1200">
                <a:solidFill>
                  <a:schemeClr val="accent5"/>
                </a:solidFill>
                <a:latin typeface="Courier New"/>
                <a:ea typeface="Courier New"/>
                <a:cs typeface="Courier New"/>
                <a:sym typeface="Courier New"/>
              </a:rPr>
              <a:t>in</a:t>
            </a:r>
            <a:r>
              <a:rPr lang="it" sz="1200">
                <a:latin typeface="Courier New"/>
                <a:ea typeface="Courier New"/>
                <a:cs typeface="Courier New"/>
                <a:sym typeface="Courier New"/>
              </a:rPr>
              <a:t> contacts)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key(contact.id)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ContactPreview(contact)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Char char="●"/>
            </a:pPr>
            <a:r>
              <a:rPr lang="it" sz="1200"/>
              <a:t>In questo caso, l’elemento inserito nella key viene usato per identificare l’istanza nella composition.</a:t>
            </a:r>
            <a:endParaRPr sz="1200"/>
          </a:p>
          <a:p>
            <a:pPr indent="-304800" lvl="0" marL="457200" rtl="0" algn="l">
              <a:lnSpc>
                <a:spcPct val="115000"/>
              </a:lnSpc>
              <a:spcBef>
                <a:spcPts val="0"/>
              </a:spcBef>
              <a:spcAft>
                <a:spcPts val="0"/>
              </a:spcAft>
              <a:buSzPts val="1200"/>
              <a:buChar char="●"/>
            </a:pPr>
            <a:r>
              <a:rPr lang="it" sz="1200"/>
              <a:t>Il valore contenuto nella key non deve essere univoco a livello globale, ma deve essere univoco all’interno delle invocazioni delle composable che sono nello stesso call site.</a:t>
            </a:r>
            <a:endParaRPr sz="1200"/>
          </a:p>
          <a:p>
            <a:pPr indent="-304800" lvl="0" marL="457200" rtl="0" algn="l">
              <a:lnSpc>
                <a:spcPct val="115000"/>
              </a:lnSpc>
              <a:spcBef>
                <a:spcPts val="0"/>
              </a:spcBef>
              <a:spcAft>
                <a:spcPts val="0"/>
              </a:spcAft>
              <a:buSzPts val="1200"/>
              <a:buChar char="●"/>
            </a:pPr>
            <a:r>
              <a:rPr lang="it" sz="1200"/>
              <a:t>Nel nostro esempio, l’</a:t>
            </a:r>
            <a:r>
              <a:rPr lang="it" sz="1200">
                <a:latin typeface="Courier New"/>
                <a:ea typeface="Courier New"/>
                <a:cs typeface="Courier New"/>
                <a:sym typeface="Courier New"/>
              </a:rPr>
              <a:t>id</a:t>
            </a:r>
            <a:r>
              <a:rPr lang="it" sz="1200"/>
              <a:t> deve essere univoco tra tutti i contatti presenti in </a:t>
            </a:r>
            <a:r>
              <a:rPr lang="it" sz="1200">
                <a:latin typeface="Courier New"/>
                <a:ea typeface="Courier New"/>
                <a:cs typeface="Courier New"/>
                <a:sym typeface="Courier New"/>
              </a:rPr>
              <a:t>contacts</a:t>
            </a:r>
            <a:r>
              <a:rPr lang="it" sz="1200"/>
              <a:t>.</a:t>
            </a:r>
            <a:endParaRPr sz="1200"/>
          </a:p>
          <a:p>
            <a:pPr indent="-304800" lvl="0" marL="457200" rtl="0" algn="l">
              <a:lnSpc>
                <a:spcPct val="115000"/>
              </a:lnSpc>
              <a:spcBef>
                <a:spcPts val="0"/>
              </a:spcBef>
              <a:spcAft>
                <a:spcPts val="0"/>
              </a:spcAft>
              <a:buSzPts val="1200"/>
              <a:buChar char="●"/>
            </a:pPr>
            <a:r>
              <a:rPr lang="it" sz="1200"/>
              <a:t>In questo modo nel momento in cui gli elementi della lista cambiano, Compose è in grado di riconoscere quali chiamate a </a:t>
            </a:r>
            <a:r>
              <a:rPr lang="it" sz="1200">
                <a:latin typeface="Courier New"/>
                <a:ea typeface="Courier New"/>
                <a:cs typeface="Courier New"/>
                <a:sym typeface="Courier New"/>
              </a:rPr>
              <a:t>ContactPreview</a:t>
            </a:r>
            <a:r>
              <a:rPr lang="it" sz="1200"/>
              <a:t> sono necessarie e può riusarle.</a:t>
            </a:r>
            <a:endParaRPr sz="1200"/>
          </a:p>
        </p:txBody>
      </p:sp>
      <p:sp>
        <p:nvSpPr>
          <p:cNvPr id="245" name="Google Shape;245;p4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Smart recomposition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it"/>
              <a:t>Architettura delle applicazioni mobile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Compose: Modifiers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idx="4294967295" type="body"/>
          </p:nvPr>
        </p:nvSpPr>
        <p:spPr>
          <a:xfrm>
            <a:off x="460950" y="1058550"/>
            <a:ext cx="8222100" cy="346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I modifier permettono di decorare un composable:</a:t>
            </a:r>
            <a:endParaRPr sz="1200"/>
          </a:p>
          <a:p>
            <a:pPr indent="-304800" lvl="0" marL="457200" rtl="0" algn="l">
              <a:lnSpc>
                <a:spcPct val="115000"/>
              </a:lnSpc>
              <a:spcBef>
                <a:spcPts val="0"/>
              </a:spcBef>
              <a:spcAft>
                <a:spcPts val="0"/>
              </a:spcAft>
              <a:buSzPts val="1200"/>
              <a:buChar char="●"/>
            </a:pPr>
            <a:r>
              <a:rPr lang="it" sz="1200"/>
              <a:t>Cambiare la dimensione, il layout, il comportamento e l’aspetto di un composable.</a:t>
            </a:r>
            <a:endParaRPr sz="1200"/>
          </a:p>
          <a:p>
            <a:pPr indent="-304800" lvl="0" marL="457200" rtl="0" algn="l">
              <a:lnSpc>
                <a:spcPct val="115000"/>
              </a:lnSpc>
              <a:spcBef>
                <a:spcPts val="0"/>
              </a:spcBef>
              <a:spcAft>
                <a:spcPts val="0"/>
              </a:spcAft>
              <a:buSzPts val="1200"/>
              <a:buChar char="●"/>
            </a:pPr>
            <a:r>
              <a:rPr lang="it" sz="1200"/>
              <a:t>Aggiungere informazioni, come ad esempio etichette specifiche per l’accessibilità.</a:t>
            </a:r>
            <a:endParaRPr sz="1200"/>
          </a:p>
          <a:p>
            <a:pPr indent="-304800" lvl="0" marL="457200" rtl="0" algn="l">
              <a:lnSpc>
                <a:spcPct val="115000"/>
              </a:lnSpc>
              <a:spcBef>
                <a:spcPts val="0"/>
              </a:spcBef>
              <a:spcAft>
                <a:spcPts val="0"/>
              </a:spcAft>
              <a:buSzPts val="1200"/>
              <a:buChar char="●"/>
            </a:pPr>
            <a:r>
              <a:rPr lang="it" sz="1200"/>
              <a:t>Processare l’input dell’utente.</a:t>
            </a:r>
            <a:endParaRPr sz="1200"/>
          </a:p>
          <a:p>
            <a:pPr indent="-304800" lvl="0" marL="457200" rtl="0" algn="l">
              <a:lnSpc>
                <a:spcPct val="115000"/>
              </a:lnSpc>
              <a:spcBef>
                <a:spcPts val="0"/>
              </a:spcBef>
              <a:spcAft>
                <a:spcPts val="0"/>
              </a:spcAft>
              <a:buSzPts val="1200"/>
              <a:buChar char="●"/>
            </a:pPr>
            <a:r>
              <a:rPr lang="it" sz="1200"/>
              <a:t>Aggiungere interazioni ad alto livello, come creare un elemento cliccabile, scrollabile, trascinabile o zoomabile.</a:t>
            </a:r>
            <a:endParaRPr sz="1200"/>
          </a:p>
          <a:p>
            <a:pPr indent="0" lvl="0" marL="0" rtl="0" algn="l">
              <a:lnSpc>
                <a:spcPct val="115000"/>
              </a:lnSpc>
              <a:spcBef>
                <a:spcPts val="0"/>
              </a:spcBef>
              <a:spcAft>
                <a:spcPts val="0"/>
              </a:spcAft>
              <a:buNone/>
            </a:pPr>
            <a:r>
              <a:rPr lang="it" sz="1200"/>
              <a:t>Esempio:</a:t>
            </a:r>
            <a:endParaRPr sz="1200"/>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fun</a:t>
            </a:r>
            <a:r>
              <a:rPr lang="it" sz="1000">
                <a:latin typeface="Courier New"/>
                <a:ea typeface="Courier New"/>
                <a:cs typeface="Courier New"/>
                <a:sym typeface="Courier New"/>
              </a:rPr>
              <a:t> GreetingWithModifier(name: </a:t>
            </a:r>
            <a:r>
              <a:rPr lang="it" sz="1000">
                <a:solidFill>
                  <a:schemeClr val="accent5"/>
                </a:solidFill>
                <a:latin typeface="Courier New"/>
                <a:ea typeface="Courier New"/>
                <a:cs typeface="Courier New"/>
                <a:sym typeface="Courier New"/>
              </a:rPr>
              <a:t>String</a:t>
            </a:r>
            <a:r>
              <a:rPr lang="it" sz="1000">
                <a:latin typeface="Courier New"/>
                <a:ea typeface="Courier New"/>
                <a:cs typeface="Courier New"/>
                <a:sym typeface="Courier New"/>
              </a:rPr>
              <a:t>, onClick: () -&gt; </a:t>
            </a:r>
            <a:r>
              <a:rPr lang="it" sz="1000">
                <a:solidFill>
                  <a:schemeClr val="accent5"/>
                </a:solidFill>
                <a:latin typeface="Courier New"/>
                <a:ea typeface="Courier New"/>
                <a:cs typeface="Courier New"/>
                <a:sym typeface="Courier New"/>
              </a:rPr>
              <a:t>Unit</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Column(</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modifier = Modifier</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.background(Color.LightGray)</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.padding(48.dp)</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.fillMaxWidth()</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.clickable(onClick = onClick)</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Text(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modifier = Modifier.background(Color.Red),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text = </a:t>
            </a:r>
            <a:r>
              <a:rPr lang="it" sz="1000">
                <a:solidFill>
                  <a:schemeClr val="accent2"/>
                </a:solidFill>
                <a:latin typeface="Courier New"/>
                <a:ea typeface="Courier New"/>
                <a:cs typeface="Courier New"/>
                <a:sym typeface="Courier New"/>
              </a:rPr>
              <a:t>"Hello </a:t>
            </a:r>
            <a:r>
              <a:rPr lang="it" sz="1000">
                <a:solidFill>
                  <a:schemeClr val="accent3"/>
                </a:solidFill>
                <a:latin typeface="Courier New"/>
                <a:ea typeface="Courier New"/>
                <a:cs typeface="Courier New"/>
                <a:sym typeface="Courier New"/>
              </a:rPr>
              <a:t>$name</a:t>
            </a:r>
            <a:r>
              <a:rPr lang="it" sz="1000">
                <a:solidFill>
                  <a:schemeClr val="accent2"/>
                </a:solidFill>
                <a:latin typeface="Courier New"/>
                <a:ea typeface="Courier New"/>
                <a:cs typeface="Courier New"/>
                <a:sym typeface="Courier New"/>
              </a:rPr>
              <a:t>!"</a:t>
            </a:r>
            <a:endParaRPr sz="1000">
              <a:solidFill>
                <a:schemeClr val="accent2"/>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p>
        </p:txBody>
      </p:sp>
      <p:sp>
        <p:nvSpPr>
          <p:cNvPr id="256" name="Google Shape;256;p4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Modifiers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idx="4294967295" type="body"/>
          </p:nvPr>
        </p:nvSpPr>
        <p:spPr>
          <a:xfrm>
            <a:off x="460950" y="1058550"/>
            <a:ext cx="8222100" cy="346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L’ordine delle funzioni utilizzate nei modifier ha un impatto perché ogni funzione effettua dei cambi al Modifier restituito dalla funzione precedente.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Nell’esempio precedente:</a:t>
            </a:r>
            <a:endParaRPr sz="1200"/>
          </a:p>
          <a:p>
            <a:pPr indent="0" lvl="0" marL="0" rtl="0" algn="l">
              <a:spcBef>
                <a:spcPts val="0"/>
              </a:spcBef>
              <a:spcAft>
                <a:spcPts val="0"/>
              </a:spcAft>
              <a:buNone/>
            </a:pPr>
            <a:r>
              <a:rPr lang="it" sz="1000">
                <a:latin typeface="Courier New"/>
                <a:ea typeface="Courier New"/>
                <a:cs typeface="Courier New"/>
                <a:sym typeface="Courier New"/>
              </a:rPr>
              <a:t>modifier = Modifier</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.background(Color.LightGray)</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.padding(48.dp)</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.fillMaxWidth()</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.clickable(onClick = onClick)</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t>solo l’area interna alla colonna è cliccabile (perché </a:t>
            </a:r>
            <a:r>
              <a:rPr lang="it" sz="1200">
                <a:latin typeface="Courier New"/>
                <a:ea typeface="Courier New"/>
                <a:cs typeface="Courier New"/>
                <a:sym typeface="Courier New"/>
              </a:rPr>
              <a:t>clickable</a:t>
            </a:r>
            <a:r>
              <a:rPr lang="it" sz="1200"/>
              <a:t> è inserito dopo il </a:t>
            </a:r>
            <a:r>
              <a:rPr lang="it" sz="1200">
                <a:latin typeface="Courier New"/>
                <a:ea typeface="Courier New"/>
                <a:cs typeface="Courier New"/>
                <a:sym typeface="Courier New"/>
              </a:rPr>
              <a:t>padding</a:t>
            </a:r>
            <a:r>
              <a:rPr lang="it" sz="1200"/>
              <a:t>), mentre se avessimo scritto:</a:t>
            </a:r>
            <a:endParaRPr sz="1200"/>
          </a:p>
          <a:p>
            <a:pPr indent="0" lvl="0" marL="0" rtl="0" algn="l">
              <a:spcBef>
                <a:spcPts val="0"/>
              </a:spcBef>
              <a:spcAft>
                <a:spcPts val="0"/>
              </a:spcAft>
              <a:buNone/>
            </a:pPr>
            <a:r>
              <a:rPr lang="it" sz="1000">
                <a:latin typeface="Courier New"/>
                <a:ea typeface="Courier New"/>
                <a:cs typeface="Courier New"/>
                <a:sym typeface="Courier New"/>
              </a:rPr>
              <a:t>modifier = Modifier</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.background(Color.LightGray)</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.clickable(onClick = onClick)</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.padding(48.dp)</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.fillMaxWidth()</a:t>
            </a:r>
            <a:endParaRPr sz="1000">
              <a:latin typeface="Courier New"/>
              <a:ea typeface="Courier New"/>
              <a:cs typeface="Courier New"/>
              <a:sym typeface="Courier New"/>
            </a:endParaRPr>
          </a:p>
          <a:p>
            <a:pPr indent="0" lvl="0" marL="0" rtl="0" algn="l">
              <a:spcBef>
                <a:spcPts val="0"/>
              </a:spcBef>
              <a:spcAft>
                <a:spcPts val="0"/>
              </a:spcAft>
              <a:buNone/>
            </a:pPr>
            <a:r>
              <a:rPr lang="it" sz="1200"/>
              <a:t>sarebbe stata cliccabile tutta l’area.</a:t>
            </a:r>
            <a:endParaRPr sz="1200"/>
          </a:p>
          <a:p>
            <a:pPr indent="0" lvl="0" marL="0" rtl="0" algn="l">
              <a:lnSpc>
                <a:spcPct val="115000"/>
              </a:lnSpc>
              <a:spcBef>
                <a:spcPts val="0"/>
              </a:spcBef>
              <a:spcAft>
                <a:spcPts val="0"/>
              </a:spcAft>
              <a:buNone/>
            </a:pPr>
            <a:r>
              <a:t/>
            </a:r>
            <a:endParaRPr sz="1200"/>
          </a:p>
        </p:txBody>
      </p:sp>
      <p:sp>
        <p:nvSpPr>
          <p:cNvPr id="262" name="Google Shape;262;p4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Modifiers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ph idx="4294967295" type="body"/>
          </p:nvPr>
        </p:nvSpPr>
        <p:spPr>
          <a:xfrm>
            <a:off x="460950" y="1058550"/>
            <a:ext cx="8222100" cy="39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Alcuni modifier più comuni:</a:t>
            </a:r>
            <a:endParaRPr sz="1200"/>
          </a:p>
          <a:p>
            <a:pPr indent="-304800" lvl="0" marL="457200" rtl="0" algn="l">
              <a:spcBef>
                <a:spcPts val="0"/>
              </a:spcBef>
              <a:spcAft>
                <a:spcPts val="0"/>
              </a:spcAft>
              <a:buSzPts val="1200"/>
              <a:buChar char="●"/>
            </a:pPr>
            <a:r>
              <a:rPr lang="it" sz="1200">
                <a:latin typeface="Courier New"/>
                <a:ea typeface="Courier New"/>
                <a:cs typeface="Courier New"/>
                <a:sym typeface="Courier New"/>
              </a:rPr>
              <a:t>padding</a:t>
            </a:r>
            <a:r>
              <a:rPr lang="it" sz="1200"/>
              <a:t> aggiunge il padding tutto intorno all’elemento, </a:t>
            </a:r>
            <a:r>
              <a:rPr lang="it" sz="1200">
                <a:latin typeface="Courier New"/>
                <a:ea typeface="Courier New"/>
                <a:cs typeface="Courier New"/>
                <a:sym typeface="Courier New"/>
              </a:rPr>
              <a:t>paddingFromBaseline </a:t>
            </a:r>
            <a:r>
              <a:rPr lang="it" sz="1200"/>
              <a:t>permette di specificare la distanza solo in una direzione, es. </a:t>
            </a:r>
            <a:r>
              <a:rPr lang="it" sz="1200">
                <a:latin typeface="Courier New"/>
                <a:ea typeface="Courier New"/>
                <a:cs typeface="Courier New"/>
                <a:sym typeface="Courier New"/>
              </a:rPr>
              <a:t>paddingFromBaseline(top = 50.dp)</a:t>
            </a:r>
            <a:r>
              <a:rPr lang="it" sz="1200"/>
              <a:t>.</a:t>
            </a:r>
            <a:endParaRPr sz="1200"/>
          </a:p>
          <a:p>
            <a:pPr indent="-304800" lvl="0" marL="457200" rtl="0" algn="l">
              <a:spcBef>
                <a:spcPts val="0"/>
              </a:spcBef>
              <a:spcAft>
                <a:spcPts val="0"/>
              </a:spcAft>
              <a:buSzPts val="1200"/>
              <a:buChar char="●"/>
            </a:pPr>
            <a:r>
              <a:rPr lang="it" sz="1200">
                <a:latin typeface="Courier New"/>
                <a:ea typeface="Courier New"/>
                <a:cs typeface="Courier New"/>
                <a:sym typeface="Courier New"/>
              </a:rPr>
              <a:t>width</a:t>
            </a:r>
            <a:r>
              <a:rPr lang="it" sz="1200"/>
              <a:t>, </a:t>
            </a:r>
            <a:r>
              <a:rPr lang="it" sz="1200">
                <a:latin typeface="Courier New"/>
                <a:ea typeface="Courier New"/>
                <a:cs typeface="Courier New"/>
                <a:sym typeface="Courier New"/>
              </a:rPr>
              <a:t>height</a:t>
            </a:r>
            <a:r>
              <a:rPr lang="it" sz="1200"/>
              <a:t>, </a:t>
            </a:r>
            <a:r>
              <a:rPr lang="it" sz="1200">
                <a:latin typeface="Courier New"/>
                <a:ea typeface="Courier New"/>
                <a:cs typeface="Courier New"/>
                <a:sym typeface="Courier New"/>
              </a:rPr>
              <a:t>size</a:t>
            </a:r>
            <a:r>
              <a:rPr lang="it" sz="1200"/>
              <a:t>, </a:t>
            </a:r>
            <a:r>
              <a:rPr lang="it" sz="1200">
                <a:latin typeface="Courier New"/>
                <a:ea typeface="Courier New"/>
                <a:cs typeface="Courier New"/>
                <a:sym typeface="Courier New"/>
              </a:rPr>
              <a:t>requiredWidth</a:t>
            </a:r>
            <a:r>
              <a:rPr lang="it" sz="1200"/>
              <a:t>, </a:t>
            </a:r>
            <a:r>
              <a:rPr lang="it" sz="1200">
                <a:latin typeface="Courier New"/>
                <a:ea typeface="Courier New"/>
                <a:cs typeface="Courier New"/>
                <a:sym typeface="Courier New"/>
              </a:rPr>
              <a:t>requiredHeight</a:t>
            </a:r>
            <a:r>
              <a:rPr lang="it" sz="1200"/>
              <a:t>, </a:t>
            </a:r>
            <a:r>
              <a:rPr lang="it" sz="1200">
                <a:latin typeface="Courier New"/>
                <a:ea typeface="Courier New"/>
                <a:cs typeface="Courier New"/>
                <a:sym typeface="Courier New"/>
              </a:rPr>
              <a:t>requiredS</a:t>
            </a:r>
            <a:r>
              <a:rPr lang="it" sz="1200">
                <a:latin typeface="Courier New"/>
                <a:ea typeface="Courier New"/>
                <a:cs typeface="Courier New"/>
                <a:sym typeface="Courier New"/>
              </a:rPr>
              <a:t>ize</a:t>
            </a:r>
            <a:r>
              <a:rPr lang="it" sz="1200"/>
              <a:t>. Se si usano </a:t>
            </a:r>
            <a:r>
              <a:rPr lang="it" sz="1200">
                <a:latin typeface="Courier New"/>
                <a:ea typeface="Courier New"/>
                <a:cs typeface="Courier New"/>
                <a:sym typeface="Courier New"/>
              </a:rPr>
              <a:t>width</a:t>
            </a:r>
            <a:r>
              <a:rPr lang="it" sz="1200"/>
              <a:t>, </a:t>
            </a:r>
            <a:r>
              <a:rPr lang="it" sz="1200">
                <a:latin typeface="Courier New"/>
                <a:ea typeface="Courier New"/>
                <a:cs typeface="Courier New"/>
                <a:sym typeface="Courier New"/>
              </a:rPr>
              <a:t>height</a:t>
            </a:r>
            <a:r>
              <a:rPr lang="it" sz="1200"/>
              <a:t>, </a:t>
            </a:r>
            <a:r>
              <a:rPr lang="it" sz="1200">
                <a:latin typeface="Courier New"/>
                <a:ea typeface="Courier New"/>
                <a:cs typeface="Courier New"/>
                <a:sym typeface="Courier New"/>
              </a:rPr>
              <a:t>size</a:t>
            </a:r>
            <a:r>
              <a:rPr lang="it" sz="1200"/>
              <a:t>, </a:t>
            </a:r>
            <a:r>
              <a:rPr lang="it" sz="1200"/>
              <a:t>il comando potrebbe non essere rispettato se non soddisfa i constraint del layout dell’elemento genitore, mentre </a:t>
            </a:r>
            <a:r>
              <a:rPr lang="it" sz="1200">
                <a:latin typeface="Courier New"/>
                <a:ea typeface="Courier New"/>
                <a:cs typeface="Courier New"/>
                <a:sym typeface="Courier New"/>
              </a:rPr>
              <a:t>requiredWidth</a:t>
            </a:r>
            <a:r>
              <a:rPr lang="it" sz="1200"/>
              <a:t>, </a:t>
            </a:r>
            <a:r>
              <a:rPr lang="it" sz="1200">
                <a:latin typeface="Courier New"/>
                <a:ea typeface="Courier New"/>
                <a:cs typeface="Courier New"/>
                <a:sym typeface="Courier New"/>
              </a:rPr>
              <a:t>requiredHeight</a:t>
            </a:r>
            <a:r>
              <a:rPr lang="it" sz="1200"/>
              <a:t>,</a:t>
            </a:r>
            <a:r>
              <a:rPr lang="it" sz="1200"/>
              <a:t> </a:t>
            </a:r>
            <a:r>
              <a:rPr lang="it" sz="1200">
                <a:latin typeface="Courier New"/>
                <a:ea typeface="Courier New"/>
                <a:cs typeface="Courier New"/>
                <a:sym typeface="Courier New"/>
              </a:rPr>
              <a:t>requiredSize</a:t>
            </a:r>
            <a:r>
              <a:rPr lang="it" sz="1200"/>
              <a:t> funzionano indipendentemente dai constraint.</a:t>
            </a:r>
            <a:endParaRPr sz="1200"/>
          </a:p>
          <a:p>
            <a:pPr indent="-304800" lvl="0" marL="457200" rtl="0" algn="l">
              <a:spcBef>
                <a:spcPts val="0"/>
              </a:spcBef>
              <a:spcAft>
                <a:spcPts val="0"/>
              </a:spcAft>
              <a:buSzPts val="1200"/>
              <a:buChar char="●"/>
            </a:pPr>
            <a:r>
              <a:rPr lang="it" sz="1200">
                <a:latin typeface="Courier New"/>
                <a:ea typeface="Courier New"/>
                <a:cs typeface="Courier New"/>
                <a:sym typeface="Courier New"/>
              </a:rPr>
              <a:t>fillMaxHeight</a:t>
            </a:r>
            <a:r>
              <a:rPr lang="it" sz="1200"/>
              <a:t>, </a:t>
            </a:r>
            <a:r>
              <a:rPr lang="it" sz="1200">
                <a:latin typeface="Courier New"/>
                <a:ea typeface="Courier New"/>
                <a:cs typeface="Courier New"/>
                <a:sym typeface="Courier New"/>
              </a:rPr>
              <a:t>fillMaxWidth</a:t>
            </a:r>
            <a:r>
              <a:rPr lang="it" sz="1200"/>
              <a:t>, </a:t>
            </a:r>
            <a:r>
              <a:rPr lang="it" sz="1200">
                <a:latin typeface="Courier New"/>
                <a:ea typeface="Courier New"/>
                <a:cs typeface="Courier New"/>
                <a:sym typeface="Courier New"/>
              </a:rPr>
              <a:t>fillMaxSize</a:t>
            </a:r>
            <a:r>
              <a:rPr lang="it" sz="1200"/>
              <a:t>, l’elemento prende la dimensione massima consentita dall’elemento genitore.</a:t>
            </a:r>
            <a:endParaRPr sz="1200"/>
          </a:p>
          <a:p>
            <a:pPr indent="-304800" lvl="0" marL="457200" rtl="0" algn="l">
              <a:spcBef>
                <a:spcPts val="0"/>
              </a:spcBef>
              <a:spcAft>
                <a:spcPts val="0"/>
              </a:spcAft>
              <a:buSzPts val="1200"/>
              <a:buChar char="●"/>
            </a:pPr>
            <a:r>
              <a:rPr lang="it" sz="1200">
                <a:latin typeface="Courier New"/>
                <a:ea typeface="Courier New"/>
                <a:cs typeface="Courier New"/>
                <a:sym typeface="Courier New"/>
              </a:rPr>
              <a:t>offset</a:t>
            </a:r>
            <a:r>
              <a:rPr lang="it" sz="1200"/>
              <a:t> posiziona un elemento in modo relativo alla sua posizione originale sull’asse delle x o delle y. La differenza con </a:t>
            </a:r>
            <a:r>
              <a:rPr lang="it" sz="1200">
                <a:latin typeface="Courier New"/>
                <a:ea typeface="Courier New"/>
                <a:cs typeface="Courier New"/>
                <a:sym typeface="Courier New"/>
              </a:rPr>
              <a:t>padding</a:t>
            </a:r>
            <a:r>
              <a:rPr lang="it" sz="1200"/>
              <a:t> è che </a:t>
            </a:r>
            <a:r>
              <a:rPr lang="it" sz="1200">
                <a:latin typeface="Courier New"/>
                <a:ea typeface="Courier New"/>
                <a:cs typeface="Courier New"/>
                <a:sym typeface="Courier New"/>
              </a:rPr>
              <a:t>offset</a:t>
            </a:r>
            <a:r>
              <a:rPr lang="it" sz="1200"/>
              <a:t> non modifica le misure della composable.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Alcuni modifier possono essere utilizzati solo se applicati ad elementi contenuti in particolari composable, forzando l’uso di scope personalizzati. In questo modo, si previene che un modifier venga usato in composable dove non funzionerebbe. Esempio:</a:t>
            </a:r>
            <a:endParaRPr sz="1200"/>
          </a:p>
          <a:p>
            <a:pPr indent="-304800" lvl="0" marL="457200" rtl="0" algn="l">
              <a:lnSpc>
                <a:spcPct val="115000"/>
              </a:lnSpc>
              <a:spcBef>
                <a:spcPts val="0"/>
              </a:spcBef>
              <a:spcAft>
                <a:spcPts val="0"/>
              </a:spcAft>
              <a:buSzPts val="1200"/>
              <a:buChar char="●"/>
            </a:pPr>
            <a:r>
              <a:rPr lang="it" sz="1200">
                <a:latin typeface="Courier New"/>
                <a:ea typeface="Courier New"/>
                <a:cs typeface="Courier New"/>
                <a:sym typeface="Courier New"/>
              </a:rPr>
              <a:t>matchParentSize</a:t>
            </a:r>
            <a:r>
              <a:rPr lang="it" sz="1200"/>
              <a:t> è disponibile nel </a:t>
            </a:r>
            <a:r>
              <a:rPr lang="it" sz="1200">
                <a:latin typeface="Courier New"/>
                <a:ea typeface="Courier New"/>
                <a:cs typeface="Courier New"/>
                <a:sym typeface="Courier New"/>
              </a:rPr>
              <a:t>Box</a:t>
            </a:r>
            <a:r>
              <a:rPr lang="it" sz="1200"/>
              <a:t> scope, quindi può essere applicata solo agli elementi all’interno di un </a:t>
            </a:r>
            <a:r>
              <a:rPr lang="it" sz="1200">
                <a:latin typeface="Courier New"/>
                <a:ea typeface="Courier New"/>
                <a:cs typeface="Courier New"/>
                <a:sym typeface="Courier New"/>
              </a:rPr>
              <a:t>Box</a:t>
            </a:r>
            <a:r>
              <a:rPr lang="it" sz="1200"/>
              <a:t> e serve per specificare che l’elemento interno deve avere la stessa dimensione del </a:t>
            </a:r>
            <a:r>
              <a:rPr lang="it" sz="1200">
                <a:latin typeface="Courier New"/>
                <a:ea typeface="Courier New"/>
                <a:cs typeface="Courier New"/>
                <a:sym typeface="Courier New"/>
              </a:rPr>
              <a:t>Box</a:t>
            </a:r>
            <a:r>
              <a:rPr lang="it" sz="1200"/>
              <a:t> senza alterare la </a:t>
            </a:r>
            <a:r>
              <a:rPr lang="it" sz="1200">
                <a:latin typeface="Courier New"/>
                <a:ea typeface="Courier New"/>
                <a:cs typeface="Courier New"/>
                <a:sym typeface="Courier New"/>
              </a:rPr>
              <a:t>size</a:t>
            </a:r>
            <a:r>
              <a:rPr lang="it" sz="1200"/>
              <a:t> di quest’ultimo.</a:t>
            </a:r>
            <a:endParaRPr sz="1200"/>
          </a:p>
          <a:p>
            <a:pPr indent="-304800" lvl="0" marL="457200" rtl="0" algn="l">
              <a:lnSpc>
                <a:spcPct val="115000"/>
              </a:lnSpc>
              <a:spcBef>
                <a:spcPts val="0"/>
              </a:spcBef>
              <a:spcAft>
                <a:spcPts val="0"/>
              </a:spcAft>
              <a:buSzPts val="1200"/>
              <a:buChar char="●"/>
            </a:pPr>
            <a:r>
              <a:rPr lang="it" sz="1200">
                <a:latin typeface="Courier New"/>
                <a:ea typeface="Courier New"/>
                <a:cs typeface="Courier New"/>
                <a:sym typeface="Courier New"/>
              </a:rPr>
              <a:t>weight</a:t>
            </a:r>
            <a:r>
              <a:rPr lang="it" sz="1200"/>
              <a:t> è disponibile in </a:t>
            </a:r>
            <a:r>
              <a:rPr lang="it" sz="1200">
                <a:latin typeface="Courier New"/>
                <a:ea typeface="Courier New"/>
                <a:cs typeface="Courier New"/>
                <a:sym typeface="Courier New"/>
              </a:rPr>
              <a:t>Row</a:t>
            </a:r>
            <a:r>
              <a:rPr lang="it" sz="1200"/>
              <a:t> e </a:t>
            </a:r>
            <a:r>
              <a:rPr lang="it" sz="1200">
                <a:latin typeface="Courier New"/>
                <a:ea typeface="Courier New"/>
                <a:cs typeface="Courier New"/>
                <a:sym typeface="Courier New"/>
              </a:rPr>
              <a:t>Column</a:t>
            </a:r>
            <a:r>
              <a:rPr lang="it" sz="1200"/>
              <a:t> e serve per rendere flessibile un elemento all’interno del suo elemento genitore.</a:t>
            </a:r>
            <a:endParaRPr sz="1200"/>
          </a:p>
        </p:txBody>
      </p:sp>
      <p:sp>
        <p:nvSpPr>
          <p:cNvPr id="268" name="Google Shape;268;p4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Modifiers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txBox="1"/>
          <p:nvPr>
            <p:ph idx="4294967295" type="body"/>
          </p:nvPr>
        </p:nvSpPr>
        <p:spPr>
          <a:xfrm>
            <a:off x="98250" y="926150"/>
            <a:ext cx="8551500" cy="41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Esempio di uso di </a:t>
            </a:r>
            <a:r>
              <a:rPr lang="it" sz="1200">
                <a:latin typeface="Courier New"/>
                <a:ea typeface="Courier New"/>
                <a:cs typeface="Courier New"/>
                <a:sym typeface="Courier New"/>
              </a:rPr>
              <a:t>weight</a:t>
            </a:r>
            <a:r>
              <a:rPr lang="it" sz="1200"/>
              <a:t>, per indicare che il primo </a:t>
            </a:r>
            <a:r>
              <a:rPr lang="it" sz="1200">
                <a:latin typeface="Courier New"/>
                <a:ea typeface="Courier New"/>
                <a:cs typeface="Courier New"/>
                <a:sym typeface="Courier New"/>
              </a:rPr>
              <a:t>Text</a:t>
            </a:r>
            <a:r>
              <a:rPr lang="it" sz="1200"/>
              <a:t> ha il doppio della dimensione del secondo </a:t>
            </a:r>
            <a:r>
              <a:rPr lang="it" sz="1200">
                <a:latin typeface="Courier New"/>
                <a:ea typeface="Courier New"/>
                <a:cs typeface="Courier New"/>
                <a:sym typeface="Courier New"/>
              </a:rPr>
              <a:t>Text</a:t>
            </a:r>
            <a:r>
              <a:rPr lang="it" sz="1200"/>
              <a:t>.</a:t>
            </a:r>
            <a:endParaRPr sz="1200"/>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fun</a:t>
            </a:r>
            <a:r>
              <a:rPr lang="it" sz="1000">
                <a:latin typeface="Courier New"/>
                <a:ea typeface="Courier New"/>
                <a:cs typeface="Courier New"/>
                <a:sym typeface="Courier New"/>
              </a:rPr>
              <a:t> GreetingWithModifier(name: </a:t>
            </a:r>
            <a:r>
              <a:rPr lang="it" sz="1000">
                <a:solidFill>
                  <a:schemeClr val="accent5"/>
                </a:solidFill>
                <a:latin typeface="Courier New"/>
                <a:ea typeface="Courier New"/>
                <a:cs typeface="Courier New"/>
                <a:sym typeface="Courier New"/>
              </a:rPr>
              <a:t>String</a:t>
            </a:r>
            <a:r>
              <a:rPr lang="it" sz="1000">
                <a:latin typeface="Courier New"/>
                <a:ea typeface="Courier New"/>
                <a:cs typeface="Courier New"/>
                <a:sym typeface="Courier New"/>
              </a:rPr>
              <a:t>, onClick: () -&gt; </a:t>
            </a:r>
            <a:r>
              <a:rPr lang="it" sz="1000">
                <a:solidFill>
                  <a:schemeClr val="accent5"/>
                </a:solidFill>
                <a:latin typeface="Courier New"/>
                <a:ea typeface="Courier New"/>
                <a:cs typeface="Courier New"/>
                <a:sym typeface="Courier New"/>
              </a:rPr>
              <a:t>Unit</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Row(</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modifier = Modifier</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.background(Color.LightGray)</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.padding(48.dp)</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.fillMaxWidth()</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.clickable(onClick = onClick)</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Text(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modifier = Modifier.weight(1f)</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.background(Color.Red),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text = </a:t>
            </a:r>
            <a:r>
              <a:rPr lang="it" sz="1000">
                <a:solidFill>
                  <a:schemeClr val="accent2"/>
                </a:solidFill>
                <a:latin typeface="Courier New"/>
                <a:ea typeface="Courier New"/>
                <a:cs typeface="Courier New"/>
                <a:sym typeface="Courier New"/>
              </a:rPr>
              <a:t>"Hello"</a:t>
            </a:r>
            <a:endParaRPr sz="1000">
              <a:solidFill>
                <a:schemeClr val="accent2"/>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Text(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modifier = Modifier.weight(2f)</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.background(Color.Cyan),</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text = </a:t>
            </a:r>
            <a:r>
              <a:rPr lang="it" sz="1000">
                <a:solidFill>
                  <a:schemeClr val="accent2"/>
                </a:solidFill>
                <a:latin typeface="Courier New"/>
                <a:ea typeface="Courier New"/>
                <a:cs typeface="Courier New"/>
                <a:sym typeface="Courier New"/>
              </a:rPr>
              <a:t>"</a:t>
            </a:r>
            <a:r>
              <a:rPr lang="it" sz="1000">
                <a:solidFill>
                  <a:schemeClr val="accent3"/>
                </a:solidFill>
                <a:latin typeface="Courier New"/>
                <a:ea typeface="Courier New"/>
                <a:cs typeface="Courier New"/>
                <a:sym typeface="Courier New"/>
              </a:rPr>
              <a:t>$name</a:t>
            </a:r>
            <a:r>
              <a:rPr lang="it" sz="1000">
                <a:solidFill>
                  <a:schemeClr val="accent2"/>
                </a:solidFill>
                <a:latin typeface="Courier New"/>
                <a:ea typeface="Courier New"/>
                <a:cs typeface="Courier New"/>
                <a:sym typeface="Courier New"/>
              </a:rPr>
              <a:t>!"</a:t>
            </a:r>
            <a:endParaRPr sz="1000">
              <a:solidFill>
                <a:schemeClr val="accent2"/>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200"/>
          </a:p>
        </p:txBody>
      </p:sp>
      <p:sp>
        <p:nvSpPr>
          <p:cNvPr id="274" name="Google Shape;274;p4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Modifiers</a:t>
            </a:r>
            <a:endParaRPr/>
          </a:p>
        </p:txBody>
      </p:sp>
      <p:pic>
        <p:nvPicPr>
          <p:cNvPr id="275" name="Google Shape;275;p46"/>
          <p:cNvPicPr preferRelativeResize="0"/>
          <p:nvPr/>
        </p:nvPicPr>
        <p:blipFill>
          <a:blip r:embed="rId3">
            <a:alphaModFix/>
          </a:blip>
          <a:stretch>
            <a:fillRect/>
          </a:stretch>
        </p:blipFill>
        <p:spPr>
          <a:xfrm>
            <a:off x="5413525" y="1637325"/>
            <a:ext cx="3573350" cy="154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7"/>
          <p:cNvSpPr txBox="1"/>
          <p:nvPr>
            <p:ph idx="4294967295" type="body"/>
          </p:nvPr>
        </p:nvSpPr>
        <p:spPr>
          <a:xfrm>
            <a:off x="460950" y="810400"/>
            <a:ext cx="8222100" cy="433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I modifier possono anche essere estratti e riusati in diverse composable. Esempio:</a:t>
            </a:r>
            <a:endParaRPr sz="1200"/>
          </a:p>
          <a:p>
            <a:pPr indent="0" lvl="0" marL="0" rtl="0" algn="l">
              <a:lnSpc>
                <a:spcPct val="115000"/>
              </a:lnSpc>
              <a:spcBef>
                <a:spcPts val="0"/>
              </a:spcBef>
              <a:spcAft>
                <a:spcPts val="0"/>
              </a:spcAft>
              <a:buNone/>
            </a:pPr>
            <a:r>
              <a:rPr lang="it" sz="1000">
                <a:solidFill>
                  <a:schemeClr val="accent5"/>
                </a:solidFill>
                <a:latin typeface="Courier New"/>
                <a:ea typeface="Courier New"/>
                <a:cs typeface="Courier New"/>
                <a:sym typeface="Courier New"/>
              </a:rPr>
              <a:t>val</a:t>
            </a:r>
            <a:r>
              <a:rPr lang="it" sz="1000">
                <a:latin typeface="Courier New"/>
                <a:ea typeface="Courier New"/>
                <a:cs typeface="Courier New"/>
                <a:sym typeface="Courier New"/>
              </a:rPr>
              <a:t> myModifier = </a:t>
            </a:r>
            <a:r>
              <a:rPr lang="it" sz="1000">
                <a:latin typeface="Courier New"/>
                <a:ea typeface="Courier New"/>
                <a:cs typeface="Courier New"/>
                <a:sym typeface="Courier New"/>
              </a:rPr>
              <a:t>Modifier</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.background(Color.LightGray)</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.padding(48.dp)</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.fillMaxWidth()</a:t>
            </a:r>
            <a:endParaRPr sz="1200"/>
          </a:p>
          <a:p>
            <a:pPr indent="0" lvl="0" marL="0" rtl="0" algn="l">
              <a:lnSpc>
                <a:spcPct val="115000"/>
              </a:lnSpc>
              <a:spcBef>
                <a:spcPts val="0"/>
              </a:spcBef>
              <a:spcAft>
                <a:spcPts val="0"/>
              </a:spcAft>
              <a:buNone/>
            </a:pPr>
            <a:r>
              <a:rPr lang="it" sz="1200"/>
              <a:t>Best practice: quando si osservano dei cambi frequenti allo stato interno a un composable, ad esempio nel caso di animazioni, i modifier potrebbero essere allocati per ogni recomposition (potenzialmente anche in ogni frame). Quindi, in questi casi è preferibile creare, estrarre e riusare la stessa istanza del modifier e poi passarla alla composable. Esempio:</a:t>
            </a:r>
            <a:endParaRPr sz="1200"/>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fun</a:t>
            </a:r>
            <a:r>
              <a:rPr lang="it" sz="1000">
                <a:latin typeface="Courier New"/>
                <a:ea typeface="Courier New"/>
                <a:cs typeface="Courier New"/>
                <a:sym typeface="Courier New"/>
              </a:rPr>
              <a:t> ContactScrollAnimation()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ContactScroll(</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modifier = myModifier</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200"/>
          </a:p>
          <a:p>
            <a:pPr indent="0" lvl="0" marL="0" rtl="0" algn="l">
              <a:lnSpc>
                <a:spcPct val="115000"/>
              </a:lnSpc>
              <a:spcBef>
                <a:spcPts val="0"/>
              </a:spcBef>
              <a:spcAft>
                <a:spcPts val="0"/>
              </a:spcAft>
              <a:buNone/>
            </a:pPr>
            <a:r>
              <a:rPr lang="it" sz="1200"/>
              <a:t>Inoltre, si può appendere una nuova funzione al modifier </a:t>
            </a:r>
            <a:r>
              <a:rPr lang="it" sz="1200">
                <a:latin typeface="Courier New"/>
                <a:ea typeface="Courier New"/>
                <a:cs typeface="Courier New"/>
                <a:sym typeface="Courier New"/>
              </a:rPr>
              <a:t>myModifier.clickable(onClick = onClick)</a:t>
            </a:r>
            <a:r>
              <a:rPr lang="it" sz="1200"/>
              <a:t> oppure appendere un intero modifier ad un altro modifier </a:t>
            </a:r>
            <a:r>
              <a:rPr lang="it" sz="1200">
                <a:latin typeface="Courier New"/>
                <a:ea typeface="Courier New"/>
                <a:cs typeface="Courier New"/>
                <a:sym typeface="Courier New"/>
              </a:rPr>
              <a:t>myNewModifier.then(myModifier)</a:t>
            </a:r>
            <a:r>
              <a:rPr lang="it" sz="1200"/>
              <a:t>.</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solidFill>
                  <a:schemeClr val="accent3"/>
                </a:solidFill>
              </a:rPr>
              <a:t>Importante:</a:t>
            </a:r>
            <a:r>
              <a:rPr lang="it" sz="1200"/>
              <a:t> lista di tutti i modifier disponibili: </a:t>
            </a:r>
            <a:r>
              <a:rPr lang="it" sz="1200" u="sng">
                <a:solidFill>
                  <a:schemeClr val="hlink"/>
                </a:solidFill>
                <a:hlinkClick r:id="rId3"/>
              </a:rPr>
              <a:t>https://developer.android.com/jetpack/compose/modifiers-list</a:t>
            </a:r>
            <a:endParaRPr sz="1200"/>
          </a:p>
        </p:txBody>
      </p:sp>
      <p:sp>
        <p:nvSpPr>
          <p:cNvPr id="281" name="Google Shape;281;p4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Modifiers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Compose: Side-effects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9"/>
          <p:cNvSpPr txBox="1"/>
          <p:nvPr>
            <p:ph idx="4294967295" type="body"/>
          </p:nvPr>
        </p:nvSpPr>
        <p:spPr>
          <a:xfrm>
            <a:off x="460950" y="1058550"/>
            <a:ext cx="8222100" cy="408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Un side-effect è un cambio allo stato dell’app che avviene fuori dallo scope di una funzione composable. In generale, le composable NON </a:t>
            </a:r>
            <a:r>
              <a:rPr lang="it" sz="1200"/>
              <a:t>dovrebbero </a:t>
            </a:r>
            <a:r>
              <a:rPr lang="it" sz="1200"/>
              <a:t>avere side-effect perché potrebbero avere comportamenti non </a:t>
            </a:r>
            <a:r>
              <a:rPr lang="it" sz="1200"/>
              <a:t>prevedibili.</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Tuttavia, in alcuni casi, i side-effect sono inevitabili, per esempio se si vuole mostrare una barra in basso con un messaggio quando avviene una determinata condizione. In questi casi, bisogna eseguire le azioni in un ambiente controllato che sia a conoscenza del ciclo di vita della composable.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Jetpack Compose mette a disposizione le Effect API per fare in modo che l’esecuzione dei side-effects avvenga in modo prevedibile.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Nota: queste API vanno usate solo per azioni legate alla UI, non dovrebbero fare azioni relative alla logica di business per non interferire con l’</a:t>
            </a:r>
            <a:r>
              <a:rPr lang="it" sz="1200" u="sng">
                <a:solidFill>
                  <a:schemeClr val="hlink"/>
                </a:solidFill>
                <a:hlinkClick action="ppaction://hlinksldjump" r:id="rId3"/>
              </a:rPr>
              <a:t>unidirectional data flow</a:t>
            </a:r>
            <a:r>
              <a:rPr lang="it" sz="1200"/>
              <a:t>.</a:t>
            </a:r>
            <a:endParaRPr sz="1200"/>
          </a:p>
        </p:txBody>
      </p:sp>
      <p:sp>
        <p:nvSpPr>
          <p:cNvPr id="292" name="Google Shape;292;p4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Side-effects in Compose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0"/>
          <p:cNvSpPr txBox="1"/>
          <p:nvPr>
            <p:ph idx="4294967295" type="body"/>
          </p:nvPr>
        </p:nvSpPr>
        <p:spPr>
          <a:xfrm>
            <a:off x="460950" y="1058550"/>
            <a:ext cx="8222100" cy="40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Per invocare una </a:t>
            </a:r>
            <a:r>
              <a:rPr lang="it" sz="1200" u="sng">
                <a:solidFill>
                  <a:schemeClr val="hlink"/>
                </a:solidFill>
                <a:hlinkClick r:id="rId3"/>
              </a:rPr>
              <a:t>suspend function</a:t>
            </a:r>
            <a:r>
              <a:rPr lang="it" sz="1200"/>
              <a:t>, si può utilizzare la composable </a:t>
            </a:r>
            <a:r>
              <a:rPr lang="it" sz="1200">
                <a:latin typeface="Courier New"/>
                <a:ea typeface="Courier New"/>
                <a:cs typeface="Courier New"/>
                <a:sym typeface="Courier New"/>
              </a:rPr>
              <a:t>LaunchedEffect</a:t>
            </a:r>
            <a:r>
              <a:rPr lang="it" sz="1200"/>
              <a:t>.</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Quando </a:t>
            </a:r>
            <a:r>
              <a:rPr lang="it" sz="1200">
                <a:latin typeface="Courier New"/>
                <a:ea typeface="Courier New"/>
                <a:cs typeface="Courier New"/>
                <a:sym typeface="Courier New"/>
              </a:rPr>
              <a:t>LaunchedEffect</a:t>
            </a:r>
            <a:r>
              <a:rPr lang="it" sz="1200"/>
              <a:t> è inserita all’interno della Composition, invoca una </a:t>
            </a:r>
            <a:r>
              <a:rPr lang="it" sz="1200" u="sng">
                <a:solidFill>
                  <a:schemeClr val="hlink"/>
                </a:solidFill>
                <a:hlinkClick r:id="rId4"/>
              </a:rPr>
              <a:t>coroutine</a:t>
            </a:r>
            <a:r>
              <a:rPr lang="it" sz="1200"/>
              <a:t>, con il blocco di codice passato come un parametro.</a:t>
            </a:r>
            <a:endParaRPr sz="1200"/>
          </a:p>
          <a:p>
            <a:pPr indent="-304800" lvl="0" marL="457200" rtl="0" algn="l">
              <a:spcBef>
                <a:spcPts val="0"/>
              </a:spcBef>
              <a:spcAft>
                <a:spcPts val="0"/>
              </a:spcAft>
              <a:buSzPts val="1200"/>
              <a:buChar char="●"/>
            </a:pPr>
            <a:r>
              <a:rPr lang="it" sz="1200"/>
              <a:t>La coroutine è cancellata se il </a:t>
            </a:r>
            <a:r>
              <a:rPr lang="it" sz="1200">
                <a:latin typeface="Courier New"/>
                <a:ea typeface="Courier New"/>
                <a:cs typeface="Courier New"/>
                <a:sym typeface="Courier New"/>
              </a:rPr>
              <a:t>LaunchedEffect</a:t>
            </a:r>
            <a:r>
              <a:rPr lang="it" sz="1200"/>
              <a:t> lascia la Composition.</a:t>
            </a:r>
            <a:endParaRPr sz="1200"/>
          </a:p>
          <a:p>
            <a:pPr indent="-304800" lvl="0" marL="457200" rtl="0" algn="l">
              <a:spcBef>
                <a:spcPts val="0"/>
              </a:spcBef>
              <a:spcAft>
                <a:spcPts val="0"/>
              </a:spcAft>
              <a:buSzPts val="1200"/>
              <a:buChar char="●"/>
            </a:pPr>
            <a:r>
              <a:rPr lang="it" sz="1200"/>
              <a:t>Se viene effettuata la recomposition della </a:t>
            </a:r>
            <a:r>
              <a:rPr lang="it" sz="1200">
                <a:latin typeface="Courier New"/>
                <a:ea typeface="Courier New"/>
                <a:cs typeface="Courier New"/>
                <a:sym typeface="Courier New"/>
              </a:rPr>
              <a:t>LaunchedEffect</a:t>
            </a:r>
            <a:r>
              <a:rPr lang="it" sz="1200"/>
              <a:t> con key diverse, la coroutine esistente viene cancellata e la nuova suspend function viene lanciata in una nuova coroutine.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 esempio, per mostrare una </a:t>
            </a:r>
            <a:r>
              <a:rPr lang="it" sz="1200">
                <a:latin typeface="Courier New"/>
                <a:ea typeface="Courier New"/>
                <a:cs typeface="Courier New"/>
                <a:sym typeface="Courier New"/>
              </a:rPr>
              <a:t>Snackbar</a:t>
            </a:r>
            <a:r>
              <a:rPr lang="it" sz="1200"/>
              <a:t> in uno </a:t>
            </a:r>
            <a:r>
              <a:rPr lang="it" sz="1200">
                <a:latin typeface="Courier New"/>
                <a:ea typeface="Courier New"/>
                <a:cs typeface="Courier New"/>
                <a:sym typeface="Courier New"/>
              </a:rPr>
              <a:t>Scaffold</a:t>
            </a:r>
            <a:r>
              <a:rPr lang="it" sz="1200"/>
              <a:t> si deve realizzare la funzione </a:t>
            </a:r>
            <a:r>
              <a:rPr lang="it" sz="1200">
                <a:latin typeface="Courier New"/>
                <a:ea typeface="Courier New"/>
                <a:cs typeface="Courier New"/>
                <a:sym typeface="Courier New"/>
              </a:rPr>
              <a:t>SnackbarHostState.showSnackbar</a:t>
            </a:r>
            <a:r>
              <a:rPr lang="it" sz="1200"/>
              <a:t> che è una suspend function.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solidFill>
                  <a:schemeClr val="accent3"/>
                </a:solidFill>
              </a:rPr>
              <a:t>Nota:</a:t>
            </a:r>
            <a:r>
              <a:rPr lang="it" sz="1200"/>
              <a:t> </a:t>
            </a:r>
            <a:r>
              <a:rPr lang="it" sz="1200">
                <a:latin typeface="Courier New"/>
                <a:ea typeface="Courier New"/>
                <a:cs typeface="Courier New"/>
                <a:sym typeface="Courier New"/>
              </a:rPr>
              <a:t>LaunchedEffect</a:t>
            </a:r>
            <a:r>
              <a:rPr lang="it" sz="1200"/>
              <a:t> è una funzione composable, quindi può essere usata solo all’interno di altre funzioni composable.</a:t>
            </a:r>
            <a:endParaRPr sz="1200"/>
          </a:p>
        </p:txBody>
      </p:sp>
      <p:sp>
        <p:nvSpPr>
          <p:cNvPr id="298" name="Google Shape;298;p5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Side-effects API: </a:t>
            </a:r>
            <a:r>
              <a:rPr lang="it">
                <a:latin typeface="Courier New"/>
                <a:ea typeface="Courier New"/>
                <a:cs typeface="Courier New"/>
                <a:sym typeface="Courier New"/>
              </a:rPr>
              <a:t>LaunchedEffect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1"/>
          <p:cNvSpPr txBox="1"/>
          <p:nvPr/>
        </p:nvSpPr>
        <p:spPr>
          <a:xfrm>
            <a:off x="0" y="0"/>
            <a:ext cx="9144000" cy="526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it" sz="1000">
                <a:solidFill>
                  <a:schemeClr val="dk1"/>
                </a:solidFill>
                <a:latin typeface="Courier New"/>
                <a:ea typeface="Courier New"/>
                <a:cs typeface="Courier New"/>
                <a:sym typeface="Courier New"/>
              </a:rPr>
              <a:t>@OptIn(ExperimentalMaterial3Api::class)</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fun</a:t>
            </a:r>
            <a:r>
              <a:rPr lang="it" sz="1000">
                <a:solidFill>
                  <a:schemeClr val="lt2"/>
                </a:solidFill>
                <a:latin typeface="Courier New"/>
                <a:ea typeface="Courier New"/>
                <a:cs typeface="Courier New"/>
                <a:sym typeface="Courier New"/>
              </a:rPr>
              <a:t> ShowError(viewModel: UserViewModel = viewModel(), snackbarHostState: SnackbarHostState)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var</a:t>
            </a:r>
            <a:r>
              <a:rPr lang="it" sz="1000">
                <a:solidFill>
                  <a:schemeClr val="lt2"/>
                </a:solidFill>
                <a:latin typeface="Courier New"/>
                <a:ea typeface="Courier New"/>
                <a:cs typeface="Courier New"/>
                <a:sym typeface="Courier New"/>
              </a:rPr>
              <a:t> userFirstName </a:t>
            </a:r>
            <a:r>
              <a:rPr lang="it" sz="1000">
                <a:solidFill>
                  <a:schemeClr val="accent5"/>
                </a:solidFill>
                <a:latin typeface="Courier New"/>
                <a:ea typeface="Courier New"/>
                <a:cs typeface="Courier New"/>
                <a:sym typeface="Courier New"/>
              </a:rPr>
              <a:t>by</a:t>
            </a:r>
            <a:r>
              <a:rPr lang="it" sz="1000">
                <a:solidFill>
                  <a:schemeClr val="lt2"/>
                </a:solidFill>
                <a:latin typeface="Courier New"/>
                <a:ea typeface="Courier New"/>
                <a:cs typeface="Courier New"/>
                <a:sym typeface="Courier New"/>
              </a:rPr>
              <a:t> remember { mutableStateOf(</a:t>
            </a:r>
            <a:r>
              <a:rPr lang="it" sz="1000">
                <a:solidFill>
                  <a:schemeClr val="accent2"/>
                </a:solidFill>
                <a:latin typeface="Courier New"/>
                <a:ea typeface="Courier New"/>
                <a:cs typeface="Courier New"/>
                <a:sym typeface="Courier New"/>
              </a:rPr>
              <a:t>""</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var</a:t>
            </a:r>
            <a:r>
              <a:rPr lang="it" sz="1000">
                <a:solidFill>
                  <a:schemeClr val="lt2"/>
                </a:solidFill>
                <a:latin typeface="Courier New"/>
                <a:ea typeface="Courier New"/>
                <a:cs typeface="Courier New"/>
                <a:sym typeface="Courier New"/>
              </a:rPr>
              <a:t> hasError </a:t>
            </a:r>
            <a:r>
              <a:rPr lang="it" sz="1000">
                <a:solidFill>
                  <a:schemeClr val="accent5"/>
                </a:solidFill>
                <a:latin typeface="Courier New"/>
                <a:ea typeface="Courier New"/>
                <a:cs typeface="Courier New"/>
                <a:sym typeface="Courier New"/>
              </a:rPr>
              <a:t>by</a:t>
            </a:r>
            <a:r>
              <a:rPr lang="it" sz="1000">
                <a:solidFill>
                  <a:schemeClr val="lt2"/>
                </a:solidFill>
                <a:latin typeface="Courier New"/>
                <a:ea typeface="Courier New"/>
                <a:cs typeface="Courier New"/>
                <a:sym typeface="Courier New"/>
              </a:rPr>
              <a:t> remember { mutableStateOf(</a:t>
            </a:r>
            <a:r>
              <a:rPr lang="it" sz="1000">
                <a:solidFill>
                  <a:schemeClr val="accent5"/>
                </a:solidFill>
                <a:latin typeface="Courier New"/>
                <a:ea typeface="Courier New"/>
                <a:cs typeface="Courier New"/>
                <a:sym typeface="Courier New"/>
              </a:rPr>
              <a:t>false</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solidFill>
                  <a:schemeClr val="lt2"/>
                </a:solidFill>
                <a:latin typeface="Courier New"/>
                <a:ea typeface="Courier New"/>
                <a:cs typeface="Courier New"/>
                <a:sym typeface="Courier New"/>
              </a:rPr>
              <a:t>(hasError)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LaunchedEffect(snackbarHostState)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val</a:t>
            </a:r>
            <a:r>
              <a:rPr lang="it" sz="1000">
                <a:solidFill>
                  <a:schemeClr val="lt2"/>
                </a:solidFill>
                <a:latin typeface="Courier New"/>
                <a:ea typeface="Courier New"/>
                <a:cs typeface="Courier New"/>
                <a:sym typeface="Courier New"/>
              </a:rPr>
              <a:t> snackBarResult = snackbarHostState.showSnackbar(message = </a:t>
            </a:r>
            <a:r>
              <a:rPr lang="it" sz="1000">
                <a:solidFill>
                  <a:schemeClr val="accent2"/>
                </a:solidFill>
                <a:latin typeface="Courier New"/>
                <a:ea typeface="Courier New"/>
                <a:cs typeface="Courier New"/>
                <a:sym typeface="Courier New"/>
              </a:rPr>
              <a:t>"Name is empty"</a:t>
            </a:r>
            <a:r>
              <a:rPr lang="it" sz="1000">
                <a:solidFill>
                  <a:schemeClr val="lt2"/>
                </a:solidFill>
                <a:latin typeface="Courier New"/>
                <a:ea typeface="Courier New"/>
                <a:cs typeface="Courier New"/>
                <a:sym typeface="Courier New"/>
              </a:rPr>
              <a:t>, actionLabel = </a:t>
            </a:r>
            <a:r>
              <a:rPr lang="it" sz="1000">
                <a:solidFill>
                  <a:schemeClr val="accent2"/>
                </a:solidFill>
                <a:latin typeface="Courier New"/>
                <a:ea typeface="Courier New"/>
                <a:cs typeface="Courier New"/>
                <a:sym typeface="Courier New"/>
              </a:rPr>
              <a:t>"Use default"</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hasError = </a:t>
            </a:r>
            <a:r>
              <a:rPr lang="it" sz="1000">
                <a:solidFill>
                  <a:schemeClr val="accent5"/>
                </a:solidFill>
                <a:latin typeface="Courier New"/>
                <a:ea typeface="Courier New"/>
                <a:cs typeface="Courier New"/>
                <a:sym typeface="Courier New"/>
              </a:rPr>
              <a:t>false</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when</a:t>
            </a:r>
            <a:r>
              <a:rPr lang="it" sz="1000">
                <a:solidFill>
                  <a:schemeClr val="lt2"/>
                </a:solidFill>
                <a:latin typeface="Courier New"/>
                <a:ea typeface="Courier New"/>
                <a:cs typeface="Courier New"/>
                <a:sym typeface="Courier New"/>
              </a:rPr>
              <a:t>(snackBarResult)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SnackbarResult.Dismissed -&gt;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SnackbarResult.ActionPerformed -&gt; userFirstName = </a:t>
            </a:r>
            <a:r>
              <a:rPr lang="it" sz="1000">
                <a:solidFill>
                  <a:schemeClr val="accent2"/>
                </a:solidFill>
                <a:latin typeface="Courier New"/>
                <a:ea typeface="Courier New"/>
                <a:cs typeface="Courier New"/>
                <a:sym typeface="Courier New"/>
              </a:rPr>
              <a:t>"name"</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Scaffold(snackbarHost = {SnackbarHost(hostState = snackbarHostState)})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Column </a:t>
            </a:r>
            <a:r>
              <a:rPr lang="it" sz="1000">
                <a:solidFill>
                  <a:schemeClr val="lt2"/>
                </a:solidFill>
                <a:latin typeface="Courier New"/>
                <a:ea typeface="Courier New"/>
                <a:cs typeface="Courier New"/>
                <a:sym typeface="Courier New"/>
              </a:rPr>
              <a:t>(modifier = Modifier.padding(it)) </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Text(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lt2"/>
                </a:solidFill>
                <a:latin typeface="Courier New"/>
                <a:ea typeface="Courier New"/>
                <a:cs typeface="Courier New"/>
                <a:sym typeface="Courier New"/>
              </a:rPr>
              <a:t>           text = </a:t>
            </a:r>
            <a:r>
              <a:rPr lang="it" sz="1000">
                <a:solidFill>
                  <a:schemeClr val="accent2"/>
                </a:solidFill>
                <a:latin typeface="Courier New"/>
                <a:ea typeface="Courier New"/>
                <a:cs typeface="Courier New"/>
                <a:sym typeface="Courier New"/>
              </a:rPr>
              <a:t>"Hello </a:t>
            </a:r>
            <a:r>
              <a:rPr lang="it" sz="1000">
                <a:solidFill>
                  <a:schemeClr val="accent3"/>
                </a:solidFill>
                <a:latin typeface="Courier New"/>
                <a:ea typeface="Courier New"/>
                <a:cs typeface="Courier New"/>
                <a:sym typeface="Courier New"/>
              </a:rPr>
              <a:t>${viewModel.user.collectAsState().value.firstName}</a:t>
            </a:r>
            <a:r>
              <a:rPr lang="it" sz="1000">
                <a:solidFill>
                  <a:schemeClr val="accent2"/>
                </a:solidFill>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${viewModel.user.collectAsState().value.lastName}</a:t>
            </a:r>
            <a:r>
              <a:rPr lang="it" sz="1000">
                <a:solidFill>
                  <a:schemeClr val="accen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TextField(</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value = userFirstName, onValueChange = { userFirstName=it }, placeholder = { Text(text=</a:t>
            </a:r>
            <a:r>
              <a:rPr lang="it" sz="1000">
                <a:solidFill>
                  <a:schemeClr val="accent2"/>
                </a:solidFill>
                <a:latin typeface="Courier New"/>
                <a:ea typeface="Courier New"/>
                <a:cs typeface="Courier New"/>
                <a:sym typeface="Courier New"/>
              </a:rPr>
              <a:t>"First Name"</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Button(</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onClick =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solidFill>
                  <a:schemeClr val="lt2"/>
                </a:solidFill>
                <a:latin typeface="Courier New"/>
                <a:ea typeface="Courier New"/>
                <a:cs typeface="Courier New"/>
                <a:sym typeface="Courier New"/>
              </a:rPr>
              <a:t> (!viewModel.updateFirstName(userFirstName))</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hasError = </a:t>
            </a:r>
            <a:r>
              <a:rPr lang="it" sz="1000">
                <a:solidFill>
                  <a:schemeClr val="accent5"/>
                </a:solidFill>
                <a:latin typeface="Courier New"/>
                <a:ea typeface="Courier New"/>
                <a:cs typeface="Courier New"/>
                <a:sym typeface="Courier New"/>
              </a:rPr>
              <a:t>true</a:t>
            </a:r>
            <a:endParaRPr sz="1000">
              <a:solidFill>
                <a:schemeClr val="accent5"/>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 { Text(text = </a:t>
            </a:r>
            <a:r>
              <a:rPr lang="it" sz="1000">
                <a:solidFill>
                  <a:schemeClr val="accent2"/>
                </a:solidFill>
                <a:latin typeface="Courier New"/>
                <a:ea typeface="Courier New"/>
                <a:cs typeface="Courier New"/>
                <a:sym typeface="Courier New"/>
              </a:rPr>
              <a:t>"Update"</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p:txBody>
      </p:sp>
      <p:pic>
        <p:nvPicPr>
          <p:cNvPr id="304" name="Google Shape;304;p51"/>
          <p:cNvPicPr preferRelativeResize="0"/>
          <p:nvPr/>
        </p:nvPicPr>
        <p:blipFill>
          <a:blip r:embed="rId3">
            <a:alphaModFix/>
          </a:blip>
          <a:stretch>
            <a:fillRect/>
          </a:stretch>
        </p:blipFill>
        <p:spPr>
          <a:xfrm>
            <a:off x="6664195" y="0"/>
            <a:ext cx="2399860" cy="51435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4294967295" type="body"/>
          </p:nvPr>
        </p:nvSpPr>
        <p:spPr>
          <a:xfrm>
            <a:off x="0" y="671650"/>
            <a:ext cx="9144000" cy="4471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100"/>
              <a:t>Un’</a:t>
            </a:r>
            <a:r>
              <a:rPr lang="it" sz="1100"/>
              <a:t>app</a:t>
            </a:r>
            <a:r>
              <a:rPr lang="it" sz="1100"/>
              <a:t> Android tipicamente contiene diversi componenti che in genere sono </a:t>
            </a:r>
            <a:r>
              <a:rPr lang="it" sz="1100"/>
              <a:t>indicati nell’</a:t>
            </a:r>
            <a:r>
              <a:rPr lang="it" sz="1100">
                <a:solidFill>
                  <a:schemeClr val="accent3"/>
                </a:solidFill>
              </a:rPr>
              <a:t>app manifest</a:t>
            </a:r>
            <a:r>
              <a:rPr lang="it" sz="1100"/>
              <a:t>. In particolare:</a:t>
            </a:r>
            <a:endParaRPr sz="1100"/>
          </a:p>
          <a:p>
            <a:pPr indent="-298450" lvl="0" marL="457200" rtl="0" algn="l">
              <a:lnSpc>
                <a:spcPct val="100000"/>
              </a:lnSpc>
              <a:spcBef>
                <a:spcPts val="0"/>
              </a:spcBef>
              <a:spcAft>
                <a:spcPts val="0"/>
              </a:spcAft>
              <a:buSzPts val="1100"/>
              <a:buChar char="●"/>
            </a:pPr>
            <a:r>
              <a:rPr lang="it" sz="1100"/>
              <a:t>Le </a:t>
            </a:r>
            <a:r>
              <a:rPr lang="it" sz="1100">
                <a:solidFill>
                  <a:schemeClr val="accent3"/>
                </a:solidFill>
              </a:rPr>
              <a:t>activity</a:t>
            </a:r>
            <a:r>
              <a:rPr lang="it" sz="1100"/>
              <a:t> sono un componente cruciale di ogni </a:t>
            </a:r>
            <a:r>
              <a:rPr lang="it" sz="1100"/>
              <a:t>app</a:t>
            </a:r>
            <a:r>
              <a:rPr lang="it" sz="1100"/>
              <a:t> e rappresentano le schermate dell’</a:t>
            </a:r>
            <a:r>
              <a:rPr lang="it" sz="1100"/>
              <a:t>app</a:t>
            </a:r>
            <a:r>
              <a:rPr lang="it" sz="1100"/>
              <a:t>:</a:t>
            </a:r>
            <a:endParaRPr sz="1100"/>
          </a:p>
          <a:p>
            <a:pPr indent="-298450" lvl="1" marL="914400" rtl="0" algn="l">
              <a:lnSpc>
                <a:spcPct val="100000"/>
              </a:lnSpc>
              <a:spcBef>
                <a:spcPts val="0"/>
              </a:spcBef>
              <a:spcAft>
                <a:spcPts val="0"/>
              </a:spcAft>
              <a:buSzPts val="1100"/>
              <a:buChar char="○"/>
            </a:pPr>
            <a:r>
              <a:rPr lang="it" sz="1100"/>
              <a:t>Idea: a differenza delle applicazioni desktop che hanno sempre un metodo main che rappresenta il punto di partenza, in un’</a:t>
            </a:r>
            <a:r>
              <a:rPr lang="it" sz="1100"/>
              <a:t>app</a:t>
            </a:r>
            <a:r>
              <a:rPr lang="it" sz="1100"/>
              <a:t> mobile non c’è un punto di partenza predefinito (es. un utente potrebbe avviare l’</a:t>
            </a:r>
            <a:r>
              <a:rPr lang="it" sz="1100"/>
              <a:t>app</a:t>
            </a:r>
            <a:r>
              <a:rPr lang="it" sz="1100"/>
              <a:t> dalla home oppure come evento in risposta all’utilizzo di qualche altra </a:t>
            </a:r>
            <a:r>
              <a:rPr lang="it" sz="1100"/>
              <a:t>app</a:t>
            </a:r>
            <a:r>
              <a:rPr lang="it" sz="1100"/>
              <a:t>).</a:t>
            </a:r>
            <a:endParaRPr sz="1100"/>
          </a:p>
          <a:p>
            <a:pPr indent="-298450" lvl="1" marL="914400" rtl="0" algn="l">
              <a:lnSpc>
                <a:spcPct val="100000"/>
              </a:lnSpc>
              <a:spcBef>
                <a:spcPts val="0"/>
              </a:spcBef>
              <a:spcAft>
                <a:spcPts val="0"/>
              </a:spcAft>
              <a:buSzPts val="1100"/>
              <a:buChar char="○"/>
            </a:pPr>
            <a:r>
              <a:rPr lang="it" sz="1100"/>
              <a:t>La classe </a:t>
            </a:r>
            <a:r>
              <a:rPr lang="it" sz="1100">
                <a:latin typeface="Courier New"/>
                <a:ea typeface="Courier New"/>
                <a:cs typeface="Courier New"/>
                <a:sym typeface="Courier New"/>
              </a:rPr>
              <a:t>Activity</a:t>
            </a:r>
            <a:r>
              <a:rPr lang="it" sz="1100"/>
              <a:t> facilita questo paradigma, quando un’</a:t>
            </a:r>
            <a:r>
              <a:rPr lang="it" sz="1100"/>
              <a:t>app</a:t>
            </a:r>
            <a:r>
              <a:rPr lang="it" sz="1100"/>
              <a:t> invoca un’altra </a:t>
            </a:r>
            <a:r>
              <a:rPr lang="it" sz="1100"/>
              <a:t>app</a:t>
            </a:r>
            <a:r>
              <a:rPr lang="it" sz="1100"/>
              <a:t>, la chiamante invoca un’activity dell’altra app, piuttosto che l’</a:t>
            </a:r>
            <a:r>
              <a:rPr lang="it" sz="1100"/>
              <a:t>app</a:t>
            </a:r>
            <a:r>
              <a:rPr lang="it" sz="1100"/>
              <a:t> come un tutt’uno.</a:t>
            </a:r>
            <a:endParaRPr sz="1100"/>
          </a:p>
          <a:p>
            <a:pPr indent="-298450" lvl="1" marL="914400" rtl="0" algn="l">
              <a:lnSpc>
                <a:spcPct val="100000"/>
              </a:lnSpc>
              <a:spcBef>
                <a:spcPts val="0"/>
              </a:spcBef>
              <a:spcAft>
                <a:spcPts val="0"/>
              </a:spcAft>
              <a:buSzPts val="1100"/>
              <a:buChar char="○"/>
            </a:pPr>
            <a:r>
              <a:rPr lang="it" sz="1100"/>
              <a:t>Si può implementare un’activity estendendo la classe </a:t>
            </a:r>
            <a:r>
              <a:rPr lang="it" sz="1100">
                <a:latin typeface="Courier New"/>
                <a:ea typeface="Courier New"/>
                <a:cs typeface="Courier New"/>
                <a:sym typeface="Courier New"/>
              </a:rPr>
              <a:t>Activity</a:t>
            </a:r>
            <a:r>
              <a:rPr lang="it" sz="1100"/>
              <a:t>.</a:t>
            </a:r>
            <a:endParaRPr sz="1100"/>
          </a:p>
          <a:p>
            <a:pPr indent="-298450" lvl="1" marL="914400" rtl="0" algn="l">
              <a:lnSpc>
                <a:spcPct val="100000"/>
              </a:lnSpc>
              <a:spcBef>
                <a:spcPts val="0"/>
              </a:spcBef>
              <a:spcAft>
                <a:spcPts val="0"/>
              </a:spcAft>
              <a:buSzPts val="1100"/>
              <a:buChar char="○"/>
            </a:pPr>
            <a:r>
              <a:rPr lang="it" sz="1100"/>
              <a:t>Tipicamente la main activity è quella che viene avviata quando l’utente avvia l’app.</a:t>
            </a:r>
            <a:endParaRPr sz="1100"/>
          </a:p>
          <a:p>
            <a:pPr indent="-298450" lvl="0" marL="457200" rtl="0" algn="l">
              <a:lnSpc>
                <a:spcPct val="100000"/>
              </a:lnSpc>
              <a:spcBef>
                <a:spcPts val="0"/>
              </a:spcBef>
              <a:spcAft>
                <a:spcPts val="0"/>
              </a:spcAft>
              <a:buSzPts val="1100"/>
              <a:buChar char="●"/>
            </a:pPr>
            <a:r>
              <a:rPr lang="it" sz="1100"/>
              <a:t>I </a:t>
            </a:r>
            <a:r>
              <a:rPr lang="it" sz="1100">
                <a:solidFill>
                  <a:schemeClr val="accent3"/>
                </a:solidFill>
              </a:rPr>
              <a:t>fragment</a:t>
            </a:r>
            <a:r>
              <a:rPr lang="it" sz="1100"/>
              <a:t> rappresentano una pozione riusabile nella </a:t>
            </a:r>
            <a:r>
              <a:rPr lang="it" sz="1100"/>
              <a:t>UI</a:t>
            </a:r>
            <a:r>
              <a:rPr lang="it" sz="1100"/>
              <a:t> di un’</a:t>
            </a:r>
            <a:r>
              <a:rPr lang="it" sz="1100"/>
              <a:t>app</a:t>
            </a:r>
            <a:r>
              <a:rPr lang="it" sz="1100"/>
              <a:t>:</a:t>
            </a:r>
            <a:endParaRPr sz="1100"/>
          </a:p>
          <a:p>
            <a:pPr indent="-298450" lvl="1" marL="914400" rtl="0" algn="l">
              <a:lnSpc>
                <a:spcPct val="100000"/>
              </a:lnSpc>
              <a:spcBef>
                <a:spcPts val="0"/>
              </a:spcBef>
              <a:spcAft>
                <a:spcPts val="0"/>
              </a:spcAft>
              <a:buSzPts val="1100"/>
              <a:buChar char="○"/>
            </a:pPr>
            <a:r>
              <a:rPr lang="it" sz="1100"/>
              <a:t>Un fragment definisce e gestisce il proprio layout, ha il suo ciclo di vita e può gestire i propri eventi di input.</a:t>
            </a:r>
            <a:endParaRPr sz="1100"/>
          </a:p>
          <a:p>
            <a:pPr indent="-298450" lvl="1" marL="914400" rtl="0" algn="l">
              <a:lnSpc>
                <a:spcPct val="100000"/>
              </a:lnSpc>
              <a:spcBef>
                <a:spcPts val="0"/>
              </a:spcBef>
              <a:spcAft>
                <a:spcPts val="0"/>
              </a:spcAft>
              <a:buSzPts val="1100"/>
              <a:buChar char="○"/>
            </a:pPr>
            <a:r>
              <a:rPr lang="it" sz="1100"/>
              <a:t>Un fragment deve essere contenuto in un’activity o in un altro fragment.</a:t>
            </a:r>
            <a:endParaRPr sz="1100"/>
          </a:p>
          <a:p>
            <a:pPr indent="-298450" lvl="1" marL="914400" rtl="0" algn="l">
              <a:lnSpc>
                <a:spcPct val="100000"/>
              </a:lnSpc>
              <a:spcBef>
                <a:spcPts val="0"/>
              </a:spcBef>
              <a:spcAft>
                <a:spcPts val="0"/>
              </a:spcAft>
              <a:buSzPts val="1100"/>
              <a:buChar char="○"/>
            </a:pPr>
            <a:r>
              <a:rPr lang="it" sz="1100"/>
              <a:t>Ad esempio, nelle activity si possono inserire gli elementi globali dell’interfaccia, come i </a:t>
            </a:r>
            <a:r>
              <a:rPr lang="it" sz="1100"/>
              <a:t>menù</a:t>
            </a:r>
            <a:r>
              <a:rPr lang="it" sz="1100"/>
              <a:t> di navigazione, e nei fragment si definiscono le singole schermate oppure una porzione delle schermate.</a:t>
            </a:r>
            <a:endParaRPr sz="1100"/>
          </a:p>
          <a:p>
            <a:pPr indent="-298450" lvl="0" marL="457200" rtl="0" algn="l">
              <a:lnSpc>
                <a:spcPct val="100000"/>
              </a:lnSpc>
              <a:spcBef>
                <a:spcPts val="0"/>
              </a:spcBef>
              <a:spcAft>
                <a:spcPts val="0"/>
              </a:spcAft>
              <a:buSzPts val="1100"/>
              <a:buChar char="●"/>
            </a:pPr>
            <a:r>
              <a:rPr lang="it" sz="1100"/>
              <a:t>I </a:t>
            </a:r>
            <a:r>
              <a:rPr lang="it" sz="1100">
                <a:solidFill>
                  <a:schemeClr val="accent3"/>
                </a:solidFill>
              </a:rPr>
              <a:t>service</a:t>
            </a:r>
            <a:r>
              <a:rPr lang="it" sz="1100"/>
              <a:t> sono i componenti che permettono di eseguire operazioni lunghe in background:</a:t>
            </a:r>
            <a:endParaRPr sz="1100"/>
          </a:p>
          <a:p>
            <a:pPr indent="-298450" lvl="1" marL="914400" rtl="0" algn="l">
              <a:lnSpc>
                <a:spcPct val="100000"/>
              </a:lnSpc>
              <a:spcBef>
                <a:spcPts val="0"/>
              </a:spcBef>
              <a:spcAft>
                <a:spcPts val="0"/>
              </a:spcAft>
              <a:buSzPts val="1100"/>
              <a:buChar char="○"/>
            </a:pPr>
            <a:r>
              <a:rPr lang="it" sz="1100"/>
              <a:t>Non hanno interfaccia grafica.</a:t>
            </a:r>
            <a:endParaRPr sz="1100"/>
          </a:p>
          <a:p>
            <a:pPr indent="-298450" lvl="1" marL="914400" rtl="0" algn="l">
              <a:lnSpc>
                <a:spcPct val="100000"/>
              </a:lnSpc>
              <a:spcBef>
                <a:spcPts val="0"/>
              </a:spcBef>
              <a:spcAft>
                <a:spcPts val="0"/>
              </a:spcAft>
              <a:buSzPts val="1100"/>
              <a:buChar char="○"/>
            </a:pPr>
            <a:r>
              <a:rPr lang="it" sz="1100"/>
              <a:t>Una volta avviato, un service potrebbe essere </a:t>
            </a:r>
            <a:r>
              <a:rPr lang="it" sz="1100"/>
              <a:t>eseguito</a:t>
            </a:r>
            <a:r>
              <a:rPr lang="it" sz="1100"/>
              <a:t> anche se l’utente cambia </a:t>
            </a:r>
            <a:r>
              <a:rPr lang="it" sz="1100"/>
              <a:t>app</a:t>
            </a:r>
            <a:r>
              <a:rPr lang="it" sz="1100"/>
              <a:t>.</a:t>
            </a:r>
            <a:endParaRPr sz="1100"/>
          </a:p>
          <a:p>
            <a:pPr indent="-298450" lvl="1" marL="914400" rtl="0" algn="l">
              <a:lnSpc>
                <a:spcPct val="100000"/>
              </a:lnSpc>
              <a:spcBef>
                <a:spcPts val="0"/>
              </a:spcBef>
              <a:spcAft>
                <a:spcPts val="0"/>
              </a:spcAft>
              <a:buSzPts val="1100"/>
              <a:buChar char="○"/>
            </a:pPr>
            <a:r>
              <a:rPr lang="it" sz="1100"/>
              <a:t>Ci sono due tipi di service: </a:t>
            </a:r>
            <a:r>
              <a:rPr lang="it" sz="1100">
                <a:solidFill>
                  <a:schemeClr val="accent3"/>
                </a:solidFill>
              </a:rPr>
              <a:t>foreground</a:t>
            </a:r>
            <a:r>
              <a:rPr lang="it" sz="1100"/>
              <a:t>, che effettuano operazioni visibili all’utente e dovrebbero mostrare una notifica per indicare che sono in esecuzione (es. riprodurre musica anche se l’utente ha cambiato </a:t>
            </a:r>
            <a:r>
              <a:rPr lang="it" sz="1100"/>
              <a:t>app</a:t>
            </a:r>
            <a:r>
              <a:rPr lang="it" sz="1100"/>
              <a:t>) e </a:t>
            </a:r>
            <a:r>
              <a:rPr lang="it" sz="1100">
                <a:solidFill>
                  <a:schemeClr val="accent3"/>
                </a:solidFill>
              </a:rPr>
              <a:t>background</a:t>
            </a:r>
            <a:r>
              <a:rPr lang="it" sz="1100"/>
              <a:t>, che effettuano operazioni non visibili all’utente.</a:t>
            </a:r>
            <a:endParaRPr sz="1100"/>
          </a:p>
          <a:p>
            <a:pPr indent="-298450" lvl="0" marL="457200" rtl="0" algn="l">
              <a:lnSpc>
                <a:spcPct val="100000"/>
              </a:lnSpc>
              <a:spcBef>
                <a:spcPts val="0"/>
              </a:spcBef>
              <a:spcAft>
                <a:spcPts val="0"/>
              </a:spcAft>
              <a:buSzPts val="1100"/>
              <a:buChar char="●"/>
            </a:pPr>
            <a:r>
              <a:rPr lang="it" sz="1100"/>
              <a:t>I </a:t>
            </a:r>
            <a:r>
              <a:rPr lang="it" sz="1100">
                <a:solidFill>
                  <a:schemeClr val="accent3"/>
                </a:solidFill>
              </a:rPr>
              <a:t>content provider</a:t>
            </a:r>
            <a:r>
              <a:rPr lang="it" sz="1100"/>
              <a:t> permettono a un’</a:t>
            </a:r>
            <a:r>
              <a:rPr lang="it" sz="1100"/>
              <a:t>app</a:t>
            </a:r>
            <a:r>
              <a:rPr lang="it" sz="1100"/>
              <a:t> di gestire gli accessi ai dati memorizzati dalla stessa app, o da altre app e di fornire un modo per condividere i dati con altre app.</a:t>
            </a:r>
            <a:endParaRPr sz="1100"/>
          </a:p>
          <a:p>
            <a:pPr indent="-298450" lvl="0" marL="457200" rtl="0" algn="l">
              <a:lnSpc>
                <a:spcPct val="100000"/>
              </a:lnSpc>
              <a:spcBef>
                <a:spcPts val="0"/>
              </a:spcBef>
              <a:spcAft>
                <a:spcPts val="0"/>
              </a:spcAft>
              <a:buSzPts val="1100"/>
              <a:buChar char="●"/>
            </a:pPr>
            <a:r>
              <a:rPr lang="it" sz="1100"/>
              <a:t>I </a:t>
            </a:r>
            <a:r>
              <a:rPr lang="it" sz="1100">
                <a:solidFill>
                  <a:schemeClr val="accent3"/>
                </a:solidFill>
              </a:rPr>
              <a:t>broadcast</a:t>
            </a:r>
            <a:r>
              <a:rPr lang="it" sz="1100"/>
              <a:t> sono messaggi che possono essere inviati o ricevuti dalle applicazioni usando un approccio simile all’approccio </a:t>
            </a:r>
            <a:r>
              <a:rPr lang="it" sz="1100" u="sng">
                <a:solidFill>
                  <a:schemeClr val="hlink"/>
                </a:solidFill>
                <a:hlinkClick r:id="rId3"/>
              </a:rPr>
              <a:t>publish-subscribe</a:t>
            </a:r>
            <a:r>
              <a:rPr lang="it" sz="1100"/>
              <a:t>. Questi messaggi possono essere inviati (anche dal sistema Android stesso) quando avviene un particolare evento (es. se l’utente cambia il tipo di connessione).</a:t>
            </a:r>
            <a:endParaRPr sz="1100"/>
          </a:p>
        </p:txBody>
      </p:sp>
      <p:sp>
        <p:nvSpPr>
          <p:cNvPr id="85" name="Google Shape;85;p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Componenti in un’app Android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2"/>
          <p:cNvSpPr txBox="1"/>
          <p:nvPr>
            <p:ph idx="4294967295" type="body"/>
          </p:nvPr>
        </p:nvSpPr>
        <p:spPr>
          <a:xfrm>
            <a:off x="460950" y="1058550"/>
            <a:ext cx="8222100" cy="4085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Nel codice che abbiamo visto, una coroutine è avviata se il campo di testo è vuoto e viene cancellata quando non è vuoto.</a:t>
            </a:r>
            <a:endParaRPr sz="1200"/>
          </a:p>
          <a:p>
            <a:pPr indent="-304800" lvl="0" marL="457200" rtl="0" algn="l">
              <a:spcBef>
                <a:spcPts val="0"/>
              </a:spcBef>
              <a:spcAft>
                <a:spcPts val="0"/>
              </a:spcAft>
              <a:buSzPts val="1200"/>
              <a:buChar char="●"/>
            </a:pPr>
            <a:r>
              <a:rPr lang="it" sz="1200"/>
              <a:t>Siccome il call site della </a:t>
            </a:r>
            <a:r>
              <a:rPr lang="it" sz="1200">
                <a:latin typeface="Courier New"/>
                <a:ea typeface="Courier New"/>
                <a:cs typeface="Courier New"/>
                <a:sym typeface="Courier New"/>
              </a:rPr>
              <a:t>LaunchedEffect</a:t>
            </a:r>
            <a:r>
              <a:rPr lang="it" sz="1200"/>
              <a:t> è all’interno di un </a:t>
            </a:r>
            <a:r>
              <a:rPr lang="it" sz="1200">
                <a:latin typeface="Courier New"/>
                <a:ea typeface="Courier New"/>
                <a:cs typeface="Courier New"/>
                <a:sym typeface="Courier New"/>
              </a:rPr>
              <a:t>if</a:t>
            </a:r>
            <a:r>
              <a:rPr lang="it" sz="1200"/>
              <a:t>, quando la condizione dell’</a:t>
            </a:r>
            <a:r>
              <a:rPr lang="it" sz="1200">
                <a:latin typeface="Courier New"/>
                <a:ea typeface="Courier New"/>
                <a:cs typeface="Courier New"/>
                <a:sym typeface="Courier New"/>
              </a:rPr>
              <a:t>if</a:t>
            </a:r>
            <a:r>
              <a:rPr lang="it" sz="1200"/>
              <a:t> non è verificata, se la </a:t>
            </a:r>
            <a:r>
              <a:rPr lang="it" sz="1200">
                <a:latin typeface="Courier New"/>
                <a:ea typeface="Courier New"/>
                <a:cs typeface="Courier New"/>
                <a:sym typeface="Courier New"/>
              </a:rPr>
              <a:t>LaunchedEffect</a:t>
            </a:r>
            <a:r>
              <a:rPr lang="it" sz="1200"/>
              <a:t> era nella Composition viene rimossa e la coroutine viene cancellata.</a:t>
            </a:r>
            <a:endParaRPr sz="1200"/>
          </a:p>
        </p:txBody>
      </p:sp>
      <p:sp>
        <p:nvSpPr>
          <p:cNvPr id="310" name="Google Shape;310;p5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Side-effects API: </a:t>
            </a:r>
            <a:r>
              <a:rPr lang="it">
                <a:latin typeface="Courier New"/>
                <a:ea typeface="Courier New"/>
                <a:cs typeface="Courier New"/>
                <a:sym typeface="Courier New"/>
              </a:rPr>
              <a:t>LaunchedEffect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3"/>
          <p:cNvSpPr txBox="1"/>
          <p:nvPr>
            <p:ph idx="4294967295" type="body"/>
          </p:nvPr>
        </p:nvSpPr>
        <p:spPr>
          <a:xfrm>
            <a:off x="460950" y="1058550"/>
            <a:ext cx="8222100" cy="4085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Abbiamo visto che </a:t>
            </a:r>
            <a:r>
              <a:rPr lang="it" sz="1200">
                <a:latin typeface="Courier New"/>
                <a:ea typeface="Courier New"/>
                <a:cs typeface="Courier New"/>
                <a:sym typeface="Courier New"/>
              </a:rPr>
              <a:t>LaunchedEffect</a:t>
            </a:r>
            <a:r>
              <a:rPr lang="it" sz="1200"/>
              <a:t> può essere usata solo all’interno di funzioni composable.</a:t>
            </a:r>
            <a:endParaRPr sz="1200"/>
          </a:p>
          <a:p>
            <a:pPr indent="-304800" lvl="0" marL="457200" rtl="0" algn="l">
              <a:spcBef>
                <a:spcPts val="0"/>
              </a:spcBef>
              <a:spcAft>
                <a:spcPts val="0"/>
              </a:spcAft>
              <a:buSzPts val="1200"/>
              <a:buChar char="●"/>
            </a:pPr>
            <a:r>
              <a:rPr lang="it" sz="1200"/>
              <a:t>P</a:t>
            </a:r>
            <a:r>
              <a:rPr lang="it" sz="1200"/>
              <a:t>er lanciare una coroutine fuori da una composable s</a:t>
            </a:r>
            <a:r>
              <a:rPr lang="it" sz="1200"/>
              <a:t>i può usare </a:t>
            </a:r>
            <a:r>
              <a:rPr lang="it" sz="1200">
                <a:latin typeface="Courier New"/>
                <a:ea typeface="Courier New"/>
                <a:cs typeface="Courier New"/>
                <a:sym typeface="Courier New"/>
              </a:rPr>
              <a:t>rememberCoroutineScope</a:t>
            </a:r>
            <a:r>
              <a:rPr lang="it" sz="1200"/>
              <a:t>. Con questo approccio, si rende la coroutine scoped rispetto alla composition in modo da cancellarla automaticamente non appena lascia la composition.</a:t>
            </a:r>
            <a:endParaRPr sz="1200"/>
          </a:p>
        </p:txBody>
      </p:sp>
      <p:sp>
        <p:nvSpPr>
          <p:cNvPr id="316" name="Google Shape;316;p5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Side-effects API: </a:t>
            </a:r>
            <a:r>
              <a:rPr lang="it">
                <a:latin typeface="Courier New"/>
                <a:ea typeface="Courier New"/>
                <a:cs typeface="Courier New"/>
                <a:sym typeface="Courier New"/>
              </a:rPr>
              <a:t>rememberCoroutineScope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4"/>
          <p:cNvSpPr txBox="1"/>
          <p:nvPr/>
        </p:nvSpPr>
        <p:spPr>
          <a:xfrm>
            <a:off x="0" y="0"/>
            <a:ext cx="9144000" cy="5110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it" sz="1000">
                <a:solidFill>
                  <a:schemeClr val="dk1"/>
                </a:solidFill>
                <a:latin typeface="Courier New"/>
                <a:ea typeface="Courier New"/>
                <a:cs typeface="Courier New"/>
                <a:sym typeface="Courier New"/>
              </a:rPr>
              <a:t>@OptIn(ExperimentalMaterial3Api::class)</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fun</a:t>
            </a:r>
            <a:r>
              <a:rPr lang="it" sz="1000">
                <a:solidFill>
                  <a:schemeClr val="lt2"/>
                </a:solidFill>
                <a:latin typeface="Courier New"/>
                <a:ea typeface="Courier New"/>
                <a:cs typeface="Courier New"/>
                <a:sym typeface="Courier New"/>
              </a:rPr>
              <a:t> ShowErrorScoped(viewModel: UserViewModel = viewModel(), snackbarHostState: SnackbarHostState)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var</a:t>
            </a:r>
            <a:r>
              <a:rPr lang="it" sz="1000">
                <a:solidFill>
                  <a:schemeClr val="lt2"/>
                </a:solidFill>
                <a:latin typeface="Courier New"/>
                <a:ea typeface="Courier New"/>
                <a:cs typeface="Courier New"/>
                <a:sym typeface="Courier New"/>
              </a:rPr>
              <a:t> userFirstName </a:t>
            </a:r>
            <a:r>
              <a:rPr lang="it" sz="1000">
                <a:solidFill>
                  <a:schemeClr val="accent5"/>
                </a:solidFill>
                <a:latin typeface="Courier New"/>
                <a:ea typeface="Courier New"/>
                <a:cs typeface="Courier New"/>
                <a:sym typeface="Courier New"/>
              </a:rPr>
              <a:t>by</a:t>
            </a:r>
            <a:r>
              <a:rPr lang="it" sz="1000">
                <a:solidFill>
                  <a:schemeClr val="lt2"/>
                </a:solidFill>
                <a:latin typeface="Courier New"/>
                <a:ea typeface="Courier New"/>
                <a:cs typeface="Courier New"/>
                <a:sym typeface="Courier New"/>
              </a:rPr>
              <a:t> remember { mutableStateOf(</a:t>
            </a:r>
            <a:r>
              <a:rPr lang="it" sz="1000">
                <a:solidFill>
                  <a:schemeClr val="accent2"/>
                </a:solidFill>
                <a:latin typeface="Courier New"/>
                <a:ea typeface="Courier New"/>
                <a:cs typeface="Courier New"/>
                <a:sym typeface="Courier New"/>
              </a:rPr>
              <a:t>""</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val</a:t>
            </a:r>
            <a:r>
              <a:rPr lang="it" sz="1000">
                <a:solidFill>
                  <a:schemeClr val="lt2"/>
                </a:solidFill>
                <a:latin typeface="Courier New"/>
                <a:ea typeface="Courier New"/>
                <a:cs typeface="Courier New"/>
                <a:sym typeface="Courier New"/>
              </a:rPr>
              <a:t> scope = rememberCoroutineScope() </a:t>
            </a:r>
            <a:r>
              <a:rPr lang="it" sz="1000">
                <a:solidFill>
                  <a:schemeClr val="accent3"/>
                </a:solidFill>
                <a:latin typeface="Courier New"/>
                <a:ea typeface="Courier New"/>
                <a:cs typeface="Courier New"/>
                <a:sym typeface="Courier New"/>
              </a:rPr>
              <a:t>// Use here the rememberCoroutineScope</a:t>
            </a:r>
            <a:endParaRPr sz="10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Scaffold( snackbarHost = { SnackbarHost(hostState = snackbarHostState) } )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Column (modifier = Modifier.padding(it)){</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Text(</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lt2"/>
                </a:solidFill>
                <a:latin typeface="Courier New"/>
                <a:ea typeface="Courier New"/>
                <a:cs typeface="Courier New"/>
                <a:sym typeface="Courier New"/>
              </a:rPr>
              <a:t>           </a:t>
            </a:r>
            <a:r>
              <a:rPr lang="it" sz="1000">
                <a:solidFill>
                  <a:schemeClr val="lt2"/>
                </a:solidFill>
                <a:latin typeface="Courier New"/>
                <a:ea typeface="Courier New"/>
                <a:cs typeface="Courier New"/>
                <a:sym typeface="Courier New"/>
              </a:rPr>
              <a:t>text = </a:t>
            </a:r>
            <a:r>
              <a:rPr lang="it" sz="1000">
                <a:solidFill>
                  <a:schemeClr val="accent2"/>
                </a:solidFill>
                <a:latin typeface="Courier New"/>
                <a:ea typeface="Courier New"/>
                <a:cs typeface="Courier New"/>
                <a:sym typeface="Courier New"/>
              </a:rPr>
              <a:t>"Hello </a:t>
            </a:r>
            <a:r>
              <a:rPr lang="it" sz="1000">
                <a:solidFill>
                  <a:schemeClr val="accent3"/>
                </a:solidFill>
                <a:latin typeface="Courier New"/>
                <a:ea typeface="Courier New"/>
                <a:cs typeface="Courier New"/>
                <a:sym typeface="Courier New"/>
              </a:rPr>
              <a:t>${viewModel.user.collectAsState().value.firstName}</a:t>
            </a:r>
            <a:r>
              <a:rPr lang="it" sz="1000">
                <a:solidFill>
                  <a:schemeClr val="accent2"/>
                </a:solidFill>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${viewModel.user.collectAsState().value.lastName}</a:t>
            </a:r>
            <a:r>
              <a:rPr lang="it" sz="1000">
                <a:solidFill>
                  <a:schemeClr val="accent2"/>
                </a:solidFill>
                <a:latin typeface="Courier New"/>
                <a:ea typeface="Courier New"/>
                <a:cs typeface="Courier New"/>
                <a:sym typeface="Courier New"/>
              </a:rPr>
              <a:t>!"</a:t>
            </a:r>
            <a:endParaRPr sz="1000">
              <a:solidFill>
                <a:schemeClr val="accen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TextField(</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value = userFirstName, onValueChange = { userFirstName=it }, placeholder = { Text(text=</a:t>
            </a:r>
            <a:r>
              <a:rPr lang="it" sz="1000">
                <a:solidFill>
                  <a:schemeClr val="accent2"/>
                </a:solidFill>
                <a:latin typeface="Courier New"/>
                <a:ea typeface="Courier New"/>
                <a:cs typeface="Courier New"/>
                <a:sym typeface="Courier New"/>
              </a:rPr>
              <a:t>"First Name"</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Button(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onClick =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solidFill>
                  <a:schemeClr val="lt2"/>
                </a:solidFill>
                <a:latin typeface="Courier New"/>
                <a:ea typeface="Courier New"/>
                <a:cs typeface="Courier New"/>
                <a:sym typeface="Courier New"/>
              </a:rPr>
              <a:t> (!viewModel.updateFirstName(userFirstName))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scope.launch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val</a:t>
            </a:r>
            <a:r>
              <a:rPr lang="it" sz="1000">
                <a:solidFill>
                  <a:schemeClr val="lt2"/>
                </a:solidFill>
                <a:latin typeface="Courier New"/>
                <a:ea typeface="Courier New"/>
                <a:cs typeface="Courier New"/>
                <a:sym typeface="Courier New"/>
              </a:rPr>
              <a:t> snackBarResult = snackbarHostState.showSnackbar(</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message = </a:t>
            </a:r>
            <a:r>
              <a:rPr lang="it" sz="1000">
                <a:solidFill>
                  <a:schemeClr val="accent2"/>
                </a:solidFill>
                <a:latin typeface="Courier New"/>
                <a:ea typeface="Courier New"/>
                <a:cs typeface="Courier New"/>
                <a:sym typeface="Courier New"/>
              </a:rPr>
              <a:t>"Name cannot be empty"</a:t>
            </a:r>
            <a:r>
              <a:rPr lang="it" sz="1000">
                <a:solidFill>
                  <a:schemeClr val="lt2"/>
                </a:solidFill>
                <a:latin typeface="Courier New"/>
                <a:ea typeface="Courier New"/>
                <a:cs typeface="Courier New"/>
                <a:sym typeface="Courier New"/>
              </a:rPr>
              <a:t>, actionLabel = </a:t>
            </a:r>
            <a:r>
              <a:rPr lang="it" sz="1000">
                <a:solidFill>
                  <a:schemeClr val="accent2"/>
                </a:solidFill>
                <a:latin typeface="Courier New"/>
                <a:ea typeface="Courier New"/>
                <a:cs typeface="Courier New"/>
                <a:sym typeface="Courier New"/>
              </a:rPr>
              <a:t>"Generate random name"</a:t>
            </a:r>
            <a:endParaRPr sz="1000">
              <a:solidFill>
                <a:schemeClr val="accen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when</a:t>
            </a:r>
            <a:r>
              <a:rPr lang="it" sz="1000">
                <a:solidFill>
                  <a:schemeClr val="lt2"/>
                </a:solidFill>
                <a:latin typeface="Courier New"/>
                <a:ea typeface="Courier New"/>
                <a:cs typeface="Courier New"/>
                <a:sym typeface="Courier New"/>
              </a:rPr>
              <a:t> (snackBarResult)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SnackbarResult.Dismissed -&gt;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SnackbarResult.ActionPerformed -&gt; userFirstName = </a:t>
            </a:r>
            <a:r>
              <a:rPr lang="it" sz="1000">
                <a:solidFill>
                  <a:schemeClr val="accent2"/>
                </a:solidFill>
                <a:latin typeface="Courier New"/>
                <a:ea typeface="Courier New"/>
                <a:cs typeface="Courier New"/>
                <a:sym typeface="Courier New"/>
              </a:rPr>
              <a:t>"name"</a:t>
            </a:r>
            <a:r>
              <a:rPr lang="it" sz="1000">
                <a:solidFill>
                  <a:schemeClr val="lt2"/>
                </a:solidFill>
                <a:latin typeface="Courier New"/>
                <a:ea typeface="Courier New"/>
                <a:cs typeface="Courier New"/>
                <a:sym typeface="Courier New"/>
              </a:rPr>
              <a:t> + Random.nextInt()</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 { Text(text = </a:t>
            </a:r>
            <a:r>
              <a:rPr lang="it" sz="1000">
                <a:solidFill>
                  <a:schemeClr val="accent2"/>
                </a:solidFill>
                <a:latin typeface="Courier New"/>
                <a:ea typeface="Courier New"/>
                <a:cs typeface="Courier New"/>
                <a:sym typeface="Courier New"/>
              </a:rPr>
              <a:t>"Update"</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5"/>
          <p:cNvSpPr txBox="1"/>
          <p:nvPr>
            <p:ph idx="4294967295" type="body"/>
          </p:nvPr>
        </p:nvSpPr>
        <p:spPr>
          <a:xfrm>
            <a:off x="460950" y="760775"/>
            <a:ext cx="8222100" cy="4383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La</a:t>
            </a:r>
            <a:r>
              <a:rPr lang="it" sz="1200"/>
              <a:t> </a:t>
            </a:r>
            <a:r>
              <a:rPr lang="it" sz="1200">
                <a:latin typeface="Courier New"/>
                <a:ea typeface="Courier New"/>
                <a:cs typeface="Courier New"/>
                <a:sym typeface="Courier New"/>
              </a:rPr>
              <a:t>LaunchedEffect</a:t>
            </a:r>
            <a:r>
              <a:rPr lang="it" sz="1200"/>
              <a:t> viene riavviata quando uno dei suoi parametri cambia.</a:t>
            </a:r>
            <a:endParaRPr sz="1200"/>
          </a:p>
          <a:p>
            <a:pPr indent="-304800" lvl="0" marL="457200" rtl="0" algn="l">
              <a:spcBef>
                <a:spcPts val="0"/>
              </a:spcBef>
              <a:spcAft>
                <a:spcPts val="0"/>
              </a:spcAft>
              <a:buSzPts val="1200"/>
              <a:buChar char="●"/>
            </a:pPr>
            <a:r>
              <a:rPr lang="it" sz="1200"/>
              <a:t>In alcuni casi, si potrebbe volere che, in caso di cambi, non venga effettuato un riavvio. Per esempio, supponiamo di voler creare una schermata iniziale di benvenuto che sia visibile solo per 10 secondi. Anche se viene effettuata la recomposition della corrispondente </a:t>
            </a:r>
            <a:r>
              <a:rPr lang="it" sz="1200">
                <a:latin typeface="Courier New"/>
                <a:ea typeface="Courier New"/>
                <a:cs typeface="Courier New"/>
                <a:sym typeface="Courier New"/>
              </a:rPr>
              <a:t>LaunchedEffect</a:t>
            </a:r>
            <a:r>
              <a:rPr lang="it" sz="1200"/>
              <a:t> non vogliamo che il tempo trascorso venga riavviato.</a:t>
            </a:r>
            <a:endParaRPr sz="1200"/>
          </a:p>
          <a:p>
            <a:pPr indent="-304800" lvl="0" marL="457200" rtl="0" algn="l">
              <a:spcBef>
                <a:spcPts val="0"/>
              </a:spcBef>
              <a:spcAft>
                <a:spcPts val="0"/>
              </a:spcAft>
              <a:buSzPts val="1200"/>
              <a:buChar char="●"/>
            </a:pPr>
            <a:r>
              <a:rPr lang="it" sz="1200"/>
              <a:t>Per implementare qualcosa di simile, si può utilizzare </a:t>
            </a:r>
            <a:r>
              <a:rPr lang="it" sz="1200">
                <a:latin typeface="Courier New"/>
                <a:ea typeface="Courier New"/>
                <a:cs typeface="Courier New"/>
                <a:sym typeface="Courier New"/>
              </a:rPr>
              <a:t>rememberUpdatedState</a:t>
            </a:r>
            <a:r>
              <a:rPr lang="it" sz="1200"/>
              <a:t> che permette di creare un riferimento a un valore che può essere catturato e aggiornato.</a:t>
            </a:r>
            <a:endParaRPr sz="1200"/>
          </a:p>
          <a:p>
            <a:pPr indent="0" lvl="0" marL="0" rtl="0" algn="l">
              <a:spcBef>
                <a:spcPts val="0"/>
              </a:spcBef>
              <a:spcAft>
                <a:spcPts val="0"/>
              </a:spcAft>
              <a:buNone/>
            </a:pPr>
            <a:r>
              <a:t/>
            </a:r>
            <a:endParaRPr sz="1200"/>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var</a:t>
            </a:r>
            <a:r>
              <a:rPr lang="it" sz="1000">
                <a:latin typeface="Courier New"/>
                <a:ea typeface="Courier New"/>
                <a:cs typeface="Courier New"/>
                <a:sym typeface="Courier New"/>
              </a:rPr>
              <a:t> showLandingScreen </a:t>
            </a:r>
            <a:r>
              <a:rPr lang="it" sz="1000">
                <a:solidFill>
                  <a:schemeClr val="accent5"/>
                </a:solidFill>
                <a:latin typeface="Courier New"/>
                <a:ea typeface="Courier New"/>
                <a:cs typeface="Courier New"/>
                <a:sym typeface="Courier New"/>
              </a:rPr>
              <a:t>by</a:t>
            </a:r>
            <a:r>
              <a:rPr lang="it" sz="1000">
                <a:latin typeface="Courier New"/>
                <a:ea typeface="Courier New"/>
                <a:cs typeface="Courier New"/>
                <a:sym typeface="Courier New"/>
              </a:rPr>
              <a:t> remember { mutableStateOf(</a:t>
            </a:r>
            <a:r>
              <a:rPr lang="it" sz="1000">
                <a:solidFill>
                  <a:schemeClr val="accent5"/>
                </a:solidFill>
                <a:latin typeface="Courier New"/>
                <a:ea typeface="Courier New"/>
                <a:cs typeface="Courier New"/>
                <a:sym typeface="Courier New"/>
              </a:rPr>
              <a:t>true</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(showLandingScreen) { LandingScreen { showLandingScreen = </a:t>
            </a:r>
            <a:r>
              <a:rPr lang="it" sz="1000">
                <a:solidFill>
                  <a:schemeClr val="accent5"/>
                </a:solidFill>
                <a:latin typeface="Courier New"/>
                <a:ea typeface="Courier New"/>
                <a:cs typeface="Courier New"/>
                <a:sym typeface="Courier New"/>
              </a:rPr>
              <a:t>false </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else</a:t>
            </a:r>
            <a:r>
              <a:rPr lang="it" sz="1000">
                <a:latin typeface="Courier New"/>
                <a:ea typeface="Courier New"/>
                <a:cs typeface="Courier New"/>
                <a:sym typeface="Courier New"/>
              </a:rPr>
              <a:t> { Greeting()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fun</a:t>
            </a:r>
            <a:r>
              <a:rPr lang="it" sz="1000">
                <a:latin typeface="Courier New"/>
                <a:ea typeface="Courier New"/>
                <a:cs typeface="Courier New"/>
                <a:sym typeface="Courier New"/>
              </a:rPr>
              <a:t> LandingScreen(onCompletionOfLandingScreen: () -&gt; </a:t>
            </a:r>
            <a:r>
              <a:rPr lang="it" sz="1000">
                <a:solidFill>
                  <a:schemeClr val="accent5"/>
                </a:solidFill>
                <a:latin typeface="Courier New"/>
                <a:ea typeface="Courier New"/>
                <a:cs typeface="Courier New"/>
                <a:sym typeface="Courier New"/>
              </a:rPr>
              <a:t>Unit</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val</a:t>
            </a:r>
            <a:r>
              <a:rPr lang="it" sz="1000">
                <a:latin typeface="Courier New"/>
                <a:ea typeface="Courier New"/>
                <a:cs typeface="Courier New"/>
                <a:sym typeface="Courier New"/>
              </a:rPr>
              <a:t> onCompletion </a:t>
            </a:r>
            <a:r>
              <a:rPr lang="it" sz="1000">
                <a:solidFill>
                  <a:schemeClr val="accent5"/>
                </a:solidFill>
                <a:latin typeface="Courier New"/>
                <a:ea typeface="Courier New"/>
                <a:cs typeface="Courier New"/>
                <a:sym typeface="Courier New"/>
              </a:rPr>
              <a:t>by</a:t>
            </a:r>
            <a:r>
              <a:rPr lang="it" sz="1000">
                <a:latin typeface="Courier New"/>
                <a:ea typeface="Courier New"/>
                <a:cs typeface="Courier New"/>
                <a:sym typeface="Courier New"/>
              </a:rPr>
              <a:t> rememberUpdatedState(newValue = onCompletionOfLandingScreen)</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Column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LaunchedEffect(</a:t>
            </a:r>
            <a:r>
              <a:rPr lang="it" sz="1000">
                <a:solidFill>
                  <a:schemeClr val="accent5"/>
                </a:solidFill>
                <a:latin typeface="Courier New"/>
                <a:ea typeface="Courier New"/>
                <a:cs typeface="Courier New"/>
                <a:sym typeface="Courier New"/>
              </a:rPr>
              <a:t>true</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delay(3.toDuration(DurationUnit.SECONDS))</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onCompletion()</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Text(</a:t>
            </a:r>
            <a:r>
              <a:rPr lang="it" sz="1000">
                <a:solidFill>
                  <a:schemeClr val="accent2"/>
                </a:solidFill>
                <a:latin typeface="Courier New"/>
                <a:ea typeface="Courier New"/>
                <a:cs typeface="Courier New"/>
                <a:sym typeface="Courier New"/>
              </a:rPr>
              <a:t>"Welcome!"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200"/>
          </a:p>
        </p:txBody>
      </p:sp>
      <p:sp>
        <p:nvSpPr>
          <p:cNvPr id="327" name="Google Shape;327;p5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Side-effects API: </a:t>
            </a:r>
            <a:r>
              <a:rPr lang="it">
                <a:latin typeface="Courier New"/>
                <a:ea typeface="Courier New"/>
                <a:cs typeface="Courier New"/>
                <a:sym typeface="Courier New"/>
              </a:rPr>
              <a:t>rememberUpdatedState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6"/>
          <p:cNvSpPr txBox="1"/>
          <p:nvPr>
            <p:ph idx="4294967295" type="body"/>
          </p:nvPr>
        </p:nvSpPr>
        <p:spPr>
          <a:xfrm>
            <a:off x="460950" y="1058550"/>
            <a:ext cx="8222100" cy="4085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Ci sono side-effect che hanno bisogno di una fase di pulizia oppure di invocare qualche metodo quando le key cambiano oppure se la composable lascia la Composition. In questi casi si può usare la </a:t>
            </a:r>
            <a:r>
              <a:rPr lang="it" sz="1200"/>
              <a:t> </a:t>
            </a:r>
            <a:r>
              <a:rPr lang="it" sz="1200">
                <a:latin typeface="Courier New"/>
                <a:ea typeface="Courier New"/>
                <a:cs typeface="Courier New"/>
                <a:sym typeface="Courier New"/>
              </a:rPr>
              <a:t>DisposableEffect</a:t>
            </a:r>
            <a:r>
              <a:rPr lang="it" sz="1200"/>
              <a:t>.</a:t>
            </a:r>
            <a:endParaRPr sz="1200"/>
          </a:p>
          <a:p>
            <a:pPr indent="-304800" lvl="0" marL="457200" rtl="0" algn="l">
              <a:spcBef>
                <a:spcPts val="0"/>
              </a:spcBef>
              <a:spcAft>
                <a:spcPts val="0"/>
              </a:spcAft>
              <a:buSzPts val="1200"/>
              <a:buChar char="●"/>
            </a:pPr>
            <a:r>
              <a:rPr lang="it" sz="1200"/>
              <a:t>Se la key della </a:t>
            </a:r>
            <a:r>
              <a:rPr lang="it" sz="1200">
                <a:latin typeface="Courier New"/>
                <a:ea typeface="Courier New"/>
                <a:cs typeface="Courier New"/>
                <a:sym typeface="Courier New"/>
              </a:rPr>
              <a:t>DisposableEffect</a:t>
            </a:r>
            <a:r>
              <a:rPr lang="it" sz="1200"/>
              <a:t> cambia, la composable pulisce i suoi side-effect correnti ed effettua un reset invocando di nuovo i side-effect.</a:t>
            </a:r>
            <a:endParaRPr sz="1200"/>
          </a:p>
          <a:p>
            <a:pPr indent="-304800" lvl="0" marL="457200" rtl="0" algn="l">
              <a:spcBef>
                <a:spcPts val="0"/>
              </a:spcBef>
              <a:spcAft>
                <a:spcPts val="0"/>
              </a:spcAft>
              <a:buSzPts val="1200"/>
              <a:buChar char="●"/>
            </a:pPr>
            <a:r>
              <a:rPr lang="it" sz="1200"/>
              <a:t>Come caso d’uso consideriamo il caso in cui vogliamo misurare quanto tempo un utente rimane su una determinata pagina.</a:t>
            </a:r>
            <a:endParaRPr sz="1200"/>
          </a:p>
          <a:p>
            <a:pPr indent="0" lvl="0" marL="0" rtl="0" algn="l">
              <a:spcBef>
                <a:spcPts val="0"/>
              </a:spcBef>
              <a:spcAft>
                <a:spcPts val="0"/>
              </a:spcAft>
              <a:buNone/>
            </a:pPr>
            <a:r>
              <a:t/>
            </a:r>
            <a:endParaRPr sz="1200"/>
          </a:p>
          <a:p>
            <a:pPr indent="0" lvl="0" marL="0" rtl="0" algn="l">
              <a:lnSpc>
                <a:spcPct val="100000"/>
              </a:lnSpc>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fun</a:t>
            </a:r>
            <a:r>
              <a:rPr lang="it" sz="1000">
                <a:latin typeface="Courier New"/>
                <a:ea typeface="Courier New"/>
                <a:cs typeface="Courier New"/>
                <a:sym typeface="Courier New"/>
              </a:rPr>
              <a:t> MyPage(myTimerViewModel: MyTimerViewModel = MyTimerViewModel())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Column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DisposableEffect(key1 = myTimerViewModel)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myTimerViewModel.startTimer()</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onDispose { </a:t>
            </a:r>
            <a:r>
              <a:rPr lang="it" sz="1000">
                <a:solidFill>
                  <a:schemeClr val="accent3"/>
                </a:solidFill>
                <a:latin typeface="Courier New"/>
                <a:ea typeface="Courier New"/>
                <a:cs typeface="Courier New"/>
                <a:sym typeface="Courier New"/>
              </a:rPr>
              <a:t>// This is mandatory</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myTimerViewModel.stopTimer()</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Text(</a:t>
            </a:r>
            <a:r>
              <a:rPr lang="it" sz="1000">
                <a:solidFill>
                  <a:schemeClr val="accent2"/>
                </a:solidFill>
                <a:latin typeface="Courier New"/>
                <a:ea typeface="Courier New"/>
                <a:cs typeface="Courier New"/>
                <a:sym typeface="Courier New"/>
              </a:rPr>
              <a:t>"This is my screen!"</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p:txBody>
      </p:sp>
      <p:sp>
        <p:nvSpPr>
          <p:cNvPr id="333" name="Google Shape;333;p5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Side-effects API: </a:t>
            </a:r>
            <a:r>
              <a:rPr lang="it">
                <a:latin typeface="Courier New"/>
                <a:ea typeface="Courier New"/>
                <a:cs typeface="Courier New"/>
                <a:sym typeface="Courier New"/>
              </a:rPr>
              <a:t>DisposableEffect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7"/>
          <p:cNvSpPr txBox="1"/>
          <p:nvPr>
            <p:ph idx="4294967295" type="body"/>
          </p:nvPr>
        </p:nvSpPr>
        <p:spPr>
          <a:xfrm>
            <a:off x="460950" y="1058550"/>
            <a:ext cx="8222100" cy="4085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Per condividere lo stato di Jetpack Compose con oggetti che non sono gestiti direttamente da Jetpack Compose, si può usare il composable </a:t>
            </a:r>
            <a:r>
              <a:rPr lang="it" sz="1200">
                <a:latin typeface="Courier New"/>
                <a:ea typeface="Courier New"/>
                <a:cs typeface="Courier New"/>
                <a:sym typeface="Courier New"/>
              </a:rPr>
              <a:t>SideEffect</a:t>
            </a:r>
            <a:r>
              <a:rPr lang="it" sz="1200"/>
              <a:t> che viene invocato dopo ogni recomposition avvenuta con successo.</a:t>
            </a:r>
            <a:endParaRPr sz="1200"/>
          </a:p>
          <a:p>
            <a:pPr indent="-304800" lvl="0" marL="457200" rtl="0" algn="l">
              <a:spcBef>
                <a:spcPts val="0"/>
              </a:spcBef>
              <a:spcAft>
                <a:spcPts val="0"/>
              </a:spcAft>
              <a:buSzPts val="1200"/>
              <a:buChar char="●"/>
            </a:pPr>
            <a:r>
              <a:rPr lang="it" sz="1200"/>
              <a:t>Non si possono usare le </a:t>
            </a:r>
            <a:r>
              <a:rPr lang="it" sz="1200" u="sng">
                <a:solidFill>
                  <a:schemeClr val="hlink"/>
                </a:solidFill>
                <a:hlinkClick action="ppaction://hlinksldjump" r:id="rId3"/>
              </a:rPr>
              <a:t>suspend function</a:t>
            </a:r>
            <a:r>
              <a:rPr lang="it" sz="1200"/>
              <a:t>.</a:t>
            </a:r>
            <a:endParaRPr sz="1200"/>
          </a:p>
          <a:p>
            <a:pPr indent="-304800" lvl="0" marL="457200" rtl="0" algn="l">
              <a:spcBef>
                <a:spcPts val="0"/>
              </a:spcBef>
              <a:spcAft>
                <a:spcPts val="0"/>
              </a:spcAft>
              <a:buSzPts val="1200"/>
              <a:buChar char="●"/>
            </a:pPr>
            <a:r>
              <a:rPr lang="it" sz="1200"/>
              <a:t>Esempio (</a:t>
            </a:r>
            <a:r>
              <a:rPr lang="it" sz="1200" u="sng">
                <a:solidFill>
                  <a:schemeClr val="hlink"/>
                </a:solidFill>
                <a:hlinkClick r:id="rId4"/>
              </a:rPr>
              <a:t>sorgente</a:t>
            </a:r>
            <a:r>
              <a:rPr lang="it"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fun</a:t>
            </a:r>
            <a:r>
              <a:rPr lang="it" sz="1000">
                <a:latin typeface="Courier New"/>
                <a:ea typeface="Courier New"/>
                <a:cs typeface="Courier New"/>
                <a:sym typeface="Courier New"/>
              </a:rPr>
              <a:t> rememberFirebaseAnalytics(user: User): FirebaseAnalytics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val</a:t>
            </a:r>
            <a:r>
              <a:rPr lang="it" sz="1000">
                <a:latin typeface="Courier New"/>
                <a:ea typeface="Courier New"/>
                <a:cs typeface="Courier New"/>
                <a:sym typeface="Courier New"/>
              </a:rPr>
              <a:t> analytics: FirebaseAnalytics = remember { FirebaseAnalytics()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 On every successful composition, update FirebaseAnalytics with</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3"/>
                </a:solidFill>
                <a:latin typeface="Courier New"/>
                <a:ea typeface="Courier New"/>
                <a:cs typeface="Courier New"/>
                <a:sym typeface="Courier New"/>
              </a:rPr>
              <a:t>    // the userType from the current User, ensuring that future analytics</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3"/>
                </a:solidFill>
                <a:latin typeface="Courier New"/>
                <a:ea typeface="Courier New"/>
                <a:cs typeface="Courier New"/>
                <a:sym typeface="Courier New"/>
              </a:rPr>
              <a:t>    // events have this metadata attached</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SideEffect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analytics.setUserProperty(</a:t>
            </a:r>
            <a:r>
              <a:rPr lang="it" sz="1000">
                <a:solidFill>
                  <a:schemeClr val="accent2"/>
                </a:solidFill>
                <a:latin typeface="Courier New"/>
                <a:ea typeface="Courier New"/>
                <a:cs typeface="Courier New"/>
                <a:sym typeface="Courier New"/>
              </a:rPr>
              <a:t>"userType"</a:t>
            </a:r>
            <a:r>
              <a:rPr lang="it" sz="1000">
                <a:latin typeface="Courier New"/>
                <a:ea typeface="Courier New"/>
                <a:cs typeface="Courier New"/>
                <a:sym typeface="Courier New"/>
              </a:rPr>
              <a:t>, user.userType)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analytics</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339" name="Google Shape;339;p5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Side-effects API: </a:t>
            </a:r>
            <a:r>
              <a:rPr lang="it">
                <a:latin typeface="Courier New"/>
                <a:ea typeface="Courier New"/>
                <a:cs typeface="Courier New"/>
                <a:sym typeface="Courier New"/>
              </a:rPr>
              <a:t>SideEffect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8"/>
          <p:cNvSpPr txBox="1"/>
          <p:nvPr>
            <p:ph idx="4294967295" type="body"/>
          </p:nvPr>
        </p:nvSpPr>
        <p:spPr>
          <a:xfrm>
            <a:off x="98250" y="1058550"/>
            <a:ext cx="9045600" cy="4017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Per convertire uno stato non-Compose in uno stato di Compose si può utilizzare </a:t>
            </a:r>
            <a:r>
              <a:rPr lang="it" sz="1200">
                <a:latin typeface="Courier New"/>
                <a:ea typeface="Courier New"/>
                <a:cs typeface="Courier New"/>
                <a:sym typeface="Courier New"/>
              </a:rPr>
              <a:t>produceState</a:t>
            </a:r>
            <a:r>
              <a:rPr lang="it" sz="1200"/>
              <a:t>, che esegue una coroutine scoped rispetto alla Composition e che può aggiungere dei valori nello State restituito.</a:t>
            </a:r>
            <a:endParaRPr sz="1200"/>
          </a:p>
          <a:p>
            <a:pPr indent="-304800" lvl="0" marL="457200" rtl="0" algn="l">
              <a:spcBef>
                <a:spcPts val="0"/>
              </a:spcBef>
              <a:spcAft>
                <a:spcPts val="0"/>
              </a:spcAft>
              <a:buSzPts val="1200"/>
              <a:buChar char="●"/>
            </a:pPr>
            <a:r>
              <a:rPr lang="it" sz="1200"/>
              <a:t>Il </a:t>
            </a:r>
            <a:r>
              <a:rPr lang="it" sz="1200">
                <a:latin typeface="Courier New"/>
                <a:ea typeface="Courier New"/>
                <a:cs typeface="Courier New"/>
                <a:sym typeface="Courier New"/>
              </a:rPr>
              <a:t>produceState</a:t>
            </a:r>
            <a:r>
              <a:rPr lang="it" sz="1200"/>
              <a:t> crea un producer che viene eseguito quando </a:t>
            </a:r>
            <a:r>
              <a:rPr lang="it" sz="1200">
                <a:latin typeface="Courier New"/>
                <a:ea typeface="Courier New"/>
                <a:cs typeface="Courier New"/>
                <a:sym typeface="Courier New"/>
              </a:rPr>
              <a:t>produceState</a:t>
            </a:r>
            <a:r>
              <a:rPr lang="it" sz="1200"/>
              <a:t> entra nella Composition e viene cancellato quando lascia la Composition.</a:t>
            </a:r>
            <a:endParaRPr sz="1200"/>
          </a:p>
          <a:p>
            <a:pPr indent="-304800" lvl="0" marL="457200" rtl="0" algn="l">
              <a:spcBef>
                <a:spcPts val="0"/>
              </a:spcBef>
              <a:spcAft>
                <a:spcPts val="0"/>
              </a:spcAft>
              <a:buSzPts val="1200"/>
              <a:buChar char="●"/>
            </a:pPr>
            <a:r>
              <a:rPr lang="it" sz="1200"/>
              <a:t>In un certo senso si può usare per semplificare il </a:t>
            </a:r>
            <a:r>
              <a:rPr lang="it" sz="1200">
                <a:latin typeface="Courier New"/>
                <a:ea typeface="Courier New"/>
                <a:cs typeface="Courier New"/>
                <a:sym typeface="Courier New"/>
              </a:rPr>
              <a:t>LaunchedEffect</a:t>
            </a:r>
            <a:r>
              <a:rPr lang="it" sz="1200"/>
              <a:t>, perché quest’ultimo è eseguito quando c’è un qualche cambio nella key, che quindi deve essere definita e deve cambiare. Invece, </a:t>
            </a:r>
            <a:r>
              <a:rPr lang="it" sz="1200">
                <a:latin typeface="Courier New"/>
                <a:ea typeface="Courier New"/>
                <a:cs typeface="Courier New"/>
                <a:sym typeface="Courier New"/>
              </a:rPr>
              <a:t>produceState</a:t>
            </a:r>
            <a:r>
              <a:rPr lang="it" sz="1200"/>
              <a:t> ha una propria key e può generare internamente dei valori mutabili.</a:t>
            </a:r>
            <a:endParaRPr sz="1200"/>
          </a:p>
          <a:p>
            <a:pPr indent="-304800" lvl="0" marL="457200" rtl="0" algn="l">
              <a:spcBef>
                <a:spcPts val="0"/>
              </a:spcBef>
              <a:spcAft>
                <a:spcPts val="0"/>
              </a:spcAft>
              <a:buSzPts val="1200"/>
              <a:buChar char="●"/>
            </a:pPr>
            <a:r>
              <a:rPr lang="it" sz="1200"/>
              <a:t>Le differenze principali con </a:t>
            </a:r>
            <a:r>
              <a:rPr lang="it" sz="1200">
                <a:latin typeface="Courier New"/>
                <a:ea typeface="Courier New"/>
                <a:cs typeface="Courier New"/>
                <a:sym typeface="Courier New"/>
              </a:rPr>
              <a:t>LaunchedEffect</a:t>
            </a:r>
            <a:r>
              <a:rPr lang="it" sz="1200"/>
              <a:t> è che </a:t>
            </a:r>
            <a:r>
              <a:rPr lang="it" sz="1200">
                <a:latin typeface="Courier New"/>
                <a:ea typeface="Courier New"/>
                <a:cs typeface="Courier New"/>
                <a:sym typeface="Courier New"/>
              </a:rPr>
              <a:t>produceState</a:t>
            </a:r>
            <a:r>
              <a:rPr lang="it" sz="1200"/>
              <a:t> genera uno </a:t>
            </a:r>
            <a:r>
              <a:rPr lang="it" sz="1200">
                <a:latin typeface="Courier New"/>
                <a:ea typeface="Courier New"/>
                <a:cs typeface="Courier New"/>
                <a:sym typeface="Courier New"/>
              </a:rPr>
              <a:t>State&lt;T&gt;</a:t>
            </a:r>
            <a:r>
              <a:rPr lang="it" sz="1200"/>
              <a:t> invece che un </a:t>
            </a:r>
            <a:r>
              <a:rPr lang="it" sz="1200">
                <a:latin typeface="Courier New"/>
                <a:ea typeface="Courier New"/>
                <a:cs typeface="Courier New"/>
                <a:sym typeface="Courier New"/>
              </a:rPr>
              <a:t>MutableState&lt;T&gt;</a:t>
            </a:r>
            <a:r>
              <a:rPr lang="it" sz="1200"/>
              <a:t>, quindi il risultato è immutabile, e che permette di usare la funzione </a:t>
            </a:r>
            <a:r>
              <a:rPr lang="it" sz="1200">
                <a:latin typeface="Courier New"/>
                <a:ea typeface="Courier New"/>
                <a:cs typeface="Courier New"/>
                <a:sym typeface="Courier New"/>
              </a:rPr>
              <a:t>awaitDispose()</a:t>
            </a:r>
            <a:r>
              <a:rPr lang="it" sz="1200"/>
              <a:t> che permette di capire quando il </a:t>
            </a:r>
            <a:r>
              <a:rPr lang="it" sz="1200">
                <a:latin typeface="Courier New"/>
                <a:ea typeface="Courier New"/>
                <a:cs typeface="Courier New"/>
                <a:sym typeface="Courier New"/>
              </a:rPr>
              <a:t>produceState</a:t>
            </a:r>
            <a:r>
              <a:rPr lang="it" sz="1200"/>
              <a:t> lascia la Composition (simile all’</a:t>
            </a:r>
            <a:r>
              <a:rPr lang="it" sz="1200">
                <a:latin typeface="Courier New"/>
                <a:ea typeface="Courier New"/>
                <a:cs typeface="Courier New"/>
                <a:sym typeface="Courier New"/>
              </a:rPr>
              <a:t>onDispose()</a:t>
            </a:r>
            <a:r>
              <a:rPr lang="it" sz="1200"/>
              <a:t> del </a:t>
            </a:r>
            <a:r>
              <a:rPr lang="it" sz="1200">
                <a:latin typeface="Courier New"/>
                <a:ea typeface="Courier New"/>
                <a:cs typeface="Courier New"/>
                <a:sym typeface="Courier New"/>
              </a:rPr>
              <a:t>DisposableEffect</a:t>
            </a:r>
            <a:r>
              <a:rPr lang="it" sz="1200"/>
              <a:t>).</a:t>
            </a:r>
            <a:endParaRPr sz="1200"/>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fun</a:t>
            </a:r>
            <a:r>
              <a:rPr lang="it" sz="1000">
                <a:latin typeface="Courier New"/>
                <a:ea typeface="Courier New"/>
                <a:cs typeface="Courier New"/>
                <a:sym typeface="Courier New"/>
              </a:rPr>
              <a:t> MyProducedState()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val</a:t>
            </a:r>
            <a:r>
              <a:rPr lang="it" sz="1000">
                <a:latin typeface="Courier New"/>
                <a:ea typeface="Courier New"/>
                <a:cs typeface="Courier New"/>
                <a:sym typeface="Courier New"/>
              </a:rPr>
              <a:t> text </a:t>
            </a:r>
            <a:r>
              <a:rPr lang="it" sz="1000">
                <a:solidFill>
                  <a:schemeClr val="accent5"/>
                </a:solidFill>
                <a:latin typeface="Courier New"/>
                <a:ea typeface="Courier New"/>
                <a:cs typeface="Courier New"/>
                <a:sym typeface="Courier New"/>
              </a:rPr>
              <a:t>by</a:t>
            </a:r>
            <a:r>
              <a:rPr lang="it" sz="1000">
                <a:latin typeface="Courier New"/>
                <a:ea typeface="Courier New"/>
                <a:cs typeface="Courier New"/>
                <a:sym typeface="Courier New"/>
              </a:rPr>
              <a:t> produceState(initialValue = </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 producer =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delay(3.toDuration(DurationUnit.SECONDS))</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value = </a:t>
            </a:r>
            <a:r>
              <a:rPr lang="it" sz="1000">
                <a:solidFill>
                  <a:schemeClr val="accent2"/>
                </a:solidFill>
                <a:latin typeface="Courier New"/>
                <a:ea typeface="Courier New"/>
                <a:cs typeface="Courier New"/>
                <a:sym typeface="Courier New"/>
              </a:rPr>
              <a:t>"Expired 3 seconds"</a:t>
            </a:r>
            <a:endParaRPr sz="1000">
              <a:solidFill>
                <a:schemeClr val="accent2"/>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Column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Text(text)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solidFill>
                <a:schemeClr val="accent5"/>
              </a:solidFill>
              <a:latin typeface="Courier New"/>
              <a:ea typeface="Courier New"/>
              <a:cs typeface="Courier New"/>
              <a:sym typeface="Courier New"/>
            </a:endParaRPr>
          </a:p>
        </p:txBody>
      </p:sp>
      <p:sp>
        <p:nvSpPr>
          <p:cNvPr id="345" name="Google Shape;345;p5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Side-effects API: </a:t>
            </a:r>
            <a:r>
              <a:rPr lang="it">
                <a:latin typeface="Courier New"/>
                <a:ea typeface="Courier New"/>
                <a:cs typeface="Courier New"/>
                <a:sym typeface="Courier New"/>
              </a:rPr>
              <a:t>produceState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9"/>
          <p:cNvSpPr txBox="1"/>
          <p:nvPr>
            <p:ph idx="4294967295" type="body"/>
          </p:nvPr>
        </p:nvSpPr>
        <p:spPr>
          <a:xfrm>
            <a:off x="0" y="692125"/>
            <a:ext cx="9144000" cy="4451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Quando uno stato è calcolato o derivato da altri oggetti che </a:t>
            </a:r>
            <a:r>
              <a:rPr lang="it" sz="1200"/>
              <a:t>contengono</a:t>
            </a:r>
            <a:r>
              <a:rPr lang="it" sz="1200"/>
              <a:t> uno stato si può usare la funzione </a:t>
            </a:r>
            <a:r>
              <a:rPr lang="it" sz="1200">
                <a:latin typeface="Courier New"/>
                <a:ea typeface="Courier New"/>
                <a:cs typeface="Courier New"/>
                <a:sym typeface="Courier New"/>
              </a:rPr>
              <a:t>derivedStateOf</a:t>
            </a:r>
            <a:r>
              <a:rPr lang="it" sz="1200"/>
              <a:t> che garantisce che il calcolo avvenga solo quando uno degli stati usati nel calcolo cambia.</a:t>
            </a:r>
            <a:endParaRPr sz="1200"/>
          </a:p>
          <a:p>
            <a:pPr indent="-304800" lvl="0" marL="457200" rtl="0" algn="l">
              <a:spcBef>
                <a:spcPts val="0"/>
              </a:spcBef>
              <a:spcAft>
                <a:spcPts val="0"/>
              </a:spcAft>
              <a:buSzPts val="1200"/>
              <a:buChar char="●"/>
            </a:pPr>
            <a:r>
              <a:rPr lang="it" sz="1200"/>
              <a:t>Dovrebbe essere utilizzato quando lo stato o la key cambia più spesso rispetto a quante volte vogliamo aggiornare la UI.</a:t>
            </a:r>
            <a:endParaRPr sz="1200"/>
          </a:p>
          <a:p>
            <a:pPr indent="-304800" lvl="0" marL="457200" rtl="0" algn="l">
              <a:spcBef>
                <a:spcPts val="0"/>
              </a:spcBef>
              <a:spcAft>
                <a:spcPts val="0"/>
              </a:spcAft>
              <a:buSzPts val="1200"/>
              <a:buChar char="●"/>
            </a:pPr>
            <a:r>
              <a:rPr lang="it" sz="1200"/>
              <a:t>Esempio: vogliamo mostrare un messaggio di testo solo se una lista si trova nel suo stato iniziale.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fun</a:t>
            </a:r>
            <a:r>
              <a:rPr lang="it" sz="1000">
                <a:latin typeface="Courier New"/>
                <a:ea typeface="Courier New"/>
                <a:cs typeface="Courier New"/>
                <a:sym typeface="Courier New"/>
              </a:rPr>
              <a:t> ShowElementsToBuy(elementsToBuy: List&lt;</a:t>
            </a:r>
            <a:r>
              <a:rPr lang="it" sz="1000">
                <a:solidFill>
                  <a:schemeClr val="accent5"/>
                </a:solidFill>
                <a:latin typeface="Courier New"/>
                <a:ea typeface="Courier New"/>
                <a:cs typeface="Courier New"/>
                <a:sym typeface="Courier New"/>
              </a:rPr>
              <a:t>String</a:t>
            </a:r>
            <a:r>
              <a:rPr lang="it" sz="1000">
                <a:latin typeface="Courier New"/>
                <a:ea typeface="Courier New"/>
                <a:cs typeface="Courier New"/>
                <a:sym typeface="Courier New"/>
              </a:rPr>
              <a:t>&gt;)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val</a:t>
            </a:r>
            <a:r>
              <a:rPr lang="it" sz="1000">
                <a:latin typeface="Courier New"/>
                <a:ea typeface="Courier New"/>
                <a:cs typeface="Courier New"/>
                <a:sym typeface="Courier New"/>
              </a:rPr>
              <a:t> lazyListState = rememberLazyListState()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Column(Modifier.fillMaxHeight())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val</a:t>
            </a:r>
            <a:r>
              <a:rPr lang="it" sz="1000">
                <a:latin typeface="Courier New"/>
                <a:ea typeface="Courier New"/>
                <a:cs typeface="Courier New"/>
                <a:sym typeface="Courier New"/>
              </a:rPr>
              <a:t> isTextVisible = </a:t>
            </a:r>
            <a:r>
              <a:rPr lang="it" sz="1000">
                <a:solidFill>
                  <a:schemeClr val="accent5"/>
                </a:solidFill>
                <a:latin typeface="Courier New"/>
                <a:ea typeface="Courier New"/>
                <a:cs typeface="Courier New"/>
                <a:sym typeface="Courier New"/>
              </a:rPr>
              <a:t>remember</a:t>
            </a:r>
            <a:r>
              <a:rPr lang="it" sz="1000">
                <a:latin typeface="Courier New"/>
                <a:ea typeface="Courier New"/>
                <a:cs typeface="Courier New"/>
                <a:sym typeface="Courier New"/>
              </a:rPr>
              <a:t> { derivedStateOf {  lazyListState.firstVisibleItemIndex == 0 }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(isTextVisible.value)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Row(modifier = Modifier.fillMaxWidth(), horizontalArrangement = Arrangement.Center)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Text(text=</a:t>
            </a:r>
            <a:r>
              <a:rPr lang="it" sz="1000">
                <a:solidFill>
                  <a:schemeClr val="accent2"/>
                </a:solidFill>
                <a:latin typeface="Courier New"/>
                <a:ea typeface="Courier New"/>
                <a:cs typeface="Courier New"/>
                <a:sym typeface="Courier New"/>
              </a:rPr>
              <a:t>"Lists of elements to buy:"</a:t>
            </a:r>
            <a:r>
              <a:rPr lang="it" sz="1000">
                <a:latin typeface="Courier New"/>
                <a:ea typeface="Courier New"/>
                <a:cs typeface="Courier New"/>
                <a:sym typeface="Courier New"/>
              </a:rPr>
              <a:t>, modifier = Modifier.padding(20.dp))</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LazyColumn(state = lazyListState, modifier = Modifier.fillMaxHeight())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items(elementsToBuy) { element -&gt;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Text(element, modifier = Modifier.padding(10.dp))</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p:txBody>
      </p:sp>
      <p:sp>
        <p:nvSpPr>
          <p:cNvPr id="351" name="Google Shape;351;p5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Side-effects API: </a:t>
            </a:r>
            <a:r>
              <a:rPr lang="it">
                <a:latin typeface="Courier New"/>
                <a:ea typeface="Courier New"/>
                <a:cs typeface="Courier New"/>
                <a:sym typeface="Courier New"/>
              </a:rPr>
              <a:t>derivedStateOf</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0"/>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it">
                <a:latin typeface="Courier New"/>
                <a:ea typeface="Courier New"/>
                <a:cs typeface="Courier New"/>
                <a:sym typeface="Courier New"/>
              </a:rPr>
              <a:t>CompositionLocal</a:t>
            </a:r>
            <a:r>
              <a:rPr lang="it"/>
              <a:t>: Locally scoped data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1"/>
          <p:cNvSpPr txBox="1"/>
          <p:nvPr>
            <p:ph idx="4294967295" type="body"/>
          </p:nvPr>
        </p:nvSpPr>
        <p:spPr>
          <a:xfrm>
            <a:off x="460950" y="1058550"/>
            <a:ext cx="8222100" cy="4085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latin typeface="Courier New"/>
                <a:ea typeface="Courier New"/>
                <a:cs typeface="Courier New"/>
                <a:sym typeface="Courier New"/>
              </a:rPr>
              <a:t>CompositionalLocal</a:t>
            </a:r>
            <a:r>
              <a:rPr lang="it" sz="1200"/>
              <a:t> è uno strumento che serve per trasmettere implicitamente i dati all’interno della Composition. </a:t>
            </a:r>
            <a:endParaRPr sz="1200"/>
          </a:p>
          <a:p>
            <a:pPr indent="-304800" lvl="0" marL="457200" rtl="0" algn="l">
              <a:spcBef>
                <a:spcPts val="0"/>
              </a:spcBef>
              <a:spcAft>
                <a:spcPts val="0"/>
              </a:spcAft>
              <a:buSzPts val="1200"/>
              <a:buChar char="●"/>
            </a:pPr>
            <a:r>
              <a:rPr lang="it" sz="1200"/>
              <a:t>Come abbiamo visto negli esempi precedenti, in genere i dati si spostano all’interno dell’albero della UI dai nodi superiori a quelli inferiori come parametri passati alle varie funzioni composable.</a:t>
            </a:r>
            <a:endParaRPr sz="1200"/>
          </a:p>
          <a:p>
            <a:pPr indent="-304800" lvl="0" marL="457200" rtl="0" algn="l">
              <a:spcBef>
                <a:spcPts val="0"/>
              </a:spcBef>
              <a:spcAft>
                <a:spcPts val="0"/>
              </a:spcAft>
              <a:buSzPts val="1200"/>
              <a:buChar char="●"/>
            </a:pPr>
            <a:r>
              <a:rPr lang="it" sz="1200"/>
              <a:t>Questo fa sì che le dipendenze di ogni composable siano esplicite, ma può essere poco pratico per i dati che sono usati frequentemente da una grossa fetta dell’applicazione (ad esempio i colori oppure lo stile).</a:t>
            </a:r>
            <a:endParaRPr sz="1200"/>
          </a:p>
          <a:p>
            <a:pPr indent="-304800" lvl="0" marL="457200" rtl="0" algn="l">
              <a:spcBef>
                <a:spcPts val="0"/>
              </a:spcBef>
              <a:spcAft>
                <a:spcPts val="0"/>
              </a:spcAft>
              <a:buSzPts val="1200"/>
              <a:buChar char="●"/>
            </a:pPr>
            <a:r>
              <a:rPr lang="it" sz="1200"/>
              <a:t>Per lo scambio di questi dati, Compose offre </a:t>
            </a:r>
            <a:r>
              <a:rPr lang="it" sz="1200">
                <a:latin typeface="Courier New"/>
                <a:ea typeface="Courier New"/>
                <a:cs typeface="Courier New"/>
                <a:sym typeface="Courier New"/>
              </a:rPr>
              <a:t>CompositionLocal</a:t>
            </a:r>
            <a:r>
              <a:rPr lang="it" sz="1200"/>
              <a:t> che permette di creare degli oggetti che possono essere utilizzati implicitamente in tutto l’albero della UI.</a:t>
            </a:r>
            <a:endParaRPr sz="1200"/>
          </a:p>
          <a:p>
            <a:pPr indent="-304800" lvl="0" marL="457200" rtl="0" algn="l">
              <a:spcBef>
                <a:spcPts val="0"/>
              </a:spcBef>
              <a:spcAft>
                <a:spcPts val="0"/>
              </a:spcAft>
              <a:buSzPts val="1200"/>
              <a:buChar char="●"/>
            </a:pPr>
            <a:r>
              <a:rPr lang="it" sz="1200"/>
              <a:t>Gli elementi </a:t>
            </a:r>
            <a:r>
              <a:rPr lang="it" sz="1200">
                <a:latin typeface="Courier New"/>
                <a:ea typeface="Courier New"/>
                <a:cs typeface="Courier New"/>
                <a:sym typeface="Courier New"/>
              </a:rPr>
              <a:t>CompositionLocal</a:t>
            </a:r>
            <a:r>
              <a:rPr lang="it" sz="1200"/>
              <a:t> sono in genere generati in un certo nodo dell’albero della UI e questo valore può essere successivamente </a:t>
            </a:r>
            <a:r>
              <a:rPr lang="it" sz="1200"/>
              <a:t>utilizzato</a:t>
            </a:r>
            <a:r>
              <a:rPr lang="it" sz="1200"/>
              <a:t> in tutti i discendenti senza dichiarare parametri nelle composable.</a:t>
            </a:r>
            <a:endParaRPr sz="1200"/>
          </a:p>
          <a:p>
            <a:pPr indent="-304800" lvl="0" marL="457200" rtl="0" algn="l">
              <a:spcBef>
                <a:spcPts val="0"/>
              </a:spcBef>
              <a:spcAft>
                <a:spcPts val="0"/>
              </a:spcAft>
              <a:buSzPts val="1200"/>
              <a:buChar char="●"/>
            </a:pPr>
            <a:r>
              <a:rPr lang="it" sz="1200"/>
              <a:t>Potenzialmente si possono creare </a:t>
            </a:r>
            <a:r>
              <a:rPr lang="it" sz="1200">
                <a:latin typeface="Courier New"/>
                <a:ea typeface="Courier New"/>
                <a:cs typeface="Courier New"/>
                <a:sym typeface="Courier New"/>
              </a:rPr>
              <a:t>CompositionLocal</a:t>
            </a:r>
            <a:r>
              <a:rPr lang="it" sz="1200"/>
              <a:t> in diversi livelli dell’albero della UI, quindi il valore corrente per una composable è quello più vicino al punto della composable.</a:t>
            </a:r>
            <a:endParaRPr sz="1200"/>
          </a:p>
        </p:txBody>
      </p:sp>
      <p:sp>
        <p:nvSpPr>
          <p:cNvPr id="362" name="Google Shape;362;p6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latin typeface="Courier New"/>
                <a:ea typeface="Courier New"/>
                <a:cs typeface="Courier New"/>
                <a:sym typeface="Courier New"/>
              </a:rPr>
              <a:t>CompositionLocal</a:t>
            </a:r>
            <a:endParaRPr>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4294967295" type="body"/>
          </p:nvPr>
        </p:nvSpPr>
        <p:spPr>
          <a:xfrm>
            <a:off x="460950" y="1058550"/>
            <a:ext cx="8222100" cy="408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it" sz="1200"/>
              <a:t>I dispositivi mobile in genere hanno risorse limitate, quindi in qualunque momento il sistema operativo potrebbe terminare l’esecuzione di un’app per eseguirne un’altra.</a:t>
            </a:r>
            <a:endParaRPr sz="1200"/>
          </a:p>
          <a:p>
            <a:pPr indent="-304800" lvl="0" marL="457200" rtl="0" algn="l">
              <a:lnSpc>
                <a:spcPct val="115000"/>
              </a:lnSpc>
              <a:spcBef>
                <a:spcPts val="0"/>
              </a:spcBef>
              <a:spcAft>
                <a:spcPts val="0"/>
              </a:spcAft>
              <a:buSzPts val="1200"/>
              <a:buChar char="●"/>
            </a:pPr>
            <a:r>
              <a:rPr lang="it" sz="1200"/>
              <a:t>I componenti di un’app potrebbero essere eseguiti individualmente e senza un ordine preciso e il sistema operativo o l’utente possono distruggerli in qualunque momento:</a:t>
            </a:r>
            <a:endParaRPr sz="1200"/>
          </a:p>
          <a:p>
            <a:pPr indent="-304800" lvl="1" marL="914400" rtl="0" algn="l">
              <a:lnSpc>
                <a:spcPct val="115000"/>
              </a:lnSpc>
              <a:spcBef>
                <a:spcPts val="0"/>
              </a:spcBef>
              <a:spcAft>
                <a:spcPts val="0"/>
              </a:spcAft>
              <a:buSzPts val="1200"/>
              <a:buChar char="○"/>
            </a:pPr>
            <a:r>
              <a:rPr lang="it" sz="1200"/>
              <a:t>Questi eventi non sono direttamente controllabili, quindi non dobbiamo memorizzare o tenere in memoria nessun dato o stato della logica applicativa nei vari componenti.</a:t>
            </a:r>
            <a:endParaRPr sz="1200"/>
          </a:p>
          <a:p>
            <a:pPr indent="-304800" lvl="1" marL="914400" rtl="0" algn="l">
              <a:lnSpc>
                <a:spcPct val="115000"/>
              </a:lnSpc>
              <a:spcBef>
                <a:spcPts val="0"/>
              </a:spcBef>
              <a:spcAft>
                <a:spcPts val="0"/>
              </a:spcAft>
              <a:buSzPts val="1200"/>
              <a:buChar char="○"/>
            </a:pPr>
            <a:r>
              <a:rPr lang="it" sz="1200"/>
              <a:t>I componenti dovrebbero essere indipendenti tra di loro.</a:t>
            </a:r>
            <a:endParaRPr sz="1200"/>
          </a:p>
          <a:p>
            <a:pPr indent="-304800" lvl="0" marL="457200" rtl="0" algn="l">
              <a:lnSpc>
                <a:spcPct val="115000"/>
              </a:lnSpc>
              <a:spcBef>
                <a:spcPts val="0"/>
              </a:spcBef>
              <a:spcAft>
                <a:spcPts val="0"/>
              </a:spcAft>
              <a:buSzPts val="1200"/>
              <a:buChar char="●"/>
            </a:pPr>
            <a:r>
              <a:rPr lang="it" sz="1200"/>
              <a:t>La regola generale è di continuare a dividere il codice in modo da rispettare i principi del pattern MVC. Ad esempio, le classi relative alle activity e ai fragment dovrebbero contenere solo il codice che gestisce la </a:t>
            </a:r>
            <a:r>
              <a:rPr lang="it" sz="1200"/>
              <a:t>UI</a:t>
            </a:r>
            <a:r>
              <a:rPr lang="it" sz="1200"/>
              <a:t> e l’interazione con il sistema operativo.</a:t>
            </a:r>
            <a:endParaRPr sz="1200"/>
          </a:p>
          <a:p>
            <a:pPr indent="-304800" lvl="0" marL="457200" rtl="0" algn="l">
              <a:lnSpc>
                <a:spcPct val="115000"/>
              </a:lnSpc>
              <a:spcBef>
                <a:spcPts val="0"/>
              </a:spcBef>
              <a:spcAft>
                <a:spcPts val="0"/>
              </a:spcAft>
              <a:buSzPts val="1200"/>
              <a:buChar char="●"/>
            </a:pPr>
            <a:r>
              <a:rPr lang="it" sz="1200"/>
              <a:t>La </a:t>
            </a:r>
            <a:r>
              <a:rPr lang="it" sz="1200"/>
              <a:t>UI</a:t>
            </a:r>
            <a:r>
              <a:rPr lang="it" sz="1200"/>
              <a:t> dovrebbe essere creata a partire dai dati dell’app, preferibilmente da quelli persistenti salvati in locale. In questo modo gli utenti non perdono i dati se l’applicazione viene chiusa e l’app continua a funzionare in caso di connessione a internet assente.</a:t>
            </a:r>
            <a:endParaRPr sz="1200"/>
          </a:p>
        </p:txBody>
      </p:sp>
      <p:sp>
        <p:nvSpPr>
          <p:cNvPr id="91" name="Google Shape;91;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Principi architetturali comuni</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2"/>
          <p:cNvSpPr txBox="1"/>
          <p:nvPr>
            <p:ph idx="4294967295" type="body"/>
          </p:nvPr>
        </p:nvSpPr>
        <p:spPr>
          <a:xfrm>
            <a:off x="0" y="661550"/>
            <a:ext cx="9144000" cy="44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val</a:t>
            </a:r>
            <a:r>
              <a:rPr lang="it" sz="1000">
                <a:latin typeface="Courier New"/>
                <a:ea typeface="Courier New"/>
                <a:cs typeface="Courier New"/>
                <a:sym typeface="Courier New"/>
              </a:rPr>
              <a:t> LocalString = compositionLocalOf { </a:t>
            </a:r>
            <a:r>
              <a:rPr lang="it" sz="1000">
                <a:solidFill>
                  <a:schemeClr val="accent2"/>
                </a:solidFill>
                <a:latin typeface="Courier New"/>
                <a:ea typeface="Courier New"/>
                <a:cs typeface="Courier New"/>
                <a:sym typeface="Courier New"/>
              </a:rPr>
              <a:t>"initialString"</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class</a:t>
            </a:r>
            <a:r>
              <a:rPr lang="it" sz="1000">
                <a:latin typeface="Courier New"/>
                <a:ea typeface="Courier New"/>
                <a:cs typeface="Courier New"/>
                <a:sym typeface="Courier New"/>
              </a:rPr>
              <a:t> MainActivity : ComponentActivity()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override fun</a:t>
            </a:r>
            <a:r>
              <a:rPr lang="it" sz="1000">
                <a:latin typeface="Courier New"/>
                <a:ea typeface="Courier New"/>
                <a:cs typeface="Courier New"/>
                <a:sym typeface="Courier New"/>
              </a:rPr>
              <a:t> onCreate(savedInstanceState: Bundle?)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super</a:t>
            </a:r>
            <a:r>
              <a:rPr lang="it" sz="1000">
                <a:latin typeface="Courier New"/>
                <a:ea typeface="Courier New"/>
                <a:cs typeface="Courier New"/>
                <a:sym typeface="Courier New"/>
              </a:rPr>
              <a:t>.onCreate(savedInstanceState)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setContent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HelloWorldTheme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Surface(modifier = Modifier.fillMaxSize(), color = MaterialTheme.colorScheme.background)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CompositionLocalProvider(LocalString </a:t>
            </a:r>
            <a:r>
              <a:rPr lang="it" sz="1000">
                <a:solidFill>
                  <a:schemeClr val="accent5"/>
                </a:solidFill>
                <a:latin typeface="Courier New"/>
                <a:ea typeface="Courier New"/>
                <a:cs typeface="Courier New"/>
                <a:sym typeface="Courier New"/>
              </a:rPr>
              <a:t>provides</a:t>
            </a: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"currentString"</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MyComposable()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@Composable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fun</a:t>
            </a:r>
            <a:r>
              <a:rPr lang="it" sz="1000">
                <a:latin typeface="Courier New"/>
                <a:ea typeface="Courier New"/>
                <a:cs typeface="Courier New"/>
                <a:sym typeface="Courier New"/>
              </a:rPr>
              <a:t> MyComposable()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Text(text = LocalString.current) </a:t>
            </a:r>
            <a:r>
              <a:rPr lang="it" sz="1000">
                <a:solidFill>
                  <a:schemeClr val="accent3"/>
                </a:solidFill>
                <a:latin typeface="Courier New"/>
                <a:ea typeface="Courier New"/>
                <a:cs typeface="Courier New"/>
                <a:sym typeface="Courier New"/>
              </a:rPr>
              <a:t>// Shows currentString</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368" name="Google Shape;368;p6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latin typeface="Courier New"/>
                <a:ea typeface="Courier New"/>
                <a:cs typeface="Courier New"/>
                <a:sym typeface="Courier New"/>
              </a:rPr>
              <a:t>CompositionLocal</a:t>
            </a:r>
            <a:endParaRPr>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4294967295" type="body"/>
          </p:nvPr>
        </p:nvSpPr>
        <p:spPr>
          <a:xfrm>
            <a:off x="460950" y="1058550"/>
            <a:ext cx="8222100" cy="408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it" sz="1200"/>
              <a:t>Quando si definisce un nuovo tipo di dati (es. una nuova classe che rappresenta un componente della logica di business), gli si dovrebbe assegnare una </a:t>
            </a:r>
            <a:r>
              <a:rPr lang="it" sz="1200">
                <a:solidFill>
                  <a:schemeClr val="accent3"/>
                </a:solidFill>
              </a:rPr>
              <a:t>Single Source of Truth</a:t>
            </a:r>
            <a:r>
              <a:rPr lang="it" sz="1200"/>
              <a:t> (</a:t>
            </a:r>
            <a:r>
              <a:rPr lang="it" sz="1200">
                <a:solidFill>
                  <a:schemeClr val="accent3"/>
                </a:solidFill>
              </a:rPr>
              <a:t>SSOT</a:t>
            </a:r>
            <a:r>
              <a:rPr lang="it" sz="1200"/>
              <a:t>), che diventa il componente proprietario del dato e l’unico in grado di modificarlo. In genere una SSOT:</a:t>
            </a:r>
            <a:endParaRPr sz="1200"/>
          </a:p>
          <a:p>
            <a:pPr indent="-304800" lvl="1" marL="914400" rtl="0" algn="l">
              <a:lnSpc>
                <a:spcPct val="115000"/>
              </a:lnSpc>
              <a:spcBef>
                <a:spcPts val="0"/>
              </a:spcBef>
              <a:spcAft>
                <a:spcPts val="0"/>
              </a:spcAft>
              <a:buSzPts val="1200"/>
              <a:buChar char="○"/>
            </a:pPr>
            <a:r>
              <a:rPr lang="it" sz="1200"/>
              <a:t>Espone i dati usando tipi immutabili.</a:t>
            </a:r>
            <a:endParaRPr sz="1200"/>
          </a:p>
          <a:p>
            <a:pPr indent="-304800" lvl="1" marL="914400" rtl="0" algn="l">
              <a:lnSpc>
                <a:spcPct val="115000"/>
              </a:lnSpc>
              <a:spcBef>
                <a:spcPts val="0"/>
              </a:spcBef>
              <a:spcAft>
                <a:spcPts val="0"/>
              </a:spcAft>
              <a:buSzPts val="1200"/>
              <a:buChar char="○"/>
            </a:pPr>
            <a:r>
              <a:rPr lang="it" sz="1200"/>
              <a:t>Espone funzioni/metodi oppure riceve eventi per modificare i dati.</a:t>
            </a:r>
            <a:endParaRPr sz="1200"/>
          </a:p>
          <a:p>
            <a:pPr indent="0" lvl="0" marL="457200" rtl="0" algn="l">
              <a:lnSpc>
                <a:spcPct val="115000"/>
              </a:lnSpc>
              <a:spcBef>
                <a:spcPts val="0"/>
              </a:spcBef>
              <a:spcAft>
                <a:spcPts val="0"/>
              </a:spcAft>
              <a:buNone/>
            </a:pPr>
            <a:r>
              <a:rPr lang="it" sz="1200"/>
              <a:t>I vantaggi principali sono:</a:t>
            </a:r>
            <a:endParaRPr sz="1200"/>
          </a:p>
          <a:p>
            <a:pPr indent="-304800" lvl="1" marL="914400" rtl="0" algn="l">
              <a:lnSpc>
                <a:spcPct val="115000"/>
              </a:lnSpc>
              <a:spcBef>
                <a:spcPts val="0"/>
              </a:spcBef>
              <a:spcAft>
                <a:spcPts val="0"/>
              </a:spcAft>
              <a:buSzPts val="1200"/>
              <a:buChar char="○"/>
            </a:pPr>
            <a:r>
              <a:rPr lang="it" sz="1200"/>
              <a:t>Si centralizzano i cambi a un particolare tipo di dato in un unico posto.</a:t>
            </a:r>
            <a:endParaRPr sz="1200"/>
          </a:p>
          <a:p>
            <a:pPr indent="-304800" lvl="1" marL="914400" rtl="0" algn="l">
              <a:lnSpc>
                <a:spcPct val="115000"/>
              </a:lnSpc>
              <a:spcBef>
                <a:spcPts val="0"/>
              </a:spcBef>
              <a:spcAft>
                <a:spcPts val="0"/>
              </a:spcAft>
              <a:buSzPts val="1200"/>
              <a:buChar char="○"/>
            </a:pPr>
            <a:r>
              <a:rPr lang="it" sz="1200"/>
              <a:t>Si proteggono i dati in modo che nessuno possa alterarli.</a:t>
            </a:r>
            <a:endParaRPr sz="1200"/>
          </a:p>
          <a:p>
            <a:pPr indent="-304800" lvl="1" marL="914400" rtl="0" algn="l">
              <a:lnSpc>
                <a:spcPct val="115000"/>
              </a:lnSpc>
              <a:spcBef>
                <a:spcPts val="0"/>
              </a:spcBef>
              <a:spcAft>
                <a:spcPts val="0"/>
              </a:spcAft>
              <a:buSzPts val="1200"/>
              <a:buChar char="○"/>
            </a:pPr>
            <a:r>
              <a:rPr lang="it" sz="1200"/>
              <a:t>Si rende più semplice il tracciamento dei cambi ai dati, quindi è più semplice trovare eventuali bug.</a:t>
            </a:r>
            <a:endParaRPr sz="1200"/>
          </a:p>
          <a:p>
            <a:pPr indent="0" lvl="0" marL="457200" rtl="0" algn="l">
              <a:lnSpc>
                <a:spcPct val="115000"/>
              </a:lnSpc>
              <a:spcBef>
                <a:spcPts val="0"/>
              </a:spcBef>
              <a:spcAft>
                <a:spcPts val="0"/>
              </a:spcAft>
              <a:buNone/>
            </a:pPr>
            <a:r>
              <a:rPr lang="it" sz="1200"/>
              <a:t>In un’app che lavora offline, in genere la SSOT è un database, in altri casi può essere un oggetto di tipo </a:t>
            </a:r>
            <a:r>
              <a:rPr lang="it" sz="1200" u="sng">
                <a:solidFill>
                  <a:schemeClr val="hlink"/>
                </a:solidFill>
                <a:hlinkClick action="ppaction://hlinksldjump" r:id="rId3"/>
              </a:rPr>
              <a:t>ViewModel</a:t>
            </a:r>
            <a:r>
              <a:rPr lang="it" sz="1200"/>
              <a:t>.</a:t>
            </a:r>
            <a:endParaRPr sz="1200"/>
          </a:p>
          <a:p>
            <a:pPr indent="-304800" lvl="0" marL="457200" rtl="0" algn="l">
              <a:lnSpc>
                <a:spcPct val="115000"/>
              </a:lnSpc>
              <a:spcBef>
                <a:spcPts val="0"/>
              </a:spcBef>
              <a:spcAft>
                <a:spcPts val="0"/>
              </a:spcAft>
              <a:buSzPts val="1200"/>
              <a:buChar char="●"/>
            </a:pPr>
            <a:r>
              <a:rPr lang="it" sz="1200"/>
              <a:t>La SSOT è spesso utilizzata in combinazione al pattern </a:t>
            </a:r>
            <a:r>
              <a:rPr lang="it" sz="1200">
                <a:solidFill>
                  <a:schemeClr val="accent3"/>
                </a:solidFill>
              </a:rPr>
              <a:t>Unidirectional Data Flow</a:t>
            </a:r>
            <a:r>
              <a:rPr lang="it" sz="1200"/>
              <a:t> (</a:t>
            </a:r>
            <a:r>
              <a:rPr lang="it" sz="1200">
                <a:solidFill>
                  <a:schemeClr val="accent3"/>
                </a:solidFill>
              </a:rPr>
              <a:t>UDF</a:t>
            </a:r>
            <a:r>
              <a:rPr lang="it" sz="1200"/>
              <a:t>), che indica il flusso dei dati. In particolare, lo stato dei dati fluisce solo in una direzione (dalla SSOT all’esterno), mentre gli eventi che modificano i dati fluiscono nella direzione opposta.</a:t>
            </a:r>
            <a:endParaRPr sz="1200"/>
          </a:p>
        </p:txBody>
      </p:sp>
      <p:sp>
        <p:nvSpPr>
          <p:cNvPr id="97" name="Google Shape;97;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Principi architetturali comuni: Single Source of Truth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Principi architetturali comuni: Layer</a:t>
            </a:r>
            <a:endParaRPr/>
          </a:p>
        </p:txBody>
      </p:sp>
      <p:sp>
        <p:nvSpPr>
          <p:cNvPr id="103" name="Google Shape;103;p19"/>
          <p:cNvSpPr/>
          <p:nvPr/>
        </p:nvSpPr>
        <p:spPr>
          <a:xfrm>
            <a:off x="104650" y="748550"/>
            <a:ext cx="3922200" cy="17283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Strato di presentazione</a:t>
            </a:r>
            <a:endParaRPr sz="1200">
              <a:solidFill>
                <a:schemeClr val="lt2"/>
              </a:solidFill>
              <a:latin typeface="Roboto"/>
              <a:ea typeface="Roboto"/>
              <a:cs typeface="Roboto"/>
              <a:sym typeface="Roboto"/>
            </a:endParaRPr>
          </a:p>
        </p:txBody>
      </p:sp>
      <p:sp>
        <p:nvSpPr>
          <p:cNvPr id="104" name="Google Shape;104;p19"/>
          <p:cNvSpPr/>
          <p:nvPr/>
        </p:nvSpPr>
        <p:spPr>
          <a:xfrm>
            <a:off x="914850" y="1209950"/>
            <a:ext cx="2285100" cy="4374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Componenti grafici</a:t>
            </a:r>
            <a:endParaRPr sz="1200">
              <a:solidFill>
                <a:schemeClr val="lt2"/>
              </a:solidFill>
              <a:latin typeface="Roboto"/>
              <a:ea typeface="Roboto"/>
              <a:cs typeface="Roboto"/>
              <a:sym typeface="Roboto"/>
            </a:endParaRPr>
          </a:p>
        </p:txBody>
      </p:sp>
      <p:sp>
        <p:nvSpPr>
          <p:cNvPr id="105" name="Google Shape;105;p19"/>
          <p:cNvSpPr/>
          <p:nvPr/>
        </p:nvSpPr>
        <p:spPr>
          <a:xfrm>
            <a:off x="914850" y="1882488"/>
            <a:ext cx="2285100" cy="4374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State holder</a:t>
            </a:r>
            <a:endParaRPr sz="1200">
              <a:solidFill>
                <a:schemeClr val="lt2"/>
              </a:solidFill>
              <a:latin typeface="Roboto"/>
              <a:ea typeface="Roboto"/>
              <a:cs typeface="Roboto"/>
              <a:sym typeface="Roboto"/>
            </a:endParaRPr>
          </a:p>
        </p:txBody>
      </p:sp>
      <p:sp>
        <p:nvSpPr>
          <p:cNvPr id="106" name="Google Shape;106;p19"/>
          <p:cNvSpPr/>
          <p:nvPr/>
        </p:nvSpPr>
        <p:spPr>
          <a:xfrm>
            <a:off x="104650" y="2662238"/>
            <a:ext cx="3922200" cy="4374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Strato del dominio</a:t>
            </a:r>
            <a:endParaRPr sz="1200">
              <a:solidFill>
                <a:schemeClr val="lt2"/>
              </a:solidFill>
              <a:latin typeface="Roboto"/>
              <a:ea typeface="Roboto"/>
              <a:cs typeface="Roboto"/>
              <a:sym typeface="Roboto"/>
            </a:endParaRPr>
          </a:p>
        </p:txBody>
      </p:sp>
      <p:cxnSp>
        <p:nvCxnSpPr>
          <p:cNvPr id="107" name="Google Shape;107;p19"/>
          <p:cNvCxnSpPr>
            <a:stCxn id="104" idx="2"/>
            <a:endCxn id="105" idx="0"/>
          </p:cNvCxnSpPr>
          <p:nvPr/>
        </p:nvCxnSpPr>
        <p:spPr>
          <a:xfrm>
            <a:off x="2057400" y="1647350"/>
            <a:ext cx="0" cy="235200"/>
          </a:xfrm>
          <a:prstGeom prst="straightConnector1">
            <a:avLst/>
          </a:prstGeom>
          <a:noFill/>
          <a:ln cap="flat" cmpd="sng" w="9525">
            <a:solidFill>
              <a:schemeClr val="dk1"/>
            </a:solidFill>
            <a:prstDash val="solid"/>
            <a:round/>
            <a:headEnd len="med" w="med" type="none"/>
            <a:tailEnd len="med" w="med" type="triangle"/>
          </a:ln>
        </p:spPr>
      </p:cxnSp>
      <p:cxnSp>
        <p:nvCxnSpPr>
          <p:cNvPr id="108" name="Google Shape;108;p19"/>
          <p:cNvCxnSpPr>
            <a:stCxn id="105" idx="2"/>
            <a:endCxn id="106" idx="0"/>
          </p:cNvCxnSpPr>
          <p:nvPr/>
        </p:nvCxnSpPr>
        <p:spPr>
          <a:xfrm>
            <a:off x="2057400" y="2319888"/>
            <a:ext cx="8400" cy="342300"/>
          </a:xfrm>
          <a:prstGeom prst="straightConnector1">
            <a:avLst/>
          </a:prstGeom>
          <a:noFill/>
          <a:ln cap="flat" cmpd="sng" w="9525">
            <a:solidFill>
              <a:schemeClr val="dk1"/>
            </a:solidFill>
            <a:prstDash val="solid"/>
            <a:round/>
            <a:headEnd len="med" w="med" type="none"/>
            <a:tailEnd len="med" w="med" type="triangle"/>
          </a:ln>
        </p:spPr>
      </p:cxnSp>
      <p:cxnSp>
        <p:nvCxnSpPr>
          <p:cNvPr id="109" name="Google Shape;109;p19"/>
          <p:cNvCxnSpPr>
            <a:stCxn id="106" idx="2"/>
            <a:endCxn id="110" idx="0"/>
          </p:cNvCxnSpPr>
          <p:nvPr/>
        </p:nvCxnSpPr>
        <p:spPr>
          <a:xfrm>
            <a:off x="2065750" y="3099638"/>
            <a:ext cx="0" cy="185400"/>
          </a:xfrm>
          <a:prstGeom prst="straightConnector1">
            <a:avLst/>
          </a:prstGeom>
          <a:noFill/>
          <a:ln cap="flat" cmpd="sng" w="9525">
            <a:solidFill>
              <a:schemeClr val="dk1"/>
            </a:solidFill>
            <a:prstDash val="solid"/>
            <a:round/>
            <a:headEnd len="med" w="med" type="none"/>
            <a:tailEnd len="med" w="med" type="triangle"/>
          </a:ln>
        </p:spPr>
      </p:cxnSp>
      <p:sp>
        <p:nvSpPr>
          <p:cNvPr id="110" name="Google Shape;110;p19"/>
          <p:cNvSpPr/>
          <p:nvPr/>
        </p:nvSpPr>
        <p:spPr>
          <a:xfrm>
            <a:off x="104650" y="3285050"/>
            <a:ext cx="3922200" cy="17283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Strato dei dati</a:t>
            </a:r>
            <a:endParaRPr sz="1200">
              <a:solidFill>
                <a:schemeClr val="lt2"/>
              </a:solidFill>
              <a:latin typeface="Roboto"/>
              <a:ea typeface="Roboto"/>
              <a:cs typeface="Roboto"/>
              <a:sym typeface="Roboto"/>
            </a:endParaRPr>
          </a:p>
        </p:txBody>
      </p:sp>
      <p:sp>
        <p:nvSpPr>
          <p:cNvPr id="111" name="Google Shape;111;p19"/>
          <p:cNvSpPr/>
          <p:nvPr/>
        </p:nvSpPr>
        <p:spPr>
          <a:xfrm>
            <a:off x="914850" y="3722500"/>
            <a:ext cx="2285100" cy="4374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Repositories</a:t>
            </a:r>
            <a:endParaRPr sz="1200">
              <a:solidFill>
                <a:schemeClr val="lt2"/>
              </a:solidFill>
              <a:latin typeface="Roboto"/>
              <a:ea typeface="Roboto"/>
              <a:cs typeface="Roboto"/>
              <a:sym typeface="Roboto"/>
            </a:endParaRPr>
          </a:p>
        </p:txBody>
      </p:sp>
      <p:sp>
        <p:nvSpPr>
          <p:cNvPr id="112" name="Google Shape;112;p19"/>
          <p:cNvSpPr/>
          <p:nvPr/>
        </p:nvSpPr>
        <p:spPr>
          <a:xfrm>
            <a:off x="914850" y="4400188"/>
            <a:ext cx="2285100" cy="4374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Sorgente dei dati</a:t>
            </a:r>
            <a:endParaRPr sz="1200">
              <a:solidFill>
                <a:schemeClr val="lt2"/>
              </a:solidFill>
              <a:latin typeface="Roboto"/>
              <a:ea typeface="Roboto"/>
              <a:cs typeface="Roboto"/>
              <a:sym typeface="Roboto"/>
            </a:endParaRPr>
          </a:p>
        </p:txBody>
      </p:sp>
      <p:cxnSp>
        <p:nvCxnSpPr>
          <p:cNvPr id="113" name="Google Shape;113;p19"/>
          <p:cNvCxnSpPr>
            <a:stCxn id="111" idx="2"/>
            <a:endCxn id="112" idx="0"/>
          </p:cNvCxnSpPr>
          <p:nvPr/>
        </p:nvCxnSpPr>
        <p:spPr>
          <a:xfrm>
            <a:off x="2057400" y="4159900"/>
            <a:ext cx="0" cy="240300"/>
          </a:xfrm>
          <a:prstGeom prst="straightConnector1">
            <a:avLst/>
          </a:prstGeom>
          <a:noFill/>
          <a:ln cap="flat" cmpd="sng" w="9525">
            <a:solidFill>
              <a:schemeClr val="dk1"/>
            </a:solidFill>
            <a:prstDash val="solid"/>
            <a:round/>
            <a:headEnd len="med" w="med" type="none"/>
            <a:tailEnd len="med" w="med" type="triangle"/>
          </a:ln>
        </p:spPr>
      </p:cxnSp>
      <p:sp>
        <p:nvSpPr>
          <p:cNvPr id="114" name="Google Shape;114;p19"/>
          <p:cNvSpPr txBox="1"/>
          <p:nvPr/>
        </p:nvSpPr>
        <p:spPr>
          <a:xfrm>
            <a:off x="4363150" y="787125"/>
            <a:ext cx="4614300" cy="4226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Lo strato di presentazione ha il compito di mostrare i dati sullo schermo ed è composto da due elementi:</a:t>
            </a:r>
            <a:endParaRPr sz="1200">
              <a:solidFill>
                <a:schemeClr val="lt2"/>
              </a:solidFill>
              <a:latin typeface="Roboto"/>
              <a:ea typeface="Roboto"/>
              <a:cs typeface="Roboto"/>
              <a:sym typeface="Roboto"/>
            </a:endParaRPr>
          </a:p>
          <a:p>
            <a:pPr indent="-304800" lvl="1" marL="914400" rtl="0" algn="l">
              <a:lnSpc>
                <a:spcPct val="115000"/>
              </a:lnSpc>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Gli elementi dell’interfaccia che mostrano i dati.</a:t>
            </a:r>
            <a:endParaRPr sz="1200">
              <a:solidFill>
                <a:schemeClr val="lt2"/>
              </a:solidFill>
              <a:latin typeface="Roboto"/>
              <a:ea typeface="Roboto"/>
              <a:cs typeface="Roboto"/>
              <a:sym typeface="Roboto"/>
            </a:endParaRPr>
          </a:p>
          <a:p>
            <a:pPr indent="-304800" lvl="1" marL="914400" rtl="0" algn="l">
              <a:lnSpc>
                <a:spcPct val="115000"/>
              </a:lnSpc>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Le classi che gestiscono lo stato, ad esempio le classi </a:t>
            </a:r>
            <a:r>
              <a:rPr lang="it" sz="1200" u="sng">
                <a:solidFill>
                  <a:schemeClr val="hlink"/>
                </a:solidFill>
                <a:latin typeface="Roboto"/>
                <a:ea typeface="Roboto"/>
                <a:cs typeface="Roboto"/>
                <a:sym typeface="Roboto"/>
                <a:hlinkClick action="ppaction://hlinksldjump" r:id="rId3"/>
              </a:rPr>
              <a:t>ViewModel</a:t>
            </a:r>
            <a:r>
              <a:rPr lang="it" sz="1200">
                <a:solidFill>
                  <a:schemeClr val="lt2"/>
                </a:solidFill>
                <a:latin typeface="Roboto"/>
                <a:ea typeface="Roboto"/>
                <a:cs typeface="Roboto"/>
                <a:sym typeface="Roboto"/>
              </a:rPr>
              <a:t>, che si occupano di mantenere i dati, </a:t>
            </a:r>
            <a:r>
              <a:rPr lang="it" sz="1200">
                <a:solidFill>
                  <a:schemeClr val="lt2"/>
                </a:solidFill>
                <a:latin typeface="Roboto"/>
                <a:ea typeface="Roboto"/>
                <a:cs typeface="Roboto"/>
                <a:sym typeface="Roboto"/>
              </a:rPr>
              <a:t>esporre gli stessi</a:t>
            </a:r>
            <a:r>
              <a:rPr lang="it" sz="1200">
                <a:solidFill>
                  <a:schemeClr val="lt2"/>
                </a:solidFill>
                <a:latin typeface="Roboto"/>
                <a:ea typeface="Roboto"/>
                <a:cs typeface="Roboto"/>
                <a:sym typeface="Roboto"/>
              </a:rPr>
              <a:t> alla </a:t>
            </a:r>
            <a:r>
              <a:rPr lang="it" sz="1200">
                <a:solidFill>
                  <a:schemeClr val="lt2"/>
                </a:solidFill>
                <a:latin typeface="Roboto"/>
                <a:ea typeface="Roboto"/>
                <a:cs typeface="Roboto"/>
                <a:sym typeface="Roboto"/>
              </a:rPr>
              <a:t>UI</a:t>
            </a:r>
            <a:r>
              <a:rPr lang="it" sz="1200">
                <a:solidFill>
                  <a:schemeClr val="lt2"/>
                </a:solidFill>
                <a:latin typeface="Roboto"/>
                <a:ea typeface="Roboto"/>
                <a:cs typeface="Roboto"/>
                <a:sym typeface="Roboto"/>
              </a:rPr>
              <a:t> e gestire la logica.</a:t>
            </a:r>
            <a:endParaRPr sz="1200">
              <a:solidFill>
                <a:schemeClr val="lt2"/>
              </a:solidFill>
              <a:latin typeface="Roboto"/>
              <a:ea typeface="Roboto"/>
              <a:cs typeface="Roboto"/>
              <a:sym typeface="Roboto"/>
            </a:endParaRPr>
          </a:p>
          <a:p>
            <a:pPr indent="-304800" lvl="0" marL="457200" rtl="0" algn="l">
              <a:lnSpc>
                <a:spcPct val="115000"/>
              </a:lnSpc>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Lo strato del dominio ha il compito di gestire la logica di business complessa oppure che è usata da più ViewModel. Nel caso di app android potrebbe non essere richiesto se la logica di business presente nell’app non è molto complessa.</a:t>
            </a:r>
            <a:endParaRPr sz="1200">
              <a:solidFill>
                <a:schemeClr val="lt2"/>
              </a:solidFill>
              <a:latin typeface="Roboto"/>
              <a:ea typeface="Roboto"/>
              <a:cs typeface="Roboto"/>
              <a:sym typeface="Roboto"/>
            </a:endParaRPr>
          </a:p>
          <a:p>
            <a:pPr indent="-304800" lvl="0" marL="457200" rtl="0" algn="l">
              <a:lnSpc>
                <a:spcPct val="115000"/>
              </a:lnSpc>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Lo strato dei dati contiene la logica di business relativa alla creazione, modifica e memorizzazione dei dati.</a:t>
            </a:r>
            <a:endParaRPr sz="1200">
              <a:solidFill>
                <a:schemeClr val="l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4294967295" type="body"/>
          </p:nvPr>
        </p:nvSpPr>
        <p:spPr>
          <a:xfrm>
            <a:off x="460950" y="1058550"/>
            <a:ext cx="8222100" cy="408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it" sz="1200"/>
              <a:t>Non memorizzare i dati nelle componenti dell’app, come nelle activity, nei service o nei broadcast receivers. Questi componenti devono coordinarsi con altri componenti per leggere i dati che sono rilevanti per loro.</a:t>
            </a:r>
            <a:endParaRPr sz="1200"/>
          </a:p>
          <a:p>
            <a:pPr indent="-304800" lvl="0" marL="457200" rtl="0" algn="l">
              <a:lnSpc>
                <a:spcPct val="115000"/>
              </a:lnSpc>
              <a:spcBef>
                <a:spcPts val="0"/>
              </a:spcBef>
              <a:spcAft>
                <a:spcPts val="0"/>
              </a:spcAft>
              <a:buSzPts val="1200"/>
              <a:buChar char="●"/>
            </a:pPr>
            <a:r>
              <a:rPr lang="it" sz="1200"/>
              <a:t>Ridurre le dipendenze con le classi Android. Solo le classi che si occupano di gestire i componenti dell’app dovrebbero essere dipendenti dalle API fornite da Android, mentre gli elementi del dominio dovrebbero essere indipendenti dal resto.</a:t>
            </a:r>
            <a:endParaRPr sz="1200"/>
          </a:p>
          <a:p>
            <a:pPr indent="-304800" lvl="0" marL="457200" rtl="0" algn="l">
              <a:lnSpc>
                <a:spcPct val="115000"/>
              </a:lnSpc>
              <a:spcBef>
                <a:spcPts val="0"/>
              </a:spcBef>
              <a:spcAft>
                <a:spcPts val="0"/>
              </a:spcAft>
              <a:buSzPts val="1200"/>
              <a:buChar char="●"/>
            </a:pPr>
            <a:r>
              <a:rPr lang="it" sz="1200"/>
              <a:t>Se una classe deve effettuare un lavoro bloccante che potrebbe richiedere molto tempo, è la classe che dovrebbe essere responsabile di spostare la computazione nel thread giusto. In generale le classi che scriviamo dovrebbero essere chiamate dal main thread senza bloccarlo.</a:t>
            </a:r>
            <a:endParaRPr sz="1200"/>
          </a:p>
          <a:p>
            <a:pPr indent="-304800" lvl="0" marL="457200" rtl="0" algn="l">
              <a:lnSpc>
                <a:spcPct val="115000"/>
              </a:lnSpc>
              <a:spcBef>
                <a:spcPts val="0"/>
              </a:spcBef>
              <a:spcAft>
                <a:spcPts val="0"/>
              </a:spcAft>
              <a:buSzPts val="1200"/>
              <a:buChar char="●"/>
            </a:pPr>
            <a:r>
              <a:rPr lang="it" sz="1200"/>
              <a:t>Rendere persistenti la maggior parte dei dati e mantenerli aggiornati. Questo fa sì che l’app possa continuare a funzionare anche in assenza di connessione a internet.</a:t>
            </a:r>
            <a:endParaRPr sz="1200"/>
          </a:p>
        </p:txBody>
      </p:sp>
      <p:sp>
        <p:nvSpPr>
          <p:cNvPr id="120" name="Google Shape;120;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Principi architetturali comuni: Best practice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idx="4294967295" type="body"/>
          </p:nvPr>
        </p:nvSpPr>
        <p:spPr>
          <a:xfrm>
            <a:off x="460950" y="698925"/>
            <a:ext cx="8222100" cy="444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La classe </a:t>
            </a:r>
            <a:r>
              <a:rPr lang="it" sz="1200">
                <a:latin typeface="Courier New"/>
                <a:ea typeface="Courier New"/>
                <a:cs typeface="Courier New"/>
                <a:sym typeface="Courier New"/>
              </a:rPr>
              <a:t>ViewModel</a:t>
            </a:r>
            <a:r>
              <a:rPr lang="it" sz="1200"/>
              <a:t> si occupa di mantenere lo stato di un elemento della logica di business oppure di una determinata schermata, di esporre questo stato alla </a:t>
            </a:r>
            <a:r>
              <a:rPr lang="it" sz="1200"/>
              <a:t>UI</a:t>
            </a:r>
            <a:r>
              <a:rPr lang="it" sz="1200"/>
              <a:t> e di incapsulare la logica di business relativa.</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Il vantaggio principale è che permette di creare una cache dello stato e di renderlo persistente quando ci sono dei cambi. In questo modo la </a:t>
            </a:r>
            <a:r>
              <a:rPr lang="it" sz="1200"/>
              <a:t>UI</a:t>
            </a:r>
            <a:r>
              <a:rPr lang="it" sz="1200"/>
              <a:t> non ha bisogno di leggere di nuovo i dati quando si naviga tra le diverse activity oppure se cambia qualche configurazione (ad esempio viene ruotato lo schermo).</a:t>
            </a:r>
            <a:endParaRPr sz="1200"/>
          </a:p>
          <a:p>
            <a:pPr indent="0" lvl="0" marL="0" rtl="0" algn="l">
              <a:lnSpc>
                <a:spcPct val="115000"/>
              </a:lnSpc>
              <a:spcBef>
                <a:spcPts val="0"/>
              </a:spcBef>
              <a:spcAft>
                <a:spcPts val="0"/>
              </a:spcAft>
              <a:buNone/>
            </a:pPr>
            <a:r>
              <a:rPr lang="it" sz="1200"/>
              <a:t>Quindi, i benefici di usare un </a:t>
            </a:r>
            <a:r>
              <a:rPr lang="it" sz="1200">
                <a:latin typeface="Courier New"/>
                <a:ea typeface="Courier New"/>
                <a:cs typeface="Courier New"/>
                <a:sym typeface="Courier New"/>
              </a:rPr>
              <a:t>ViewModel</a:t>
            </a:r>
            <a:r>
              <a:rPr lang="it" sz="1200"/>
              <a:t> sono due:</a:t>
            </a:r>
            <a:endParaRPr sz="1200"/>
          </a:p>
          <a:p>
            <a:pPr indent="-304800" lvl="0" marL="457200" rtl="0" algn="l">
              <a:lnSpc>
                <a:spcPct val="115000"/>
              </a:lnSpc>
              <a:spcBef>
                <a:spcPts val="0"/>
              </a:spcBef>
              <a:spcAft>
                <a:spcPts val="0"/>
              </a:spcAft>
              <a:buSzPts val="1200"/>
              <a:buChar char="●"/>
            </a:pPr>
            <a:r>
              <a:rPr lang="it" sz="1200"/>
              <a:t>Permette di rendere persistente lo stato della </a:t>
            </a:r>
            <a:r>
              <a:rPr lang="it" sz="1200"/>
              <a:t>UI</a:t>
            </a:r>
            <a:r>
              <a:rPr lang="it" sz="1200"/>
              <a:t>.</a:t>
            </a:r>
            <a:endParaRPr sz="1200"/>
          </a:p>
          <a:p>
            <a:pPr indent="-304800" lvl="0" marL="457200" rtl="0" algn="l">
              <a:lnSpc>
                <a:spcPct val="115000"/>
              </a:lnSpc>
              <a:spcBef>
                <a:spcPts val="0"/>
              </a:spcBef>
              <a:spcAft>
                <a:spcPts val="0"/>
              </a:spcAft>
              <a:buSzPts val="1200"/>
              <a:buChar char="●"/>
            </a:pPr>
            <a:r>
              <a:rPr lang="it" sz="1200"/>
              <a:t>Fornisce l’accesso alla business logic.</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Quando si istanzia un </a:t>
            </a:r>
            <a:r>
              <a:rPr lang="it" sz="1200">
                <a:latin typeface="Courier New"/>
                <a:ea typeface="Courier New"/>
                <a:cs typeface="Courier New"/>
                <a:sym typeface="Courier New"/>
              </a:rPr>
              <a:t>ViewModel</a:t>
            </a:r>
            <a:r>
              <a:rPr lang="it" sz="1200"/>
              <a:t> viene legato a un oggetto che implementa l’interfaccia </a:t>
            </a:r>
            <a:r>
              <a:rPr lang="it" sz="1200">
                <a:latin typeface="Courier New"/>
                <a:ea typeface="Courier New"/>
                <a:cs typeface="Courier New"/>
                <a:sym typeface="Courier New"/>
              </a:rPr>
              <a:t>ViewModelStoreOwner</a:t>
            </a:r>
            <a:r>
              <a:rPr lang="it" sz="1200"/>
              <a:t>, che può essere un’activity, un fragment, ecc.</a:t>
            </a:r>
            <a:endParaRPr sz="1200"/>
          </a:p>
          <a:p>
            <a:pPr indent="0" lvl="0" marL="0" rtl="0" algn="l">
              <a:lnSpc>
                <a:spcPct val="115000"/>
              </a:lnSpc>
              <a:spcBef>
                <a:spcPts val="0"/>
              </a:spcBef>
              <a:spcAft>
                <a:spcPts val="0"/>
              </a:spcAft>
              <a:buNone/>
            </a:pPr>
            <a:r>
              <a:rPr lang="it" sz="1200"/>
              <a:t>Un </a:t>
            </a:r>
            <a:r>
              <a:rPr lang="it" sz="1200">
                <a:latin typeface="Courier New"/>
                <a:ea typeface="Courier New"/>
                <a:cs typeface="Courier New"/>
                <a:sym typeface="Courier New"/>
              </a:rPr>
              <a:t>ViewModel</a:t>
            </a:r>
            <a:r>
              <a:rPr lang="it" sz="1200"/>
              <a:t> rimane in memoria finché l’oggetto </a:t>
            </a:r>
            <a:r>
              <a:rPr lang="it" sz="1200">
                <a:latin typeface="Courier New"/>
                <a:ea typeface="Courier New"/>
                <a:cs typeface="Courier New"/>
                <a:sym typeface="Courier New"/>
              </a:rPr>
              <a:t>ViewModelStoreOwner</a:t>
            </a:r>
            <a:r>
              <a:rPr lang="it" sz="1200"/>
              <a:t> a cui è legato è ancora attivo, quindi vuol dire che anche se ci sono dei cambiamenti all’oggetto (ad esempio se lo schermo viene ruotato, l’activity viene ruotata) il </a:t>
            </a:r>
            <a:r>
              <a:rPr lang="it" sz="1200">
                <a:latin typeface="Courier New"/>
                <a:ea typeface="Courier New"/>
                <a:cs typeface="Courier New"/>
                <a:sym typeface="Courier New"/>
              </a:rPr>
              <a:t>ViewModel</a:t>
            </a:r>
            <a:r>
              <a:rPr lang="it" sz="1200"/>
              <a:t> continua con il suo ciclo di vita.</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Best practice:</a:t>
            </a:r>
            <a:endParaRPr sz="1200"/>
          </a:p>
          <a:p>
            <a:pPr indent="-304800" lvl="0" marL="457200" rtl="0" algn="l">
              <a:lnSpc>
                <a:spcPct val="115000"/>
              </a:lnSpc>
              <a:spcBef>
                <a:spcPts val="0"/>
              </a:spcBef>
              <a:spcAft>
                <a:spcPts val="0"/>
              </a:spcAft>
              <a:buSzPts val="1200"/>
              <a:buChar char="●"/>
            </a:pPr>
            <a:r>
              <a:rPr lang="it" sz="1200"/>
              <a:t>Non dovrebbero conoscere i dettagli implementativi della </a:t>
            </a:r>
            <a:r>
              <a:rPr lang="it" sz="1200"/>
              <a:t>UI</a:t>
            </a:r>
            <a:r>
              <a:rPr lang="it" sz="1200"/>
              <a:t>.</a:t>
            </a:r>
            <a:endParaRPr sz="1200"/>
          </a:p>
          <a:p>
            <a:pPr indent="-304800" lvl="0" marL="457200" rtl="0" algn="l">
              <a:lnSpc>
                <a:spcPct val="115000"/>
              </a:lnSpc>
              <a:spcBef>
                <a:spcPts val="0"/>
              </a:spcBef>
              <a:spcAft>
                <a:spcPts val="0"/>
              </a:spcAft>
              <a:buSzPts val="1200"/>
              <a:buChar char="●"/>
            </a:pPr>
            <a:r>
              <a:rPr lang="it" sz="1200"/>
              <a:t>Non dovrebbero contenere riferimenti a risorse oppure al proprio owner.</a:t>
            </a:r>
            <a:endParaRPr sz="1200"/>
          </a:p>
          <a:p>
            <a:pPr indent="-304800" lvl="0" marL="457200" rtl="0" algn="l">
              <a:lnSpc>
                <a:spcPct val="115000"/>
              </a:lnSpc>
              <a:spcBef>
                <a:spcPts val="0"/>
              </a:spcBef>
              <a:spcAft>
                <a:spcPts val="0"/>
              </a:spcAft>
              <a:buSzPts val="1200"/>
              <a:buChar char="●"/>
            </a:pPr>
            <a:r>
              <a:rPr lang="it" sz="1200"/>
              <a:t>Non passarli ad altre classi, funzioni oppure ad altri componenti dell’interfaccia.</a:t>
            </a:r>
            <a:endParaRPr sz="1200"/>
          </a:p>
          <a:p>
            <a:pPr indent="0" lvl="0" marL="0" rtl="0" algn="l">
              <a:lnSpc>
                <a:spcPct val="115000"/>
              </a:lnSpc>
              <a:spcBef>
                <a:spcPts val="0"/>
              </a:spcBef>
              <a:spcAft>
                <a:spcPts val="0"/>
              </a:spcAft>
              <a:buNone/>
            </a:pPr>
            <a:r>
              <a:t/>
            </a:r>
            <a:endParaRPr sz="1200"/>
          </a:p>
        </p:txBody>
      </p:sp>
      <p:sp>
        <p:nvSpPr>
          <p:cNvPr id="126" name="Google Shape;126;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ViewModel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