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1f0e6a45f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f0e6a4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1f0e6a4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1f0e6a4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311abf5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311abf5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311abf5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311abf5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35e064c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35e064c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e55f1ea3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e55f1ea3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e55f1ea39_1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e55f1ea3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e55f1ea39_1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e55f1ea3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f8b105ae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f8b105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06e769a0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06e769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1f0e6a45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1f0e6a4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1f0e6a45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1f0e6a4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1f0e6a45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1f0e6a4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google.com/presentation/d/1mw9mEt9ICFgXqGxGB5Fu2yGLQcLxzgiIOBzBGKVlNhQ/edit#slide=id.g23c26db4aa9_0_117"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m3.material.io/get-start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dodaro/ea/tree/main/Android/EAConta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Enterprise Applications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4294967295" type="body"/>
          </p:nvPr>
        </p:nvSpPr>
        <p:spPr>
          <a:xfrm>
            <a:off x="-150" y="841425"/>
            <a:ext cx="9144000" cy="4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È anche possibile interagire con lo stato dello scroll (abbiamo visto un esempio </a:t>
            </a:r>
            <a:r>
              <a:rPr lang="it" sz="1200" u="sng">
                <a:solidFill>
                  <a:schemeClr val="accent5"/>
                </a:solidFill>
                <a:hlinkClick r:id="rId3">
                  <a:extLst>
                    <a:ext uri="{A12FA001-AC4F-418D-AE19-62706E023703}">
                      <ahyp:hlinkClr val="tx"/>
                    </a:ext>
                  </a:extLst>
                </a:hlinkClick>
              </a:rPr>
              <a:t>qui</a:t>
            </a:r>
            <a:r>
              <a:rPr lang="it" sz="1200"/>
              <a:t>), per esempio per conoscere qual è il primo item visibile e per effettuare uno scroll al top:</a:t>
            </a:r>
            <a:endParaRPr sz="1200"/>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ShowListOfImages(images: List&lt;MyImage&gt;)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listState = rememberLazyListState()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coroutineScope = rememberCoroutineScope()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showButton </a:t>
            </a:r>
            <a:r>
              <a:rPr lang="it" sz="1000">
                <a:solidFill>
                  <a:schemeClr val="accent5"/>
                </a:solidFill>
                <a:latin typeface="Courier New"/>
                <a:ea typeface="Courier New"/>
                <a:cs typeface="Courier New"/>
                <a:sym typeface="Courier New"/>
              </a:rPr>
              <a:t>by</a:t>
            </a:r>
            <a:r>
              <a:rPr lang="it" sz="1000">
                <a:latin typeface="Courier New"/>
                <a:ea typeface="Courier New"/>
                <a:cs typeface="Courier New"/>
                <a:sym typeface="Courier New"/>
              </a:rPr>
              <a:t> remember { derivedStateOf { listState.firstVisibleItemIndex != 0 }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Box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LazyColumn(state = listState, modifier = Modifier.padding(10.dp))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items(images)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Card(elevation = CardDefaults.cardElevation(defaultElevation = 5.dp), modifier = Modifier.padding(10.dp))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AsyncImage(model = it.url, contentDescription = </a:t>
            </a:r>
            <a:r>
              <a:rPr lang="it" sz="1000">
                <a:solidFill>
                  <a:schemeClr val="accent2"/>
                </a:solidFill>
                <a:latin typeface="Courier New"/>
                <a:ea typeface="Courier New"/>
                <a:cs typeface="Courier New"/>
                <a:sym typeface="Courier New"/>
              </a:rPr>
              <a:t>"Picture </a:t>
            </a:r>
            <a:r>
              <a:rPr lang="it" sz="1000">
                <a:solidFill>
                  <a:schemeClr val="accent3"/>
                </a:solidFill>
                <a:latin typeface="Courier New"/>
                <a:ea typeface="Courier New"/>
                <a:cs typeface="Courier New"/>
                <a:sym typeface="Courier New"/>
              </a:rPr>
              <a:t>${it.description}</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modifier = Modifier.fillMaxWidth())}</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 </a:t>
            </a:r>
            <a:r>
              <a:rPr lang="it" sz="1000">
                <a:latin typeface="Courier New"/>
                <a:ea typeface="Courier New"/>
                <a:cs typeface="Courier New"/>
                <a:sym typeface="Courier New"/>
              </a:rPr>
              <a:t>(showButton)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Icon(imageVector = Icons.Filled.KeyboardArrowUp, contentDescription = </a:t>
            </a:r>
            <a:r>
              <a:rPr lang="it" sz="1000">
                <a:solidFill>
                  <a:schemeClr val="accent2"/>
                </a:solidFill>
                <a:latin typeface="Courier New"/>
                <a:ea typeface="Courier New"/>
                <a:cs typeface="Courier New"/>
                <a:sym typeface="Courier New"/>
              </a:rPr>
              <a:t>"Up arrow"</a:t>
            </a:r>
            <a:r>
              <a:rPr lang="it" sz="1000">
                <a:latin typeface="Courier New"/>
                <a:ea typeface="Courier New"/>
                <a:cs typeface="Courier New"/>
                <a:sym typeface="Courier New"/>
              </a:rPr>
              <a:t>, modifier = Modifier.size(80.dp).align(Alignment.BottomCenter).clickable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coroutineScope.launch { listState.scrollToItem(0) </a:t>
            </a:r>
            <a:r>
              <a:rPr lang="it" sz="1000">
                <a:solidFill>
                  <a:schemeClr val="accent3"/>
                </a:solidFill>
                <a:latin typeface="Courier New"/>
                <a:ea typeface="Courier New"/>
                <a:cs typeface="Courier New"/>
                <a:sym typeface="Courier New"/>
              </a:rPr>
              <a:t>/*listState.animateScrollToItem(0)*/</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Stato dello scroll</a:t>
            </a:r>
            <a:endParaRPr>
              <a:latin typeface="Courier New"/>
              <a:ea typeface="Courier New"/>
              <a:cs typeface="Courier New"/>
              <a:sym typeface="Courier New"/>
            </a:endParaRPr>
          </a:p>
        </p:txBody>
      </p:sp>
      <p:pic>
        <p:nvPicPr>
          <p:cNvPr id="127" name="Google Shape;127;p22"/>
          <p:cNvPicPr preferRelativeResize="0"/>
          <p:nvPr/>
        </p:nvPicPr>
        <p:blipFill>
          <a:blip r:embed="rId4">
            <a:alphaModFix/>
          </a:blip>
          <a:stretch>
            <a:fillRect/>
          </a:stretch>
        </p:blipFill>
        <p:spPr>
          <a:xfrm>
            <a:off x="6407382" y="725975"/>
            <a:ext cx="2058342" cy="441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Best practice con i componenti lazy</a:t>
            </a:r>
            <a:endParaRPr/>
          </a:p>
        </p:txBody>
      </p:sp>
      <p:sp>
        <p:nvSpPr>
          <p:cNvPr id="133" name="Google Shape;133;p23"/>
          <p:cNvSpPr txBox="1"/>
          <p:nvPr/>
        </p:nvSpPr>
        <p:spPr>
          <a:xfrm>
            <a:off x="460950" y="1058550"/>
            <a:ext cx="8222100" cy="408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Evitare di utilizzare item con dimensione pari a 0 pixel, può capitare negli esempi che abbiamo visto perché le immagini vengono caricate da remoto. Sarebbe preferibile inserire la dimensione di default degli item così il layout lazy è in grado di calcolare il numero degli item che possono essere mostrati.</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Evitare di utilizzare il nesting di componenti che sono scrollabili nella stessa direzione, es. </a:t>
            </a:r>
            <a:r>
              <a:rPr lang="it" sz="1200">
                <a:solidFill>
                  <a:schemeClr val="lt2"/>
                </a:solidFill>
                <a:latin typeface="Courier New"/>
                <a:ea typeface="Courier New"/>
                <a:cs typeface="Courier New"/>
                <a:sym typeface="Courier New"/>
              </a:rPr>
              <a:t>Column</a:t>
            </a:r>
            <a:r>
              <a:rPr lang="it" sz="1200">
                <a:solidFill>
                  <a:schemeClr val="lt2"/>
                </a:solidFill>
                <a:latin typeface="Roboto"/>
                <a:ea typeface="Roboto"/>
                <a:cs typeface="Roboto"/>
                <a:sym typeface="Roboto"/>
              </a:rPr>
              <a:t> e </a:t>
            </a:r>
            <a:r>
              <a:rPr lang="it" sz="1200">
                <a:solidFill>
                  <a:schemeClr val="lt2"/>
                </a:solidFill>
                <a:latin typeface="Courier New"/>
                <a:ea typeface="Courier New"/>
                <a:cs typeface="Courier New"/>
                <a:sym typeface="Courier New"/>
              </a:rPr>
              <a:t>LazyColumn</a:t>
            </a:r>
            <a:r>
              <a:rPr lang="it" sz="1200">
                <a:solidFill>
                  <a:schemeClr val="lt2"/>
                </a:solidFill>
                <a:latin typeface="Roboto"/>
                <a:ea typeface="Roboto"/>
                <a:cs typeface="Roboto"/>
                <a:sym typeface="Roboto"/>
              </a:rPr>
              <a:t> innestati, a meno che l’elemento interno non abbia una dimensione fissata. Inoltre, è possibile anche combinare layout con direzione di scroll diverse (es. </a:t>
            </a:r>
            <a:r>
              <a:rPr lang="it" sz="1200">
                <a:solidFill>
                  <a:schemeClr val="lt2"/>
                </a:solidFill>
                <a:latin typeface="Courier New"/>
                <a:ea typeface="Courier New"/>
                <a:cs typeface="Courier New"/>
                <a:sym typeface="Courier New"/>
              </a:rPr>
              <a:t>LazyColumn</a:t>
            </a:r>
            <a:r>
              <a:rPr lang="it" sz="1200">
                <a:solidFill>
                  <a:schemeClr val="lt2"/>
                </a:solidFill>
                <a:latin typeface="Roboto"/>
                <a:ea typeface="Roboto"/>
                <a:cs typeface="Roboto"/>
                <a:sym typeface="Roboto"/>
              </a:rPr>
              <a:t> internamente a </a:t>
            </a:r>
            <a:r>
              <a:rPr lang="it" sz="1200">
                <a:solidFill>
                  <a:schemeClr val="lt2"/>
                </a:solidFill>
                <a:latin typeface="Courier New"/>
                <a:ea typeface="Courier New"/>
                <a:cs typeface="Courier New"/>
                <a:sym typeface="Courier New"/>
              </a:rPr>
              <a:t>Row</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Evitare di inserire più di un elemento all’interno di un </a:t>
            </a:r>
            <a:r>
              <a:rPr lang="it" sz="1200">
                <a:solidFill>
                  <a:schemeClr val="lt2"/>
                </a:solidFill>
                <a:latin typeface="Courier New"/>
                <a:ea typeface="Courier New"/>
                <a:cs typeface="Courier New"/>
                <a:sym typeface="Courier New"/>
              </a:rPr>
              <a:t>item</a:t>
            </a:r>
            <a:r>
              <a:rPr lang="it" sz="1200">
                <a:solidFill>
                  <a:schemeClr val="lt2"/>
                </a:solidFill>
                <a:latin typeface="Roboto"/>
                <a:ea typeface="Roboto"/>
                <a:cs typeface="Roboto"/>
                <a:sym typeface="Roboto"/>
              </a:rPr>
              <a:t>, perché potrebbe avere un impatto negativo sulle performance e interferire con i metodi per muoversi all’interno della struttura lazy (come </a:t>
            </a:r>
            <a:r>
              <a:rPr lang="it" sz="1200">
                <a:solidFill>
                  <a:schemeClr val="lt2"/>
                </a:solidFill>
                <a:latin typeface="Courier New"/>
                <a:ea typeface="Courier New"/>
                <a:cs typeface="Courier New"/>
                <a:sym typeface="Courier New"/>
              </a:rPr>
              <a:t>scrollToItem</a:t>
            </a:r>
            <a:r>
              <a:rPr lang="it" sz="1200">
                <a:solidFill>
                  <a:schemeClr val="lt2"/>
                </a:solidFill>
                <a:latin typeface="Roboto"/>
                <a:ea typeface="Roboto"/>
                <a:cs typeface="Roboto"/>
                <a:sym typeface="Roboto"/>
              </a:rPr>
              <a:t>).</a:t>
            </a:r>
            <a:endParaRPr sz="1200">
              <a:solidFill>
                <a:srgbClr val="73737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Componenti Material e Layout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460950" y="829950"/>
            <a:ext cx="8222100" cy="40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737373"/>
                </a:solidFill>
                <a:latin typeface="Roboto"/>
                <a:ea typeface="Roboto"/>
                <a:cs typeface="Roboto"/>
                <a:sym typeface="Roboto"/>
              </a:rPr>
              <a:t>Jetpack Compose offre un’implementazione di elementi di </a:t>
            </a:r>
            <a:r>
              <a:rPr lang="it" sz="1200" u="sng">
                <a:solidFill>
                  <a:schemeClr val="hlink"/>
                </a:solidFill>
                <a:latin typeface="Roboto"/>
                <a:ea typeface="Roboto"/>
                <a:cs typeface="Roboto"/>
                <a:sym typeface="Roboto"/>
                <a:hlinkClick r:id="rId3"/>
              </a:rPr>
              <a:t>Material Design</a:t>
            </a:r>
            <a:r>
              <a:rPr lang="it" sz="1200">
                <a:solidFill>
                  <a:srgbClr val="737373"/>
                </a:solidFill>
                <a:latin typeface="Roboto"/>
                <a:ea typeface="Roboto"/>
                <a:cs typeface="Roboto"/>
                <a:sym typeface="Roboto"/>
              </a:rPr>
              <a:t>, che rappresentano delle linee guida di design per realizzare le interfacce grafiche. Tra i vari componenti abbiamo:</a:t>
            </a:r>
            <a:endParaRPr sz="1200">
              <a:solidFill>
                <a:srgbClr val="737373"/>
              </a:solidFill>
              <a:latin typeface="Roboto"/>
              <a:ea typeface="Roboto"/>
              <a:cs typeface="Roboto"/>
              <a:sym typeface="Roboto"/>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BottomAppBar</a:t>
            </a:r>
            <a:r>
              <a:rPr lang="it" sz="1200">
                <a:solidFill>
                  <a:srgbClr val="737373"/>
                </a:solidFill>
                <a:latin typeface="Roboto"/>
                <a:ea typeface="Roboto"/>
                <a:cs typeface="Roboto"/>
                <a:sym typeface="Roboto"/>
              </a:rPr>
              <a:t> e </a:t>
            </a:r>
            <a:r>
              <a:rPr lang="it" sz="1200">
                <a:solidFill>
                  <a:srgbClr val="737373"/>
                </a:solidFill>
                <a:latin typeface="Courier New"/>
                <a:ea typeface="Courier New"/>
                <a:cs typeface="Courier New"/>
                <a:sym typeface="Courier New"/>
              </a:rPr>
              <a:t>TopAppBar</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BackdropScaffold</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BottomNavigation</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Button</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OutlinedButton</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TextButton</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FloatingActionButton</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ExtendedFloatingActionButton</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Card</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Checkbox</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TriStateCheckbox</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AlertDialog</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Divider</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ListItem</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DropdownMenu</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DropdownMenuItem</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ModalDrawer</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BottomDrawer</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LinearProgressIndicator</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CircularProgressIndicator</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RadioButton</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BottomSheetScaffold</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ModalBottomSheetLayout</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Slider</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Snackbar</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Courier New"/>
              <a:buChar char="●"/>
            </a:pPr>
            <a:r>
              <a:rPr lang="it" sz="1200">
                <a:solidFill>
                  <a:srgbClr val="737373"/>
                </a:solidFill>
                <a:latin typeface="Courier New"/>
                <a:ea typeface="Courier New"/>
                <a:cs typeface="Courier New"/>
                <a:sym typeface="Courier New"/>
              </a:rPr>
              <a:t>Switch</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Tab</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LeadingIconTab</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TabRow</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ScrollableTabRow</a:t>
            </a:r>
            <a:endParaRPr sz="1200">
              <a:solidFill>
                <a:srgbClr val="737373"/>
              </a:solidFill>
              <a:latin typeface="Courier New"/>
              <a:ea typeface="Courier New"/>
              <a:cs typeface="Courier New"/>
              <a:sym typeface="Courier New"/>
            </a:endParaRPr>
          </a:p>
          <a:p>
            <a:pPr indent="-304800" lvl="0" marL="457200" rtl="0" algn="l">
              <a:lnSpc>
                <a:spcPct val="100000"/>
              </a:lnSpc>
              <a:spcBef>
                <a:spcPts val="0"/>
              </a:spcBef>
              <a:spcAft>
                <a:spcPts val="0"/>
              </a:spcAft>
              <a:buClr>
                <a:srgbClr val="737373"/>
              </a:buClr>
              <a:buSzPts val="1200"/>
              <a:buFont typeface="Roboto"/>
              <a:buChar char="●"/>
            </a:pPr>
            <a:r>
              <a:rPr lang="it" sz="1200">
                <a:solidFill>
                  <a:srgbClr val="737373"/>
                </a:solidFill>
                <a:latin typeface="Courier New"/>
                <a:ea typeface="Courier New"/>
                <a:cs typeface="Courier New"/>
                <a:sym typeface="Courier New"/>
              </a:rPr>
              <a:t>TextField</a:t>
            </a:r>
            <a:r>
              <a:rPr lang="it" sz="1200">
                <a:solidFill>
                  <a:srgbClr val="737373"/>
                </a:solidFill>
                <a:latin typeface="Roboto"/>
                <a:ea typeface="Roboto"/>
                <a:cs typeface="Roboto"/>
                <a:sym typeface="Roboto"/>
              </a:rPr>
              <a:t>, </a:t>
            </a:r>
            <a:r>
              <a:rPr lang="it" sz="1200">
                <a:solidFill>
                  <a:srgbClr val="737373"/>
                </a:solidFill>
                <a:latin typeface="Courier New"/>
                <a:ea typeface="Courier New"/>
                <a:cs typeface="Courier New"/>
                <a:sym typeface="Courier New"/>
              </a:rPr>
              <a:t>OutlinedTextField</a:t>
            </a:r>
            <a:endParaRPr sz="1200">
              <a:solidFill>
                <a:srgbClr val="737373"/>
              </a:solidFill>
              <a:latin typeface="Courier New"/>
              <a:ea typeface="Courier New"/>
              <a:cs typeface="Courier New"/>
              <a:sym typeface="Courier New"/>
            </a:endParaRPr>
          </a:p>
        </p:txBody>
      </p:sp>
      <p:sp>
        <p:nvSpPr>
          <p:cNvPr id="144" name="Google Shape;144;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Componenti Material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2281650" y="2359050"/>
            <a:ext cx="4580700" cy="4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u="sng">
                <a:solidFill>
                  <a:schemeClr val="hlink"/>
                </a:solidFill>
                <a:latin typeface="Roboto"/>
                <a:ea typeface="Roboto"/>
                <a:cs typeface="Roboto"/>
                <a:sym typeface="Roboto"/>
                <a:hlinkClick r:id="rId3"/>
              </a:rPr>
              <a:t>Link github</a:t>
            </a:r>
            <a:r>
              <a:rPr lang="it" sz="1200">
                <a:solidFill>
                  <a:srgbClr val="737373"/>
                </a:solidFill>
                <a:latin typeface="Roboto"/>
                <a:ea typeface="Roboto"/>
                <a:cs typeface="Roboto"/>
                <a:sym typeface="Roboto"/>
              </a:rPr>
              <a:t> con esempio pratico di uso dei componenti Material.</a:t>
            </a:r>
            <a:endParaRPr sz="1200">
              <a:solidFill>
                <a:srgbClr val="737373"/>
              </a:solidFill>
              <a:latin typeface="Roboto"/>
              <a:ea typeface="Roboto"/>
              <a:cs typeface="Roboto"/>
              <a:sym typeface="Roboto"/>
            </a:endParaRPr>
          </a:p>
        </p:txBody>
      </p:sp>
      <p:sp>
        <p:nvSpPr>
          <p:cNvPr id="150" name="Google Shape;150;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Componenti Material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Layout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4294967295" type="body"/>
          </p:nvPr>
        </p:nvSpPr>
        <p:spPr>
          <a:xfrm>
            <a:off x="460950" y="1058550"/>
            <a:ext cx="86829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Compose offre alcuni layout di base:</a:t>
            </a:r>
            <a:endParaRPr sz="1200"/>
          </a:p>
          <a:p>
            <a:pPr indent="-304800" lvl="0" marL="457200" rtl="0" algn="l">
              <a:spcBef>
                <a:spcPts val="0"/>
              </a:spcBef>
              <a:spcAft>
                <a:spcPts val="0"/>
              </a:spcAft>
              <a:buSzPts val="1200"/>
              <a:buFont typeface="Courier New"/>
              <a:buChar char="●"/>
            </a:pPr>
            <a:r>
              <a:rPr lang="it" sz="1200">
                <a:latin typeface="Courier New"/>
                <a:ea typeface="Courier New"/>
                <a:cs typeface="Courier New"/>
                <a:sym typeface="Courier New"/>
              </a:rPr>
              <a:t>Column</a:t>
            </a:r>
            <a:r>
              <a:rPr lang="it" sz="1200"/>
              <a:t>:  dispone gli elementi verticalmente in una schermata.</a:t>
            </a:r>
            <a:endParaRPr sz="1200">
              <a:latin typeface="Courier New"/>
              <a:ea typeface="Courier New"/>
              <a:cs typeface="Courier New"/>
              <a:sym typeface="Courier New"/>
            </a:endParaRPr>
          </a:p>
          <a:p>
            <a:pPr indent="-304800" lvl="0" marL="457200" rtl="0" algn="l">
              <a:spcBef>
                <a:spcPts val="0"/>
              </a:spcBef>
              <a:spcAft>
                <a:spcPts val="0"/>
              </a:spcAft>
              <a:buSzPts val="1200"/>
              <a:buFont typeface="Courier New"/>
              <a:buChar char="●"/>
            </a:pPr>
            <a:r>
              <a:rPr lang="it" sz="1200">
                <a:latin typeface="Courier New"/>
                <a:ea typeface="Courier New"/>
                <a:cs typeface="Courier New"/>
                <a:sym typeface="Courier New"/>
              </a:rPr>
              <a:t>Row</a:t>
            </a:r>
            <a:r>
              <a:rPr lang="it" sz="1200"/>
              <a:t>: dispone gli elementi orizzontalmente in una schermata.</a:t>
            </a:r>
            <a:endParaRPr sz="1200"/>
          </a:p>
          <a:p>
            <a:pPr indent="-304800" lvl="0" marL="457200" rtl="0" algn="l">
              <a:spcBef>
                <a:spcPts val="0"/>
              </a:spcBef>
              <a:spcAft>
                <a:spcPts val="0"/>
              </a:spcAft>
              <a:buSzPts val="1200"/>
              <a:buFont typeface="Courier New"/>
              <a:buChar char="●"/>
            </a:pPr>
            <a:r>
              <a:rPr lang="it" sz="1200">
                <a:latin typeface="Courier New"/>
                <a:ea typeface="Courier New"/>
                <a:cs typeface="Courier New"/>
                <a:sym typeface="Courier New"/>
              </a:rPr>
              <a:t>Box</a:t>
            </a:r>
            <a:r>
              <a:rPr lang="it" sz="1200"/>
              <a:t>: dispone gli elementi uno sopra l’altro.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LayoutExample()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Row(verticalAlignment = Alignment.CenterVertically, horizontalArrangement = Arrangement.Start, modifier = Modifier.padding(10.dp))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Box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Image(bitmap = img, contentDescription = </a:t>
            </a:r>
            <a:r>
              <a:rPr lang="it" sz="1000">
                <a:solidFill>
                  <a:schemeClr val="accent2"/>
                </a:solidFill>
                <a:latin typeface="Courier New"/>
                <a:ea typeface="Courier New"/>
                <a:cs typeface="Courier New"/>
                <a:sym typeface="Courier New"/>
              </a:rPr>
              <a:t>"Unical logo"</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Icon(imageVector = Icons.Filled.CheckCircle, contentDescription = </a:t>
            </a:r>
            <a:r>
              <a:rPr lang="it" sz="1000">
                <a:solidFill>
                  <a:schemeClr val="accent2"/>
                </a:solidFill>
                <a:latin typeface="Courier New"/>
                <a:ea typeface="Courier New"/>
                <a:cs typeface="Courier New"/>
                <a:sym typeface="Courier New"/>
              </a:rPr>
              <a:t>"Check circle"</a:t>
            </a:r>
            <a:r>
              <a:rPr lang="it" sz="1000">
                <a:latin typeface="Courier New"/>
                <a:ea typeface="Courier New"/>
                <a:cs typeface="Courier New"/>
                <a:sym typeface="Courier New"/>
              </a:rPr>
              <a:t>, modifier = Modifier.align(Alignment.BottomEnd))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Column(horizontalAlignment = Alignment.Start, modifier = Modifier.padding(10.dp))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r>
              <a:rPr lang="it" sz="1000">
                <a:solidFill>
                  <a:schemeClr val="accent2"/>
                </a:solidFill>
                <a:latin typeface="Courier New"/>
                <a:ea typeface="Courier New"/>
                <a:cs typeface="Courier New"/>
                <a:sym typeface="Courier New"/>
              </a:rPr>
              <a:t>"Mario Rossi"</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r>
              <a:rPr lang="it" sz="1000">
                <a:solidFill>
                  <a:schemeClr val="accent2"/>
                </a:solidFill>
                <a:latin typeface="Courier New"/>
                <a:ea typeface="Courier New"/>
                <a:cs typeface="Courier New"/>
                <a:sym typeface="Courier New"/>
              </a:rPr>
              <a:t>"Online"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Layout di base</a:t>
            </a:r>
            <a:endParaRPr/>
          </a:p>
        </p:txBody>
      </p:sp>
      <p:pic>
        <p:nvPicPr>
          <p:cNvPr id="80" name="Google Shape;80;p15"/>
          <p:cNvPicPr preferRelativeResize="0"/>
          <p:nvPr/>
        </p:nvPicPr>
        <p:blipFill>
          <a:blip r:embed="rId3">
            <a:alphaModFix/>
          </a:blip>
          <a:stretch>
            <a:fillRect/>
          </a:stretch>
        </p:blipFill>
        <p:spPr>
          <a:xfrm>
            <a:off x="6675175" y="686350"/>
            <a:ext cx="2007624" cy="4366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body"/>
          </p:nvPr>
        </p:nvSpPr>
        <p:spPr>
          <a:xfrm>
            <a:off x="460950" y="1058550"/>
            <a:ext cx="86829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latin typeface="Courier New"/>
                <a:ea typeface="Courier New"/>
                <a:cs typeface="Courier New"/>
                <a:sym typeface="Courier New"/>
              </a:rPr>
              <a:t>Column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Row(verticalAlignment = Alignment.CenterVertically, horizontalArrangement = Arrangement.Start, modifier = Modifier.padding(10.dp))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Box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Image(bitmap = img, contentDescription = </a:t>
            </a:r>
            <a:r>
              <a:rPr lang="it" sz="1000">
                <a:solidFill>
                  <a:schemeClr val="accent2"/>
                </a:solidFill>
                <a:latin typeface="Courier New"/>
                <a:ea typeface="Courier New"/>
                <a:cs typeface="Courier New"/>
                <a:sym typeface="Courier New"/>
              </a:rPr>
              <a:t>"Unical logo"</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Icon(imageVector = Icons.Filled.CheckCircle, contentDescription = </a:t>
            </a:r>
            <a:r>
              <a:rPr lang="it" sz="1000">
                <a:solidFill>
                  <a:schemeClr val="accent2"/>
                </a:solidFill>
                <a:latin typeface="Courier New"/>
                <a:ea typeface="Courier New"/>
                <a:cs typeface="Courier New"/>
                <a:sym typeface="Courier New"/>
              </a:rPr>
              <a:t>"Check circle"</a:t>
            </a:r>
            <a:r>
              <a:rPr lang="it" sz="1000">
                <a:latin typeface="Courier New"/>
                <a:ea typeface="Courier New"/>
                <a:cs typeface="Courier New"/>
                <a:sym typeface="Courier New"/>
              </a:rPr>
              <a:t>, modifier = Modifier.align(Alignment.BottomEnd))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Column(horizontalAlignment = Alignment.Start, modifier = Modifier.padding(10.dp))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r>
              <a:rPr lang="it" sz="1000">
                <a:solidFill>
                  <a:schemeClr val="accent2"/>
                </a:solidFill>
                <a:latin typeface="Courier New"/>
                <a:ea typeface="Courier New"/>
                <a:cs typeface="Courier New"/>
                <a:sym typeface="Courier New"/>
              </a:rPr>
              <a:t>"Mario Rossi"</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r>
              <a:rPr lang="it" sz="1000">
                <a:solidFill>
                  <a:schemeClr val="accent2"/>
                </a:solidFill>
                <a:latin typeface="Courier New"/>
                <a:ea typeface="Courier New"/>
                <a:cs typeface="Courier New"/>
                <a:sym typeface="Courier New"/>
              </a:rPr>
              <a:t>"Online"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Spacer(modifier = Modifier.size(10.dp))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Card(elevation = CardDefaults.cardElevation(defaultElevation = 5.dp), modifier = Modifier.padding(10.dp))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AsyncImage(model = </a:t>
            </a:r>
            <a:r>
              <a:rPr lang="it" sz="1000">
                <a:solidFill>
                  <a:schemeClr val="accent2"/>
                </a:solidFill>
                <a:latin typeface="Courier New"/>
                <a:ea typeface="Courier New"/>
                <a:cs typeface="Courier New"/>
                <a:sym typeface="Courier New"/>
              </a:rPr>
              <a:t>"https://www.unical.it/media/medias/2022/veduta_call.webp"</a:t>
            </a:r>
            <a:r>
              <a:rPr lang="it" sz="1000">
                <a:latin typeface="Courier New"/>
                <a:ea typeface="Courier New"/>
                <a:cs typeface="Courier New"/>
                <a:sym typeface="Courier New"/>
              </a:rPr>
              <a:t>, contentDescription = </a:t>
            </a:r>
            <a:r>
              <a:rPr lang="it" sz="1000">
                <a:solidFill>
                  <a:schemeClr val="accent2"/>
                </a:solidFill>
                <a:latin typeface="Courier New"/>
                <a:ea typeface="Courier New"/>
                <a:cs typeface="Courier New"/>
                <a:sym typeface="Courier New"/>
              </a:rPr>
              <a:t>"Picture of unical"</a:t>
            </a:r>
            <a:r>
              <a:rPr lang="it" sz="1000">
                <a:latin typeface="Courier New"/>
                <a:ea typeface="Courier New"/>
                <a:cs typeface="Courier New"/>
                <a:sym typeface="Courier New"/>
              </a:rPr>
              <a:t>, modifier = Modifier.fillMaxWidth())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Layout di base</a:t>
            </a:r>
            <a:endParaRPr/>
          </a:p>
        </p:txBody>
      </p:sp>
      <p:pic>
        <p:nvPicPr>
          <p:cNvPr id="87" name="Google Shape;87;p16"/>
          <p:cNvPicPr preferRelativeResize="0"/>
          <p:nvPr/>
        </p:nvPicPr>
        <p:blipFill>
          <a:blip r:embed="rId3">
            <a:alphaModFix/>
          </a:blip>
          <a:stretch>
            <a:fillRect/>
          </a:stretch>
        </p:blipFill>
        <p:spPr>
          <a:xfrm>
            <a:off x="5656423" y="808350"/>
            <a:ext cx="3268425" cy="404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4294967295" type="body"/>
          </p:nvPr>
        </p:nvSpPr>
        <p:spPr>
          <a:xfrm>
            <a:off x="460950" y="1058550"/>
            <a:ext cx="86829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Courier New"/>
                <a:ea typeface="Courier New"/>
                <a:cs typeface="Courier New"/>
                <a:sym typeface="Courier New"/>
              </a:rPr>
              <a:t>Column</a:t>
            </a:r>
            <a:r>
              <a:rPr lang="it" sz="1200"/>
              <a:t> e </a:t>
            </a:r>
            <a:r>
              <a:rPr lang="it" sz="1200">
                <a:latin typeface="Courier New"/>
                <a:ea typeface="Courier New"/>
                <a:cs typeface="Courier New"/>
                <a:sym typeface="Courier New"/>
              </a:rPr>
              <a:t>Row</a:t>
            </a:r>
            <a:r>
              <a:rPr lang="it" sz="1200"/>
              <a:t> visti precedentemente non permettono lo scroll di default. Per abilitarlo, si può aggiungere un Modifier specifico, es:</a:t>
            </a:r>
            <a:endParaRPr sz="1200"/>
          </a:p>
          <a:p>
            <a:pPr indent="0" lvl="0" marL="0" rtl="0" algn="l">
              <a:spcBef>
                <a:spcPts val="0"/>
              </a:spcBef>
              <a:spcAft>
                <a:spcPts val="0"/>
              </a:spcAft>
              <a:buNone/>
            </a:pPr>
            <a:r>
              <a:rPr lang="it" sz="1200"/>
              <a:t>    </a:t>
            </a:r>
            <a:r>
              <a:rPr lang="it" sz="1000">
                <a:latin typeface="Courier New"/>
                <a:ea typeface="Courier New"/>
                <a:cs typeface="Courier New"/>
                <a:sym typeface="Courier New"/>
              </a:rPr>
              <a:t>Column(modifier = Modifier.verticalScroll(state = rememberScrollState(), enabled = </a:t>
            </a:r>
            <a:r>
              <a:rPr lang="it" sz="1000">
                <a:solidFill>
                  <a:schemeClr val="accent5"/>
                </a:solidFill>
                <a:latin typeface="Courier New"/>
                <a:ea typeface="Courier New"/>
                <a:cs typeface="Courier New"/>
                <a:sym typeface="Courier New"/>
              </a:rPr>
              <a:t>true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rPr lang="it" sz="1200"/>
              <a:t>Tuttavia, se si vogliono mostrare tanti elementi, oppure se non si sa esattamente il numero di elementi da mostrare, usare un layout tipo Column potrebbe causare dei problemi di performance, perché tutti gli elementi sono creati immediatamente, indipendentemente che siano visibili o meno.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ovviare a questo problema, Compose mette a disposizione due componenti, </a:t>
            </a:r>
            <a:r>
              <a:rPr lang="it" sz="1200">
                <a:latin typeface="Courier New"/>
                <a:ea typeface="Courier New"/>
                <a:cs typeface="Courier New"/>
                <a:sym typeface="Courier New"/>
              </a:rPr>
              <a:t>LazyColumn</a:t>
            </a:r>
            <a:r>
              <a:rPr lang="it" sz="1200"/>
              <a:t> e </a:t>
            </a:r>
            <a:r>
              <a:rPr lang="it" sz="1200">
                <a:latin typeface="Courier New"/>
                <a:ea typeface="Courier New"/>
                <a:cs typeface="Courier New"/>
                <a:sym typeface="Courier New"/>
              </a:rPr>
              <a:t>LazyRow</a:t>
            </a:r>
            <a:r>
              <a:rPr lang="it" sz="1200"/>
              <a:t>, che creano e dispongono solo gli elementi che sono visibili.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Nota: Questi componenti lazy sono diversi dalla maggior parte dei layout in Compose, in quanto non accettano un contenuto composable al loro interno, ma forniscono un </a:t>
            </a:r>
            <a:r>
              <a:rPr lang="it" sz="1200">
                <a:latin typeface="Courier New"/>
                <a:ea typeface="Courier New"/>
                <a:cs typeface="Courier New"/>
                <a:sym typeface="Courier New"/>
              </a:rPr>
              <a:t>LazyListScope()</a:t>
            </a:r>
            <a:r>
              <a:rPr lang="it" sz="1200"/>
              <a:t>, che permette alle app di descrivere i contenuti degli item che si trovano all'interno della struttura. Successivamente il componente (</a:t>
            </a:r>
            <a:r>
              <a:rPr lang="it" sz="1200">
                <a:latin typeface="Courier New"/>
                <a:ea typeface="Courier New"/>
                <a:cs typeface="Courier New"/>
                <a:sym typeface="Courier New"/>
              </a:rPr>
              <a:t>Lazy*</a:t>
            </a:r>
            <a:r>
              <a:rPr lang="it" sz="1200"/>
              <a:t>) si occuperà di aggiungere il contenuto di ogni item come richiesto dal layout e dalla posizione all’interno dello scroll.</a:t>
            </a:r>
            <a:endParaRPr sz="1200"/>
          </a:p>
        </p:txBody>
      </p:sp>
      <p:sp>
        <p:nvSpPr>
          <p:cNvPr id="93" name="Google Shape;93;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Layout scrollabili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4294967295" type="body"/>
          </p:nvPr>
        </p:nvSpPr>
        <p:spPr>
          <a:xfrm>
            <a:off x="460950" y="1058550"/>
            <a:ext cx="86829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Il </a:t>
            </a:r>
            <a:r>
              <a:rPr lang="it" sz="1200">
                <a:latin typeface="Courier New"/>
                <a:ea typeface="Courier New"/>
                <a:cs typeface="Courier New"/>
                <a:sym typeface="Courier New"/>
              </a:rPr>
              <a:t>LazyListScope</a:t>
            </a:r>
            <a:r>
              <a:rPr lang="it" sz="1200"/>
              <a:t> fornisce un certo numero di funzioni per descrivere gli item all’interno del layout:</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item()</a:t>
            </a:r>
            <a:r>
              <a:rPr lang="it" sz="1200"/>
              <a:t> aggiunge un singolo elemento</a:t>
            </a:r>
            <a:r>
              <a:rPr lang="it" sz="1200"/>
              <a:t>;</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items(Int)</a:t>
            </a:r>
            <a:r>
              <a:rPr lang="it" sz="1200"/>
              <a:t> aggiunge un certo numero di elementi;</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items(Collection)</a:t>
            </a:r>
            <a:r>
              <a:rPr lang="it" sz="1200"/>
              <a:t> aggiunge una collezione.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latin typeface="Courier New"/>
                <a:ea typeface="Courier New"/>
                <a:cs typeface="Courier New"/>
                <a:sym typeface="Courier New"/>
              </a:rPr>
              <a:t>ShowListOfImages(</a:t>
            </a:r>
            <a:r>
              <a:rPr lang="it" sz="1000">
                <a:latin typeface="Courier New"/>
                <a:ea typeface="Courier New"/>
                <a:cs typeface="Courier New"/>
                <a:sym typeface="Courier New"/>
              </a:rPr>
              <a:t>images = </a:t>
            </a:r>
            <a:r>
              <a:rPr lang="it" sz="1000">
                <a:latin typeface="Courier New"/>
                <a:ea typeface="Courier New"/>
                <a:cs typeface="Courier New"/>
                <a:sym typeface="Courier New"/>
              </a:rPr>
              <a:t>listOf(</a:t>
            </a:r>
            <a:r>
              <a:rPr lang="it" sz="1000">
                <a:solidFill>
                  <a:schemeClr val="accent2"/>
                </a:solidFill>
                <a:latin typeface="Courier New"/>
                <a:ea typeface="Courier New"/>
                <a:cs typeface="Courier New"/>
                <a:sym typeface="Courier New"/>
              </a:rPr>
              <a:t>"https://www.unical.it/media/medias/2022/veduta_call.webp"</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"https://www.unical.it/media/medias/2022/veduta_call.webp"</a:t>
            </a: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//Call to composable</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ShowListOfImages(images: List&lt;</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LazyColumn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 { Text(</a:t>
            </a:r>
            <a:r>
              <a:rPr lang="it" sz="1000">
                <a:solidFill>
                  <a:schemeClr val="accent2"/>
                </a:solidFill>
                <a:latin typeface="Courier New"/>
                <a:ea typeface="Courier New"/>
                <a:cs typeface="Courier New"/>
                <a:sym typeface="Courier New"/>
              </a:rPr>
              <a:t>"Single element"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items(4) { Text(</a:t>
            </a:r>
            <a:r>
              <a:rPr lang="it" sz="1000">
                <a:solidFill>
                  <a:schemeClr val="accent2"/>
                </a:solidFill>
                <a:latin typeface="Courier New"/>
                <a:ea typeface="Courier New"/>
                <a:cs typeface="Courier New"/>
                <a:sym typeface="Courier New"/>
              </a:rPr>
              <a:t>"Index </a:t>
            </a:r>
            <a:r>
              <a:rPr lang="it" sz="1000">
                <a:solidFill>
                  <a:schemeClr val="accent3"/>
                </a:solidFill>
                <a:latin typeface="Courier New"/>
                <a:ea typeface="Courier New"/>
                <a:cs typeface="Courier New"/>
                <a:sym typeface="Courier New"/>
              </a:rPr>
              <a:t>$it</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items(images)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Card(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elevation = CardDefaults.cardElevation(defaultElevation = 5.dp),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modifier = Modifier.padding(10.dp)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AsyncImage(model = it, contentDescription = </a:t>
            </a:r>
            <a:r>
              <a:rPr lang="it" sz="1000">
                <a:solidFill>
                  <a:schemeClr val="accent2"/>
                </a:solidFill>
                <a:latin typeface="Courier New"/>
                <a:ea typeface="Courier New"/>
                <a:cs typeface="Courier New"/>
                <a:sym typeface="Courier New"/>
              </a:rPr>
              <a:t>"Picture </a:t>
            </a:r>
            <a:r>
              <a:rPr lang="it" sz="1000">
                <a:solidFill>
                  <a:schemeClr val="accent3"/>
                </a:solidFill>
                <a:latin typeface="Courier New"/>
                <a:ea typeface="Courier New"/>
                <a:cs typeface="Courier New"/>
                <a:sym typeface="Courier New"/>
              </a:rPr>
              <a:t>$it</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modifier = Modifier.fillMaxWidth())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99" name="Google Shape;99;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latin typeface="Courier New"/>
                <a:ea typeface="Courier New"/>
                <a:cs typeface="Courier New"/>
                <a:sym typeface="Courier New"/>
              </a:rPr>
              <a:t>LazyListScope</a:t>
            </a:r>
            <a:endParaRPr>
              <a:latin typeface="Courier New"/>
              <a:ea typeface="Courier New"/>
              <a:cs typeface="Courier New"/>
              <a:sym typeface="Courier New"/>
            </a:endParaRPr>
          </a:p>
        </p:txBody>
      </p:sp>
      <p:pic>
        <p:nvPicPr>
          <p:cNvPr id="100" name="Google Shape;100;p18"/>
          <p:cNvPicPr preferRelativeResize="0"/>
          <p:nvPr/>
        </p:nvPicPr>
        <p:blipFill>
          <a:blip r:embed="rId3">
            <a:alphaModFix/>
          </a:blip>
          <a:stretch>
            <a:fillRect/>
          </a:stretch>
        </p:blipFill>
        <p:spPr>
          <a:xfrm>
            <a:off x="6819230" y="699825"/>
            <a:ext cx="2070571" cy="444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4294967295" type="body"/>
          </p:nvPr>
        </p:nvSpPr>
        <p:spPr>
          <a:xfrm>
            <a:off x="460950" y="1058550"/>
            <a:ext cx="86829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Courier New"/>
                <a:ea typeface="Courier New"/>
                <a:cs typeface="Courier New"/>
                <a:sym typeface="Courier New"/>
              </a:rPr>
              <a:t>LazyVerticalGrid</a:t>
            </a:r>
            <a:r>
              <a:rPr lang="it" sz="1200"/>
              <a:t> e </a:t>
            </a:r>
            <a:r>
              <a:rPr lang="it" sz="1200">
                <a:latin typeface="Courier New"/>
                <a:ea typeface="Courier New"/>
                <a:cs typeface="Courier New"/>
                <a:sym typeface="Courier New"/>
              </a:rPr>
              <a:t>LazyHorizontalGrid</a:t>
            </a:r>
            <a:r>
              <a:rPr lang="it" sz="1200"/>
              <a:t> forniscono gli strumenti per mostrare gli elementi in una griglia. Il primo dispone gli elementi in un </a:t>
            </a:r>
            <a:r>
              <a:rPr lang="it" sz="1200"/>
              <a:t>container</a:t>
            </a:r>
            <a:r>
              <a:rPr lang="it" sz="1200"/>
              <a:t> scrollabile verticalmente esteso su più colonne, mentre il secondo ha lo stesso approccio ma orizzontalmente.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ShowGridOfImages(images: List&lt;</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LazyVerticalGrid(columns = GridCells.Fixed(5)) { </a:t>
            </a:r>
            <a:r>
              <a:rPr lang="it" sz="1000">
                <a:solidFill>
                  <a:schemeClr val="accent3"/>
                </a:solidFill>
                <a:latin typeface="Courier New"/>
                <a:ea typeface="Courier New"/>
                <a:cs typeface="Courier New"/>
                <a:sym typeface="Courier New"/>
              </a:rPr>
              <a:t>// LazyHorizontalGrid(rows = GridCells.Fixed(5))</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items(images)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AsyncImage(model = it, contentDescription = </a:t>
            </a:r>
            <a:r>
              <a:rPr lang="it" sz="1000">
                <a:solidFill>
                  <a:schemeClr val="accent2"/>
                </a:solidFill>
                <a:latin typeface="Courier New"/>
                <a:ea typeface="Courier New"/>
                <a:cs typeface="Courier New"/>
                <a:sym typeface="Courier New"/>
              </a:rPr>
              <a:t>"Picture </a:t>
            </a:r>
            <a:r>
              <a:rPr lang="it" sz="1000">
                <a:solidFill>
                  <a:schemeClr val="accent3"/>
                </a:solidFill>
                <a:latin typeface="Courier New"/>
                <a:ea typeface="Courier New"/>
                <a:cs typeface="Courier New"/>
                <a:sym typeface="Courier New"/>
              </a:rPr>
              <a:t>$it</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modifier = Modifier.fillMaxWidth())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ShowGridOfImages(images: List&lt;MyImage&gt;)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LazyVerticalGrid(columns = GridCells.Adaptive(120.dp))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items(images, span = { x -&gt;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(x.title == </a:t>
            </a:r>
            <a:r>
              <a:rPr lang="it" sz="1000">
                <a:solidFill>
                  <a:schemeClr val="accent2"/>
                </a:solidFill>
                <a:latin typeface="Courier New"/>
                <a:ea typeface="Courier New"/>
                <a:cs typeface="Courier New"/>
                <a:sym typeface="Courier New"/>
              </a:rPr>
              <a:t>"picture3"</a:t>
            </a:r>
            <a:r>
              <a:rPr lang="it" sz="1000">
                <a:latin typeface="Courier New"/>
                <a:ea typeface="Courier New"/>
                <a:cs typeface="Courier New"/>
                <a:sym typeface="Courier New"/>
              </a:rPr>
              <a:t>) GridItemSpan(maxLineSpan) </a:t>
            </a:r>
            <a:r>
              <a:rPr lang="it" sz="1000">
                <a:solidFill>
                  <a:schemeClr val="accent5"/>
                </a:solidFill>
                <a:latin typeface="Courier New"/>
                <a:ea typeface="Courier New"/>
                <a:cs typeface="Courier New"/>
                <a:sym typeface="Courier New"/>
              </a:rPr>
              <a:t>else </a:t>
            </a:r>
            <a:r>
              <a:rPr lang="it" sz="1000">
                <a:latin typeface="Courier New"/>
                <a:ea typeface="Courier New"/>
                <a:cs typeface="Courier New"/>
                <a:sym typeface="Courier New"/>
              </a:rPr>
              <a:t>GridItemSpan(0)})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AsyncImage(model = it.url, contentDescription = it.description, modifier = Modifier.fillMaxWidth())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p:txBody>
      </p:sp>
      <p:sp>
        <p:nvSpPr>
          <p:cNvPr id="106" name="Google Shape;106;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latin typeface="Courier New"/>
                <a:ea typeface="Courier New"/>
                <a:cs typeface="Courier New"/>
                <a:sym typeface="Courier New"/>
              </a:rPr>
              <a:t>LazyVerticalGrid</a:t>
            </a:r>
            <a:r>
              <a:rPr lang="it"/>
              <a:t> e </a:t>
            </a:r>
            <a:r>
              <a:rPr lang="it">
                <a:latin typeface="Courier New"/>
                <a:ea typeface="Courier New"/>
                <a:cs typeface="Courier New"/>
                <a:sym typeface="Courier New"/>
              </a:rPr>
              <a:t>LazyHorizontalGrid</a:t>
            </a:r>
            <a:endParaRPr>
              <a:latin typeface="Courier New"/>
              <a:ea typeface="Courier New"/>
              <a:cs typeface="Courier New"/>
              <a:sym typeface="Courier New"/>
            </a:endParaRPr>
          </a:p>
        </p:txBody>
      </p:sp>
      <p:pic>
        <p:nvPicPr>
          <p:cNvPr id="107" name="Google Shape;107;p19"/>
          <p:cNvPicPr preferRelativeResize="0"/>
          <p:nvPr/>
        </p:nvPicPr>
        <p:blipFill>
          <a:blip r:embed="rId3">
            <a:alphaModFix/>
          </a:blip>
          <a:stretch>
            <a:fillRect/>
          </a:stretch>
        </p:blipFill>
        <p:spPr>
          <a:xfrm>
            <a:off x="6751650" y="678500"/>
            <a:ext cx="2080500" cy="4465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4294967295" type="body"/>
          </p:nvPr>
        </p:nvSpPr>
        <p:spPr>
          <a:xfrm>
            <a:off x="285000" y="1058550"/>
            <a:ext cx="88590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Courier New"/>
                <a:ea typeface="Courier New"/>
                <a:cs typeface="Courier New"/>
                <a:sym typeface="Courier New"/>
              </a:rPr>
              <a:t>LazyVerticalStaggeredGrid</a:t>
            </a:r>
            <a:r>
              <a:rPr lang="it" sz="1200"/>
              <a:t> e </a:t>
            </a:r>
            <a:r>
              <a:rPr lang="it" sz="1200">
                <a:latin typeface="Courier New"/>
                <a:ea typeface="Courier New"/>
                <a:cs typeface="Courier New"/>
                <a:sym typeface="Courier New"/>
              </a:rPr>
              <a:t>LazyHorizontalStaggeredGrid</a:t>
            </a:r>
            <a:r>
              <a:rPr lang="it" sz="1200"/>
              <a:t> forniscono gli strumenti per mostrare gli elementi in una griglia con gli elementi in base alla dimensione.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@OptIn(ExperimentalFoundationApi::class)</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ShowStaggeredGridOfImages(images: List&lt;MyImage&gt;)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LazyVerticalStaggeredGrid(columns = StaggeredGridCells.Adaptive(120.dp),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verticalItemSpacing = 4.dp,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horizontalArrangement = Arrangement.spacedBy(4.dp),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content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items(images)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AsyncImage(model = it.url, contentDescription = it.description, modifier = Modifier.fillMaxWidth())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Modifier.fillMaxSize()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3" name="Google Shape;113;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latin typeface="Courier New"/>
                <a:ea typeface="Courier New"/>
                <a:cs typeface="Courier New"/>
                <a:sym typeface="Courier New"/>
              </a:rPr>
              <a:t>LazyVerticalStaggeredGrid</a:t>
            </a:r>
            <a:r>
              <a:rPr lang="it"/>
              <a:t> e </a:t>
            </a:r>
            <a:r>
              <a:rPr lang="it">
                <a:latin typeface="Courier New"/>
                <a:ea typeface="Courier New"/>
                <a:cs typeface="Courier New"/>
                <a:sym typeface="Courier New"/>
              </a:rPr>
              <a:t>LazyHorizontalStaggeredGrid</a:t>
            </a:r>
            <a:endParaRPr>
              <a:latin typeface="Courier New"/>
              <a:ea typeface="Courier New"/>
              <a:cs typeface="Courier New"/>
              <a:sym typeface="Courier New"/>
            </a:endParaRPr>
          </a:p>
        </p:txBody>
      </p:sp>
      <p:pic>
        <p:nvPicPr>
          <p:cNvPr id="114" name="Google Shape;114;p20"/>
          <p:cNvPicPr preferRelativeResize="0"/>
          <p:nvPr/>
        </p:nvPicPr>
        <p:blipFill>
          <a:blip r:embed="rId3">
            <a:alphaModFix/>
          </a:blip>
          <a:stretch>
            <a:fillRect/>
          </a:stretch>
        </p:blipFill>
        <p:spPr>
          <a:xfrm>
            <a:off x="6697400" y="683500"/>
            <a:ext cx="2078150" cy="4459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4294967295" type="body"/>
          </p:nvPr>
        </p:nvSpPr>
        <p:spPr>
          <a:xfrm>
            <a:off x="285000" y="1058550"/>
            <a:ext cx="88590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È anche possibile aggiungere delle animazioni agli item: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latin typeface="Courier New"/>
                <a:ea typeface="Courier New"/>
                <a:cs typeface="Courier New"/>
                <a:sym typeface="Courier New"/>
              </a:rPr>
              <a:t>AsyncImage(..., modifier = Modifier.fillMaxWidth().animateItemPlacement(tween(durationMillis = 200))</a:t>
            </a:r>
            <a:endParaRPr sz="1000">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20" name="Google Shape;120;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Animazioni agli item</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