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x="6858000" cy="9144000"/>
  <p:embeddedFontLst>
    <p:embeddedFont>
      <p:font typeface="Comfortaa"/>
      <p:regular r:id="rId56"/>
      <p:bold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Comfortaa-bold.fntdata"/><Relationship Id="rId12" Type="http://schemas.openxmlformats.org/officeDocument/2006/relationships/slide" Target="slides/slide7.xml"/><Relationship Id="rId56" Type="http://schemas.openxmlformats.org/officeDocument/2006/relationships/font" Target="fonts/Comfortaa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f8299b329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f8299b329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f8299b32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f8299b32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f8299b329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f8299b329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f8299b329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f8299b329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f8299b32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f8299b32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f8299b329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bf8299b329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fa57011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bfa57011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fa57011d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bfa57011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fa57011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bfa57011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fa57011d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bfa57011d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bf8299b32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bf8299b32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bfa57011d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bfa57011d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fa57011d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bfa57011d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bfa57011d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bfa57011d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bfa57011d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bfa57011d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bfa57011d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bfa57011d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bfa57011d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bfa57011d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bfa57011d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bfa57011d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bfa57011d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bfa57011d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2130de5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c2130de5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c2130de5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c2130de5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f8299b329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bf8299b32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130de50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c2130de50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c2130de50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c2130de50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130de50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c2130de50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c2130de50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c2130de50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c2130de50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c2130de50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c2130de50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c2130de50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c2130de50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c2130de50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c2130de50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c2130de50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c2130de50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c2130de50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c2130de50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c2130de50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f8299b32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f8299b32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c2130de50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c2130de50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c2130de50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c2130de50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c2130de50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c2130de50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c2130de50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c2130de50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c2130de50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c2130de50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c2130de50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c2130de50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c2130de50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c2130de50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c2130de50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c2130de50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c2130de50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c2130de50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c2130de50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c2130de5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f8299b32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f8299b32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c2130de50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c2130de50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f8299b329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f8299b32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f8299b32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f8299b32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f8299b329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f8299b32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f8299b32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f8299b32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Comfortaa"/>
              <a:buNone/>
              <a:defRPr sz="4000"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621750" y="2981675"/>
            <a:ext cx="3268500" cy="17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fortaa"/>
              <a:buNone/>
              <a:defRPr sz="1700"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79425"/>
            <a:ext cx="8520602" cy="7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della sezione 1">
  <p:cSld name="SECTION_HEADER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 rot="-5400000">
            <a:off x="-1975200" y="216370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b="1" sz="1800"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1800" y="241350"/>
            <a:ext cx="28575" cy="442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00" y="4645525"/>
            <a:ext cx="681000" cy="4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idx="2" type="title"/>
          </p:nvPr>
        </p:nvSpPr>
        <p:spPr>
          <a:xfrm>
            <a:off x="1263475" y="121750"/>
            <a:ext cx="7757700" cy="4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3" type="title"/>
          </p:nvPr>
        </p:nvSpPr>
        <p:spPr>
          <a:xfrm rot="-5400000">
            <a:off x="-1376837" y="221905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mfortaa"/>
              <a:buNone/>
              <a:defRPr sz="1500"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della sezione 1 2">
  <p:cSld name="SECTION_HEADER_1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 rot="-5400000">
            <a:off x="-1975200" y="216370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b="1" sz="1800"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1800" y="241350"/>
            <a:ext cx="28575" cy="442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00" y="4645525"/>
            <a:ext cx="681000" cy="4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idx="2" type="title"/>
          </p:nvPr>
        </p:nvSpPr>
        <p:spPr>
          <a:xfrm rot="-5400000">
            <a:off x="-1376837" y="221905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mfortaa"/>
              <a:buNone/>
              <a:defRPr sz="1500"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1263500" y="121750"/>
            <a:ext cx="7677000" cy="46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della sezione 1 1">
  <p:cSld name="SECTION_HEADER_1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 rot="-5400000">
            <a:off x="-1694400" y="1882900"/>
            <a:ext cx="4499100" cy="9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b="1" sz="1800"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1" name="Google Shape;3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1800" y="241350"/>
            <a:ext cx="28575" cy="442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00" y="4645525"/>
            <a:ext cx="681000" cy="4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idx="2" type="title"/>
          </p:nvPr>
        </p:nvSpPr>
        <p:spPr>
          <a:xfrm>
            <a:off x="1263475" y="121750"/>
            <a:ext cx="7757700" cy="4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della sezione 1 1 1">
  <p:cSld name="SECTION_HEADER_1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 rot="-5400000">
            <a:off x="-1694400" y="1882900"/>
            <a:ext cx="4499100" cy="9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b="1" sz="1800"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1800" y="241350"/>
            <a:ext cx="28575" cy="442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00" y="4645525"/>
            <a:ext cx="681000" cy="4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263500" y="121750"/>
            <a:ext cx="7677000" cy="46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"/>
              <a:buNone/>
              <a:defRPr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"/>
              <a:buNone/>
              <a:defRPr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"/>
              <a:buNone/>
              <a:defRPr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"/>
              <a:buNone/>
              <a:defRPr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"/>
              <a:buNone/>
              <a:defRPr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"/>
              <a:buNone/>
              <a:defRPr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"/>
              <a:buNone/>
              <a:defRPr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"/>
              <a:buNone/>
              <a:defRPr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"/>
              <a:buNone/>
              <a:defRPr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fortaa"/>
              <a:buChar char="●"/>
              <a:defRPr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●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●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digitalocean.com/community/users/retention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digitalocean.com/community/users/retention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digitalocean.com/community/users/retention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digitalocean.com/community/users/retention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ENTERPRISE APPLICATIONS</a:t>
            </a:r>
            <a:endParaRPr/>
          </a:p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3958175" y="3527125"/>
            <a:ext cx="4932000" cy="13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it" sz="1450"/>
              <a:t>Dr. </a:t>
            </a:r>
            <a:r>
              <a:rPr b="1" lang="it" sz="1450"/>
              <a:t>Francesco Scalzo</a:t>
            </a:r>
            <a:r>
              <a:rPr lang="it" sz="1450"/>
              <a:t> - francesco.scalzo@unical.it</a:t>
            </a:r>
            <a:endParaRPr sz="1450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it" sz="1450"/>
              <a:t>Enterprise Solution Engineer at Revelis s.r.l.</a:t>
            </a:r>
            <a:endParaRPr sz="1450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sz="1450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sz="1450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it" sz="1450"/>
              <a:t>Office hours &amp; info: send a mail</a:t>
            </a:r>
            <a:endParaRPr sz="1450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it" sz="1450"/>
              <a:t>Code: https://github.com/dodaro/ea</a:t>
            </a:r>
            <a:endParaRPr sz="14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 rot="-5400000">
            <a:off x="-1975200" y="216370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t"/>
              <a:t>Java Logging</a:t>
            </a:r>
            <a:endParaRPr/>
          </a:p>
        </p:txBody>
      </p:sp>
      <p:sp>
        <p:nvSpPr>
          <p:cNvPr id="111" name="Google Shape;111;p18"/>
          <p:cNvSpPr txBox="1"/>
          <p:nvPr>
            <p:ph idx="2" type="title"/>
          </p:nvPr>
        </p:nvSpPr>
        <p:spPr>
          <a:xfrm>
            <a:off x="1263475" y="121750"/>
            <a:ext cx="7757700" cy="30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880"/>
              <a:buFont typeface="Arial"/>
              <a:buNone/>
            </a:pPr>
            <a:r>
              <a:rPr lang="it" sz="1340"/>
              <a:t>Logback è un framework di logging per applicazioni Java. </a:t>
            </a:r>
            <a:endParaRPr sz="134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880"/>
              <a:buFont typeface="Arial"/>
              <a:buNone/>
            </a:pPr>
            <a:r>
              <a:rPr lang="it" sz="1340"/>
              <a:t>È una delle librerie più popolari e potenti per la gestione dei log nell'ecosistema Java. </a:t>
            </a:r>
            <a:endParaRPr sz="134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880"/>
              <a:buFont typeface="Arial"/>
              <a:buNone/>
            </a:pPr>
            <a:r>
              <a:rPr lang="it" sz="1340"/>
              <a:t>È spesso utilizzato come alternativa a Log4j, offrendo funzionalità aggiuntive e miglioramenti ed è ben documentato</a:t>
            </a:r>
            <a:endParaRPr sz="134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880"/>
              <a:buFont typeface="Arial"/>
              <a:buNone/>
            </a:pPr>
            <a:r>
              <a:rPr lang="it" sz="1340"/>
              <a:t>Logback può essere integrato facilmente nelle applicazioni Java tramite Maven o Gradle.</a:t>
            </a:r>
            <a:endParaRPr sz="134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880"/>
              <a:buFont typeface="Arial"/>
              <a:buNone/>
            </a:pPr>
            <a:r>
              <a:rPr lang="it" sz="1340"/>
              <a:t>Caratteristiche Principali </a:t>
            </a:r>
            <a:endParaRPr sz="1340"/>
          </a:p>
          <a:p>
            <a:pPr indent="-305181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1340"/>
              <a:t>Flessibilità: Offre una vasta gamma di configurazioni per adattarsi alle esigenze dell'applicazione.</a:t>
            </a:r>
            <a:endParaRPr sz="1340"/>
          </a:p>
          <a:p>
            <a:pPr indent="-305181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1340"/>
              <a:t>Performance: È noto per le sue prestazioni elevate e il basso impatto sulle prestazioni dell'applicazione.</a:t>
            </a:r>
            <a:endParaRPr sz="1340"/>
          </a:p>
          <a:p>
            <a:pPr indent="-305181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1340"/>
              <a:t>Ampia Adozione: È utilizzato in molte applicazioni e framework Java di fama.</a:t>
            </a:r>
            <a:endParaRPr sz="1340"/>
          </a:p>
        </p:txBody>
      </p:sp>
      <p:sp>
        <p:nvSpPr>
          <p:cNvPr id="112" name="Google Shape;112;p18"/>
          <p:cNvSpPr txBox="1"/>
          <p:nvPr>
            <p:ph idx="3" type="title"/>
          </p:nvPr>
        </p:nvSpPr>
        <p:spPr>
          <a:xfrm rot="-5400000">
            <a:off x="-1376837" y="221905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Logback</a:t>
            </a: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463" y="4161025"/>
            <a:ext cx="46101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 rot="-5400000">
            <a:off x="-1975200" y="216370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t"/>
              <a:t>Java Logging</a:t>
            </a:r>
            <a:endParaRPr/>
          </a:p>
        </p:txBody>
      </p:sp>
      <p:sp>
        <p:nvSpPr>
          <p:cNvPr id="119" name="Google Shape;119;p19"/>
          <p:cNvSpPr txBox="1"/>
          <p:nvPr>
            <p:ph idx="2" type="title"/>
          </p:nvPr>
        </p:nvSpPr>
        <p:spPr>
          <a:xfrm>
            <a:off x="1263475" y="121750"/>
            <a:ext cx="7757700" cy="4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it" sz="1240"/>
              <a:t>APPENDER</a:t>
            </a:r>
            <a:endParaRPr b="1" sz="124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240"/>
              <a:t>Nell'architettura Logback, gli appender sono gli elementi responsabili della scrittura delle istruzioni di log . Tutti gli appender devono implementare l' interfaccia Appender .</a:t>
            </a:r>
            <a:endParaRPr sz="124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24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240"/>
              <a:t>Inoltre, ogni appender corrisponde a un certo tipo di output o modalità di invio dei dati. Ecco alcuni degli appender più utili che puoi configurare:</a:t>
            </a:r>
            <a:endParaRPr sz="124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240"/>
          </a:p>
          <a:p>
            <a:pPr indent="-307340" lvl="0" marL="457200" rtl="0" algn="just">
              <a:spcBef>
                <a:spcPts val="0"/>
              </a:spcBef>
              <a:spcAft>
                <a:spcPts val="0"/>
              </a:spcAft>
              <a:buSzPts val="1240"/>
              <a:buChar char="●"/>
            </a:pPr>
            <a:r>
              <a:rPr lang="it" sz="1240"/>
              <a:t>ConsoleAppender : scrive i messaggi nella console di sistema</a:t>
            </a:r>
            <a:endParaRPr sz="1240"/>
          </a:p>
          <a:p>
            <a:pPr indent="-307340" lvl="0" marL="457200" rtl="0" algn="just">
              <a:spcBef>
                <a:spcPts val="0"/>
              </a:spcBef>
              <a:spcAft>
                <a:spcPts val="0"/>
              </a:spcAft>
              <a:buSzPts val="1240"/>
              <a:buChar char="●"/>
            </a:pPr>
            <a:r>
              <a:rPr lang="it" sz="1240"/>
              <a:t>FileAppender : aggiunge i messaggi a un file</a:t>
            </a:r>
            <a:endParaRPr sz="1240"/>
          </a:p>
          <a:p>
            <a:pPr indent="-307340" lvl="0" marL="457200" rtl="0" algn="just">
              <a:spcBef>
                <a:spcPts val="0"/>
              </a:spcBef>
              <a:spcAft>
                <a:spcPts val="0"/>
              </a:spcAft>
              <a:buSzPts val="1240"/>
              <a:buChar char="●"/>
            </a:pPr>
            <a:r>
              <a:rPr lang="it" sz="1240"/>
              <a:t>RollingFileAppender : estende FileAppender con la possibilità di eseguire il rollover dei file di registro</a:t>
            </a:r>
            <a:endParaRPr sz="1240"/>
          </a:p>
          <a:p>
            <a:pPr indent="-307340" lvl="0" marL="457200" rtl="0" algn="just">
              <a:spcBef>
                <a:spcPts val="0"/>
              </a:spcBef>
              <a:spcAft>
                <a:spcPts val="0"/>
              </a:spcAft>
              <a:buSzPts val="1240"/>
              <a:buChar char="●"/>
            </a:pPr>
            <a:r>
              <a:rPr lang="it" sz="1240"/>
              <a:t>SMTPAppender : invia messaggi di registro in un'e-mail, per impostazione predefinita solo per i messaggi di ERRORE</a:t>
            </a:r>
            <a:endParaRPr sz="1240"/>
          </a:p>
          <a:p>
            <a:pPr indent="-307340" lvl="0" marL="457200" rtl="0" algn="just">
              <a:spcBef>
                <a:spcPts val="0"/>
              </a:spcBef>
              <a:spcAft>
                <a:spcPts val="0"/>
              </a:spcAft>
              <a:buSzPts val="1240"/>
              <a:buChar char="●"/>
            </a:pPr>
            <a:r>
              <a:rPr lang="it" sz="1240"/>
              <a:t>DBAppender : aggiunge eventi di registro a un database</a:t>
            </a:r>
            <a:endParaRPr sz="1240"/>
          </a:p>
          <a:p>
            <a:pPr indent="-307340" lvl="0" marL="457200" rtl="0" algn="just">
              <a:spcBef>
                <a:spcPts val="0"/>
              </a:spcBef>
              <a:spcAft>
                <a:spcPts val="0"/>
              </a:spcAft>
              <a:buSzPts val="1240"/>
              <a:buChar char="●"/>
            </a:pPr>
            <a:r>
              <a:rPr lang="it" sz="1240"/>
              <a:t>SiftingAppender : separa i log in base a un attributo di runtime</a:t>
            </a:r>
            <a:endParaRPr sz="124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40"/>
          </a:p>
        </p:txBody>
      </p:sp>
      <p:sp>
        <p:nvSpPr>
          <p:cNvPr id="120" name="Google Shape;120;p19"/>
          <p:cNvSpPr txBox="1"/>
          <p:nvPr>
            <p:ph idx="3" type="title"/>
          </p:nvPr>
        </p:nvSpPr>
        <p:spPr>
          <a:xfrm rot="-5400000">
            <a:off x="-1376837" y="221905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Logback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 rot="-5400000">
            <a:off x="-1975200" y="216370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t"/>
              <a:t>Java Logging</a:t>
            </a:r>
            <a:endParaRPr/>
          </a:p>
        </p:txBody>
      </p:sp>
      <p:sp>
        <p:nvSpPr>
          <p:cNvPr id="126" name="Google Shape;126;p20"/>
          <p:cNvSpPr txBox="1"/>
          <p:nvPr>
            <p:ph idx="2" type="title"/>
          </p:nvPr>
        </p:nvSpPr>
        <p:spPr>
          <a:xfrm>
            <a:off x="1263475" y="121750"/>
            <a:ext cx="7757700" cy="4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it" sz="1340"/>
              <a:t>Layout ed Encoder</a:t>
            </a:r>
            <a:endParaRPr b="1" sz="134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340"/>
              <a:t>I componenti responsabili della trasformazione di un messaggio di registro nel formato di output desiderato sono layout (deprecati ma ancora in funzione) ed encoder.</a:t>
            </a:r>
            <a:endParaRPr sz="134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340"/>
              <a:t>Alcuni dei layout più comunemente usati sono PatternLayout , HTMLLayout e XMLLayout – diamo una rapida occhiata a questi in pratica.</a:t>
            </a:r>
            <a:endParaRPr sz="134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34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140">
                <a:latin typeface="Courier New"/>
                <a:ea typeface="Courier New"/>
                <a:cs typeface="Courier New"/>
                <a:sym typeface="Courier New"/>
              </a:rPr>
              <a:t>&lt;encoder&gt;</a:t>
            </a:r>
            <a:endParaRPr sz="11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140">
                <a:latin typeface="Courier New"/>
                <a:ea typeface="Courier New"/>
                <a:cs typeface="Courier New"/>
                <a:sym typeface="Courier New"/>
              </a:rPr>
              <a:t>    &lt;pattern&gt;%d{HH:mm:ss.SSS} [%thread] %-5level %logger{36} - %msg%n&lt;/pattern&gt;</a:t>
            </a:r>
            <a:endParaRPr sz="11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140">
                <a:latin typeface="Courier New"/>
                <a:ea typeface="Courier New"/>
                <a:cs typeface="Courier New"/>
                <a:sym typeface="Courier New"/>
              </a:rPr>
              <a:t>&lt;/encoder&gt;</a:t>
            </a:r>
            <a:endParaRPr sz="11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340"/>
          </a:p>
        </p:txBody>
      </p:sp>
      <p:sp>
        <p:nvSpPr>
          <p:cNvPr id="127" name="Google Shape;127;p20"/>
          <p:cNvSpPr txBox="1"/>
          <p:nvPr>
            <p:ph idx="3" type="title"/>
          </p:nvPr>
        </p:nvSpPr>
        <p:spPr>
          <a:xfrm rot="-5400000">
            <a:off x="-1376837" y="221905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Logback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 rot="-5400000">
            <a:off x="-1975200" y="216370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Java Logging</a:t>
            </a:r>
            <a:endParaRPr/>
          </a:p>
        </p:txBody>
      </p:sp>
      <p:sp>
        <p:nvSpPr>
          <p:cNvPr id="133" name="Google Shape;133;p21"/>
          <p:cNvSpPr txBox="1"/>
          <p:nvPr>
            <p:ph idx="2" type="title"/>
          </p:nvPr>
        </p:nvSpPr>
        <p:spPr>
          <a:xfrm>
            <a:off x="1263475" y="121750"/>
            <a:ext cx="7757700" cy="4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1240"/>
              <a:t>Logger</a:t>
            </a:r>
            <a:endParaRPr b="1" sz="124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240"/>
              <a:t>I logger sono il terzo componente principale di Logback, che gli sviluppatori possono utilizzare per registrare i messaggi a un certo livello.</a:t>
            </a:r>
            <a:endParaRPr sz="124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4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240"/>
              <a:t>La libreria definisce 5 livelli di log: TRACE , DEBUG , INFO , WARN , ERROR ; ognuno di questi ha un metodo di registrazione corrispondente: trace() , debug() , info() , warn() , error() .</a:t>
            </a:r>
            <a:endParaRPr sz="124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4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240"/>
              <a:t>Se non si definisce esplicitamente un livello di log, il logger erediterà il livello del suo predecessore più vicino o del root logger.</a:t>
            </a:r>
            <a:endParaRPr sz="124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4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4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240"/>
              <a:t>https://www.baeldung.com/java-logging-intro </a:t>
            </a:r>
            <a:endParaRPr sz="124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240"/>
              <a:t>https://www.baeldung.com/logback </a:t>
            </a:r>
            <a:endParaRPr sz="124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240"/>
              <a:t>https://stackify.com/logging-logback  </a:t>
            </a:r>
            <a:endParaRPr sz="124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40"/>
          </a:p>
        </p:txBody>
      </p:sp>
      <p:sp>
        <p:nvSpPr>
          <p:cNvPr id="134" name="Google Shape;134;p21"/>
          <p:cNvSpPr txBox="1"/>
          <p:nvPr>
            <p:ph idx="3" type="title"/>
          </p:nvPr>
        </p:nvSpPr>
        <p:spPr>
          <a:xfrm rot="-5400000">
            <a:off x="-1376837" y="221905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Logback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 rot="-5400000">
            <a:off x="-1975200" y="216370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t"/>
              <a:t>Java Logging</a:t>
            </a:r>
            <a:endParaRPr/>
          </a:p>
        </p:txBody>
      </p:sp>
      <p:sp>
        <p:nvSpPr>
          <p:cNvPr id="140" name="Google Shape;140;p22"/>
          <p:cNvSpPr txBox="1"/>
          <p:nvPr>
            <p:ph idx="2" type="title"/>
          </p:nvPr>
        </p:nvSpPr>
        <p:spPr>
          <a:xfrm>
            <a:off x="1263475" y="121750"/>
            <a:ext cx="7757700" cy="48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140">
                <a:latin typeface="Courier New"/>
                <a:ea typeface="Courier New"/>
                <a:cs typeface="Courier New"/>
                <a:sym typeface="Courier New"/>
              </a:rPr>
              <a:t>&lt;configuration&gt;</a:t>
            </a:r>
            <a:endParaRPr sz="11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140">
                <a:latin typeface="Courier New"/>
                <a:ea typeface="Courier New"/>
                <a:cs typeface="Courier New"/>
                <a:sym typeface="Courier New"/>
              </a:rPr>
              <a:t>  # Console appender</a:t>
            </a:r>
            <a:endParaRPr sz="11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140">
                <a:latin typeface="Courier New"/>
                <a:ea typeface="Courier New"/>
                <a:cs typeface="Courier New"/>
                <a:sym typeface="Courier New"/>
              </a:rPr>
              <a:t>  &lt;appender name="stdout" class="ch.qos.logback.core.ConsoleAppender"&gt;</a:t>
            </a:r>
            <a:endParaRPr sz="11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140">
                <a:latin typeface="Courier New"/>
                <a:ea typeface="Courier New"/>
                <a:cs typeface="Courier New"/>
                <a:sym typeface="Courier New"/>
              </a:rPr>
              <a:t>    &lt;layout class="ch.qos.logback.classic.PatternLayout"&gt;</a:t>
            </a:r>
            <a:endParaRPr sz="11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140">
                <a:latin typeface="Courier New"/>
                <a:ea typeface="Courier New"/>
                <a:cs typeface="Courier New"/>
                <a:sym typeface="Courier New"/>
              </a:rPr>
              <a:t>      # Pattern of log message for console appender</a:t>
            </a:r>
            <a:endParaRPr sz="11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140">
                <a:latin typeface="Courier New"/>
                <a:ea typeface="Courier New"/>
                <a:cs typeface="Courier New"/>
                <a:sym typeface="Courier New"/>
              </a:rPr>
              <a:t>      &lt;Pattern&gt;%d{yyyy-MM-dd HH:mm:ss} %-5p %m%n&lt;/Pattern&gt;</a:t>
            </a:r>
            <a:endParaRPr sz="11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140">
                <a:latin typeface="Courier New"/>
                <a:ea typeface="Courier New"/>
                <a:cs typeface="Courier New"/>
                <a:sym typeface="Courier New"/>
              </a:rPr>
              <a:t>    &lt;/layout&gt;</a:t>
            </a:r>
            <a:endParaRPr sz="11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140">
                <a:latin typeface="Courier New"/>
                <a:ea typeface="Courier New"/>
                <a:cs typeface="Courier New"/>
                <a:sym typeface="Courier New"/>
              </a:rPr>
              <a:t>  &lt;/appender&gt;</a:t>
            </a:r>
            <a:endParaRPr sz="11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1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140">
                <a:latin typeface="Courier New"/>
                <a:ea typeface="Courier New"/>
                <a:cs typeface="Courier New"/>
                <a:sym typeface="Courier New"/>
              </a:rPr>
              <a:t>  # File appender</a:t>
            </a:r>
            <a:endParaRPr sz="11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140">
                <a:latin typeface="Courier New"/>
                <a:ea typeface="Courier New"/>
                <a:cs typeface="Courier New"/>
                <a:sym typeface="Courier New"/>
              </a:rPr>
              <a:t>  &lt;appender name="fout" class="ch.qos.logback.core.FileAppender"&gt;</a:t>
            </a:r>
            <a:endParaRPr sz="11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140">
                <a:latin typeface="Courier New"/>
                <a:ea typeface="Courier New"/>
                <a:cs typeface="Courier New"/>
                <a:sym typeface="Courier New"/>
              </a:rPr>
              <a:t>    &lt;file&gt;logger.log&lt;/file&gt;</a:t>
            </a:r>
            <a:endParaRPr sz="11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140">
                <a:latin typeface="Courier New"/>
                <a:ea typeface="Courier New"/>
                <a:cs typeface="Courier New"/>
                <a:sym typeface="Courier New"/>
              </a:rPr>
              <a:t>    &lt;append&gt;false&lt;/append&gt;</a:t>
            </a:r>
            <a:endParaRPr sz="11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140">
                <a:latin typeface="Courier New"/>
                <a:ea typeface="Courier New"/>
                <a:cs typeface="Courier New"/>
                <a:sym typeface="Courier New"/>
              </a:rPr>
              <a:t>    &lt;encoder&gt;</a:t>
            </a:r>
            <a:endParaRPr sz="11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140">
                <a:latin typeface="Courier New"/>
                <a:ea typeface="Courier New"/>
                <a:cs typeface="Courier New"/>
                <a:sym typeface="Courier New"/>
              </a:rPr>
              <a:t>      # Pattern of log message for file appender</a:t>
            </a:r>
            <a:endParaRPr sz="11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140">
                <a:latin typeface="Courier New"/>
                <a:ea typeface="Courier New"/>
                <a:cs typeface="Courier New"/>
                <a:sym typeface="Courier New"/>
              </a:rPr>
              <a:t>      &lt;pattern&gt;%d{yyyy-MM-dd HH:mm:ss} %-5p %m%n&lt;/pattern&gt;</a:t>
            </a:r>
            <a:endParaRPr sz="11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140">
                <a:latin typeface="Courier New"/>
                <a:ea typeface="Courier New"/>
                <a:cs typeface="Courier New"/>
                <a:sym typeface="Courier New"/>
              </a:rPr>
              <a:t>    &lt;/encoder&gt;</a:t>
            </a:r>
            <a:endParaRPr sz="11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140">
                <a:latin typeface="Courier New"/>
                <a:ea typeface="Courier New"/>
                <a:cs typeface="Courier New"/>
                <a:sym typeface="Courier New"/>
              </a:rPr>
              <a:t>  &lt;/appender&gt;</a:t>
            </a:r>
            <a:endParaRPr sz="11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1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140">
                <a:latin typeface="Courier New"/>
                <a:ea typeface="Courier New"/>
                <a:cs typeface="Courier New"/>
                <a:sym typeface="Courier New"/>
              </a:rPr>
              <a:t>  # Override log level for specified package</a:t>
            </a:r>
            <a:endParaRPr sz="11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140">
                <a:latin typeface="Courier New"/>
                <a:ea typeface="Courier New"/>
                <a:cs typeface="Courier New"/>
                <a:sym typeface="Courier New"/>
              </a:rPr>
              <a:t>  &lt;logger name="com.baeldung.log4j" level="TRACE"/&gt;</a:t>
            </a:r>
            <a:endParaRPr sz="11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1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140">
                <a:latin typeface="Courier New"/>
                <a:ea typeface="Courier New"/>
                <a:cs typeface="Courier New"/>
                <a:sym typeface="Courier New"/>
              </a:rPr>
              <a:t>  &lt;root level="INFO"&gt;</a:t>
            </a:r>
            <a:endParaRPr sz="11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140">
                <a:latin typeface="Courier New"/>
                <a:ea typeface="Courier New"/>
                <a:cs typeface="Courier New"/>
                <a:sym typeface="Courier New"/>
              </a:rPr>
              <a:t>    &lt;appender-ref ref="stdout" /&gt;</a:t>
            </a:r>
            <a:endParaRPr sz="11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140">
                <a:latin typeface="Courier New"/>
                <a:ea typeface="Courier New"/>
                <a:cs typeface="Courier New"/>
                <a:sym typeface="Courier New"/>
              </a:rPr>
              <a:t>    &lt;appender-ref ref="fout" /&gt;</a:t>
            </a:r>
            <a:endParaRPr sz="11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140">
                <a:latin typeface="Courier New"/>
                <a:ea typeface="Courier New"/>
                <a:cs typeface="Courier New"/>
                <a:sym typeface="Courier New"/>
              </a:rPr>
              <a:t>  &lt;/root&gt;</a:t>
            </a:r>
            <a:endParaRPr sz="11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140">
                <a:latin typeface="Courier New"/>
                <a:ea typeface="Courier New"/>
                <a:cs typeface="Courier New"/>
                <a:sym typeface="Courier New"/>
              </a:rPr>
              <a:t>&lt;/configuration&gt;</a:t>
            </a:r>
            <a:endParaRPr sz="11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14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22"/>
          <p:cNvSpPr txBox="1"/>
          <p:nvPr>
            <p:ph idx="3" type="title"/>
          </p:nvPr>
        </p:nvSpPr>
        <p:spPr>
          <a:xfrm rot="-5400000">
            <a:off x="-1376837" y="221905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Logback – Esempio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 rot="-5400000">
            <a:off x="-1975200" y="216370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Java Logging</a:t>
            </a:r>
            <a:endParaRPr/>
          </a:p>
        </p:txBody>
      </p:sp>
      <p:sp>
        <p:nvSpPr>
          <p:cNvPr id="147" name="Google Shape;147;p23"/>
          <p:cNvSpPr txBox="1"/>
          <p:nvPr>
            <p:ph idx="2" type="title"/>
          </p:nvPr>
        </p:nvSpPr>
        <p:spPr>
          <a:xfrm>
            <a:off x="1263475" y="121750"/>
            <a:ext cx="7757700" cy="48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40">
                <a:latin typeface="Courier New"/>
                <a:ea typeface="Courier New"/>
                <a:cs typeface="Courier New"/>
                <a:sym typeface="Courier New"/>
              </a:rPr>
              <a:t>&lt;property name="LOG_FILE" value="LogFile" /&gt;</a:t>
            </a:r>
            <a:endParaRPr sz="11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40">
                <a:latin typeface="Courier New"/>
                <a:ea typeface="Courier New"/>
                <a:cs typeface="Courier New"/>
                <a:sym typeface="Courier New"/>
              </a:rPr>
              <a:t>&lt;appender name="FILE" class="ch.qos.logback.core.rolling.RollingFileAppender"&gt;</a:t>
            </a:r>
            <a:endParaRPr sz="11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40">
                <a:latin typeface="Courier New"/>
                <a:ea typeface="Courier New"/>
                <a:cs typeface="Courier New"/>
                <a:sym typeface="Courier New"/>
              </a:rPr>
              <a:t>    &lt;file&gt;${LOG_FILE}.log&lt;/file&gt;</a:t>
            </a:r>
            <a:endParaRPr sz="11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40">
                <a:latin typeface="Courier New"/>
                <a:ea typeface="Courier New"/>
                <a:cs typeface="Courier New"/>
                <a:sym typeface="Courier New"/>
              </a:rPr>
              <a:t>    &lt;rollingPolicy class="ch.qos.logback.core.rolling.TimeBasedRollingPolicy"&gt;</a:t>
            </a:r>
            <a:endParaRPr sz="11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40">
                <a:latin typeface="Courier New"/>
                <a:ea typeface="Courier New"/>
                <a:cs typeface="Courier New"/>
                <a:sym typeface="Courier New"/>
              </a:rPr>
              <a:t>        &lt;!-- daily rollover --&gt;</a:t>
            </a:r>
            <a:endParaRPr sz="11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40">
                <a:latin typeface="Courier New"/>
                <a:ea typeface="Courier New"/>
                <a:cs typeface="Courier New"/>
                <a:sym typeface="Courier New"/>
              </a:rPr>
              <a:t>        &lt;fileNamePattern&gt;${LOG_FILE}.%d{yyyy-MM-dd}.gz&lt;/fileNamePattern&gt;</a:t>
            </a:r>
            <a:endParaRPr sz="11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40">
                <a:latin typeface="Courier New"/>
                <a:ea typeface="Courier New"/>
                <a:cs typeface="Courier New"/>
                <a:sym typeface="Courier New"/>
              </a:rPr>
              <a:t>        &lt;!-- keep 30 days' worth of history capped at 3GB total size --&gt;</a:t>
            </a:r>
            <a:endParaRPr sz="11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40">
                <a:latin typeface="Courier New"/>
                <a:ea typeface="Courier New"/>
                <a:cs typeface="Courier New"/>
                <a:sym typeface="Courier New"/>
              </a:rPr>
              <a:t>        &lt;maxHistory&gt;30&lt;/maxHistory&gt;</a:t>
            </a:r>
            <a:endParaRPr sz="11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40">
                <a:latin typeface="Courier New"/>
                <a:ea typeface="Courier New"/>
                <a:cs typeface="Courier New"/>
                <a:sym typeface="Courier New"/>
              </a:rPr>
              <a:t>        &lt;totalSizeCap&gt;3GB&lt;/totalSizeCap&gt;</a:t>
            </a:r>
            <a:endParaRPr sz="11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40">
                <a:latin typeface="Courier New"/>
                <a:ea typeface="Courier New"/>
                <a:cs typeface="Courier New"/>
                <a:sym typeface="Courier New"/>
              </a:rPr>
              <a:t>    &lt;/rollingPolicy&gt;</a:t>
            </a:r>
            <a:endParaRPr sz="11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40">
                <a:latin typeface="Courier New"/>
                <a:ea typeface="Courier New"/>
                <a:cs typeface="Courier New"/>
                <a:sym typeface="Courier New"/>
              </a:rPr>
              <a:t>    &lt;encoder&gt;</a:t>
            </a:r>
            <a:endParaRPr sz="11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40">
                <a:latin typeface="Courier New"/>
                <a:ea typeface="Courier New"/>
                <a:cs typeface="Courier New"/>
                <a:sym typeface="Courier New"/>
              </a:rPr>
              <a:t>        &lt;pattern&gt;%-4relative [%thread] %-5level %logger{35} - %msg%n&lt;/pattern&gt;</a:t>
            </a:r>
            <a:endParaRPr sz="11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40">
                <a:latin typeface="Courier New"/>
                <a:ea typeface="Courier New"/>
                <a:cs typeface="Courier New"/>
                <a:sym typeface="Courier New"/>
              </a:rPr>
              <a:t>    &lt;/encoder&gt;</a:t>
            </a:r>
            <a:endParaRPr sz="11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40">
                <a:latin typeface="Courier New"/>
                <a:ea typeface="Courier New"/>
                <a:cs typeface="Courier New"/>
                <a:sym typeface="Courier New"/>
              </a:rPr>
              <a:t>&lt;/appender&gt; </a:t>
            </a:r>
            <a:endParaRPr sz="11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14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3"/>
          <p:cNvSpPr txBox="1"/>
          <p:nvPr>
            <p:ph idx="3" type="title"/>
          </p:nvPr>
        </p:nvSpPr>
        <p:spPr>
          <a:xfrm rot="-5400000">
            <a:off x="-1376837" y="221905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Logback – Esempio di Rolling Appender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 rot="-5400000">
            <a:off x="-1694400" y="1882900"/>
            <a:ext cx="4499100" cy="9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Java Annotation</a:t>
            </a:r>
            <a:endParaRPr/>
          </a:p>
        </p:txBody>
      </p:sp>
      <p:sp>
        <p:nvSpPr>
          <p:cNvPr id="154" name="Google Shape;154;p24"/>
          <p:cNvSpPr txBox="1"/>
          <p:nvPr>
            <p:ph idx="2" type="title"/>
          </p:nvPr>
        </p:nvSpPr>
        <p:spPr>
          <a:xfrm>
            <a:off x="1263475" y="121750"/>
            <a:ext cx="7757700" cy="4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Le annotazioni in Java sono metadati che forniscono informazioni supplementari su classi, metodi, variabili o altri elementi del codice.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Introdotte in Java 5, le annotazioni consentono di aggiungere marcatori speciali al codice che possono essere letti tramite reflection o da strumenti di analisi.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Le annotazioni possono essere utilizzate per vari scopi, come la documentazione, la gestione dei test, l'iniezione di dipendenze (es. Spring Framework), la validazione dei dati, ecc.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Per esempio, @Override viene utilizzata per indicare che un metodo sta sovrascrivendo un metodo della classe genitore.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https://www.digitalocean.com/community/tutorials/java-annotations#java-annotations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 rot="-5400000">
            <a:off x="-1694400" y="1882900"/>
            <a:ext cx="4499100" cy="9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Java Annotation</a:t>
            </a:r>
            <a:endParaRPr/>
          </a:p>
        </p:txBody>
      </p:sp>
      <p:sp>
        <p:nvSpPr>
          <p:cNvPr id="160" name="Google Shape;160;p25"/>
          <p:cNvSpPr txBox="1"/>
          <p:nvPr>
            <p:ph idx="2" type="title"/>
          </p:nvPr>
        </p:nvSpPr>
        <p:spPr>
          <a:xfrm>
            <a:off x="1263475" y="121750"/>
            <a:ext cx="7757700" cy="4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Le annotazioni in Java sono dichiarate con l'annotazione @.</a:t>
            </a:r>
            <a:endParaRPr/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Ad esempio: @Override, @Deprecated, @SuppressWarnings.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È possibile creare annotazioni personalizzate definendo una nuova interfaccia preceduta dall'annotazione @interface.</a:t>
            </a:r>
            <a:endParaRPr/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Le annotazioni possono essere lette tramite reflection, consentendo al programma di esaminare e modificare il proprio comportamento in base alle annotazioni presenti.</a:t>
            </a:r>
            <a:endParaRPr/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Questo permette di scrivere codice più flessibile e dinamico.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 rot="-5400000">
            <a:off x="-1975200" y="216370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Java Annotation</a:t>
            </a:r>
            <a:endParaRPr/>
          </a:p>
        </p:txBody>
      </p:sp>
      <p:sp>
        <p:nvSpPr>
          <p:cNvPr id="166" name="Google Shape;166;p26"/>
          <p:cNvSpPr txBox="1"/>
          <p:nvPr>
            <p:ph idx="2" type="title"/>
          </p:nvPr>
        </p:nvSpPr>
        <p:spPr>
          <a:xfrm>
            <a:off x="1263475" y="121750"/>
            <a:ext cx="7757700" cy="4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Queste annotazioni non richiedono alcuna informazione aggiuntiva e sono utilizzate solo per indicare la presenza di una determinata caratteristica. Ad esempio: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@Deprecated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@SuppressWarnings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 txBox="1"/>
          <p:nvPr>
            <p:ph idx="3" type="title"/>
          </p:nvPr>
        </p:nvSpPr>
        <p:spPr>
          <a:xfrm rot="-5400000">
            <a:off x="-1376837" y="221905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Annotazioni di Marker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 rot="-5400000">
            <a:off x="-1975200" y="216370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Java Annotation</a:t>
            </a:r>
            <a:endParaRPr/>
          </a:p>
        </p:txBody>
      </p:sp>
      <p:sp>
        <p:nvSpPr>
          <p:cNvPr id="173" name="Google Shape;173;p27"/>
          <p:cNvSpPr txBox="1"/>
          <p:nvPr>
            <p:ph idx="2" type="title"/>
          </p:nvPr>
        </p:nvSpPr>
        <p:spPr>
          <a:xfrm>
            <a:off x="1263475" y="121750"/>
            <a:ext cx="7757700" cy="4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Queste annotazioni contengono un solo valore e sono spesso utilizzate per fornire configurazioni o informazioni specifiche. Ad esempio: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@Column(name = "user_name")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@RequestMapping("/home")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 txBox="1"/>
          <p:nvPr>
            <p:ph idx="3" type="title"/>
          </p:nvPr>
        </p:nvSpPr>
        <p:spPr>
          <a:xfrm rot="-5400000">
            <a:off x="-1376837" y="221905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Annotazioni di Singolo Valore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 rot="-5400000">
            <a:off x="-1694400" y="1882900"/>
            <a:ext cx="4499100" cy="9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Cosa </a:t>
            </a:r>
            <a:r>
              <a:rPr lang="it"/>
              <a:t>vedremo</a:t>
            </a:r>
            <a:r>
              <a:rPr lang="it"/>
              <a:t>?</a:t>
            </a:r>
            <a:endParaRPr/>
          </a:p>
        </p:txBody>
      </p:sp>
      <p:sp>
        <p:nvSpPr>
          <p:cNvPr id="57" name="Google Shape;57;p10"/>
          <p:cNvSpPr txBox="1"/>
          <p:nvPr>
            <p:ph idx="2" type="title"/>
          </p:nvPr>
        </p:nvSpPr>
        <p:spPr>
          <a:xfrm>
            <a:off x="1263475" y="121750"/>
            <a:ext cx="7757700" cy="4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/>
              <a:t>Docker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/>
              <a:t>Annotazioni, reflection, lombok 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/>
              <a:t>ORM / JPA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/>
              <a:t>Spring Repository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/>
              <a:t>Service + paging sorting - caching - scheduler - Auditing 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/>
              <a:t>DTO and Controller 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/>
              <a:t>Input Validation - Audit logging - i18n 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/>
              <a:t>OAuth2, JWT, keycloak o auth0 + https 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/>
              <a:t>Microservices and Spring Cloud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/>
              <a:t>Dockerizzazione progetti Spring Boot e Spring Cloud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/>
              <a:t>AOP + logging + swagger e auth + Rate Limiting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 rot="-5400000">
            <a:off x="-1975200" y="216370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Java Annotation</a:t>
            </a:r>
            <a:endParaRPr/>
          </a:p>
        </p:txBody>
      </p:sp>
      <p:sp>
        <p:nvSpPr>
          <p:cNvPr id="180" name="Google Shape;180;p28"/>
          <p:cNvSpPr txBox="1"/>
          <p:nvPr>
            <p:ph idx="2" type="title"/>
          </p:nvPr>
        </p:nvSpPr>
        <p:spPr>
          <a:xfrm>
            <a:off x="1263475" y="121750"/>
            <a:ext cx="7757700" cy="4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Queste annotazioni contengono un array di valori e possono essere utilizzate per specificare più opzioni o configurazioni. Ad esempio: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@RolesAllowed({"ADMIN", "USER"})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@Order({1, 2, 3})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Google Shape;181;p28"/>
          <p:cNvSpPr txBox="1"/>
          <p:nvPr>
            <p:ph idx="3" type="title"/>
          </p:nvPr>
        </p:nvSpPr>
        <p:spPr>
          <a:xfrm rot="-5400000">
            <a:off x="-1376837" y="221905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Annotazioni ad Array di Valori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 rot="-5400000">
            <a:off x="-1975200" y="216370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Java Annotation</a:t>
            </a:r>
            <a:endParaRPr/>
          </a:p>
        </p:txBody>
      </p:sp>
      <p:sp>
        <p:nvSpPr>
          <p:cNvPr id="187" name="Google Shape;187;p29"/>
          <p:cNvSpPr txBox="1"/>
          <p:nvPr>
            <p:ph idx="2" type="title"/>
          </p:nvPr>
        </p:nvSpPr>
        <p:spPr>
          <a:xfrm>
            <a:off x="1263475" y="121750"/>
            <a:ext cx="7757700" cy="4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Queste annotazioni vengono utilizzate per annotare altre annotazioni e specificarne il comportamento o il target. Ad esempio: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@Target(ElementType.METHOD)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@Retention(RetentionPolicy.RUNTIME)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29"/>
          <p:cNvSpPr txBox="1"/>
          <p:nvPr>
            <p:ph idx="3" type="title"/>
          </p:nvPr>
        </p:nvSpPr>
        <p:spPr>
          <a:xfrm rot="-5400000">
            <a:off x="-1376837" y="221905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Annotazioni di Meta-Annotazioni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 rot="-5400000">
            <a:off x="-1975200" y="216370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Java Annotation</a:t>
            </a:r>
            <a:endParaRPr/>
          </a:p>
        </p:txBody>
      </p:sp>
      <p:sp>
        <p:nvSpPr>
          <p:cNvPr id="194" name="Google Shape;194;p30"/>
          <p:cNvSpPr txBox="1"/>
          <p:nvPr>
            <p:ph idx="2" type="title"/>
          </p:nvPr>
        </p:nvSpPr>
        <p:spPr>
          <a:xfrm>
            <a:off x="1263475" y="121750"/>
            <a:ext cx="7757700" cy="4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Queste annotazioni specificano fino a quando l'annotazione deve essere conservata. Ad esempio: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RetentionPolicy.SOURCE: L'annotazione viene mantenuta solo nel codice sorgente e viene scartata durante la compilazione.</a:t>
            </a:r>
            <a:endParaRPr/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RetentionPolicy.CLASS: L'annotazione viene conservata nel file .class durante la compilazione ma non è accessibile in fase di esecuzione.</a:t>
            </a:r>
            <a:endParaRPr/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RetentionPolicy.RUNTIME: L'annotazione viene conservata nei file .class e può essere letta tramite reflection in fase di esecuzione.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0"/>
          <p:cNvSpPr txBox="1"/>
          <p:nvPr>
            <p:ph idx="3" type="title"/>
          </p:nvPr>
        </p:nvSpPr>
        <p:spPr>
          <a:xfrm rot="-5400000">
            <a:off x="-1376837" y="221905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Meta annotations </a:t>
            </a:r>
            <a:r>
              <a:rPr lang="it"/>
              <a:t> - </a:t>
            </a:r>
            <a:r>
              <a:rPr b="1" lang="it">
                <a:uFill>
                  <a:noFill/>
                </a:uFill>
                <a:hlinkClick r:id="rId3"/>
              </a:rPr>
              <a:t>@Retention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 rot="-5400000">
            <a:off x="-1975200" y="216370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Java Annotation</a:t>
            </a:r>
            <a:endParaRPr/>
          </a:p>
        </p:txBody>
      </p:sp>
      <p:sp>
        <p:nvSpPr>
          <p:cNvPr id="201" name="Google Shape;201;p31"/>
          <p:cNvSpPr txBox="1"/>
          <p:nvPr>
            <p:ph idx="2" type="title"/>
          </p:nvPr>
        </p:nvSpPr>
        <p:spPr>
          <a:xfrm>
            <a:off x="1263475" y="121750"/>
            <a:ext cx="7757700" cy="4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Queste annotazioni specificano a quali tipi di elementi del codice è possibile applicare l'annotazione. Ad esempio:</a:t>
            </a:r>
            <a:endParaRPr/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ElementType.TYPE: Per le annotazioni che si applicano alle classi.</a:t>
            </a:r>
            <a:endParaRPr/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ElementType.METHOD: Per le annotazioni che si applicano ai metodi.</a:t>
            </a:r>
            <a:endParaRPr/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ElementType.FIELD: Per le annotazioni che si applicano ai campi.</a:t>
            </a:r>
            <a:endParaRPr/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E così via per altri tipi di elementi.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1"/>
          <p:cNvSpPr txBox="1"/>
          <p:nvPr>
            <p:ph idx="3" type="title"/>
          </p:nvPr>
        </p:nvSpPr>
        <p:spPr>
          <a:xfrm rot="-5400000">
            <a:off x="-1376837" y="221905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Meta annotations - </a:t>
            </a:r>
            <a:r>
              <a:rPr b="1" lang="it"/>
              <a:t>@Target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 rot="-5400000">
            <a:off x="-1975200" y="216370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Java Annotation</a:t>
            </a:r>
            <a:endParaRPr/>
          </a:p>
        </p:txBody>
      </p:sp>
      <p:sp>
        <p:nvSpPr>
          <p:cNvPr id="208" name="Google Shape;208;p32"/>
          <p:cNvSpPr txBox="1"/>
          <p:nvPr>
            <p:ph idx="2" type="title"/>
          </p:nvPr>
        </p:nvSpPr>
        <p:spPr>
          <a:xfrm>
            <a:off x="1263475" y="121750"/>
            <a:ext cx="7757700" cy="4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@Documented è una meta-annotazione utilizzata per indicare che un'annotazione personalizzata deve essere inclusa nella documentazione generata automaticamente.</a:t>
            </a:r>
            <a:endParaRPr/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Questo significa che quando si utilizza un'annotazione contrassegnata con @Documented, gli elementi annotati con tale annotazione saranno inclusi nella documentazione generata tramite strumenti come Javadoc.</a:t>
            </a:r>
            <a:endParaRPr/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Ad esempio, se definiamo un'annotazione @MiaAnnotazione contrassegnata con @Documented, le informazioni relative a @MiaAnnotazione saranno incluse nella documentazione generata per le classi, i metodi, i campi, ecc., che sono annotati con @MiaAnnotazione.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2"/>
          <p:cNvSpPr txBox="1"/>
          <p:nvPr>
            <p:ph idx="3" type="title"/>
          </p:nvPr>
        </p:nvSpPr>
        <p:spPr>
          <a:xfrm rot="-5400000">
            <a:off x="-1376837" y="221905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Meta annotations  - </a:t>
            </a:r>
            <a:r>
              <a:rPr b="1" lang="it">
                <a:uFill>
                  <a:noFill/>
                </a:uFill>
                <a:hlinkClick r:id="rId3"/>
              </a:rPr>
              <a:t>@</a:t>
            </a:r>
            <a:r>
              <a:rPr lang="it"/>
              <a:t>Documented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 rot="-5400000">
            <a:off x="-1975200" y="216370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Java Annotation</a:t>
            </a:r>
            <a:endParaRPr/>
          </a:p>
        </p:txBody>
      </p:sp>
      <p:sp>
        <p:nvSpPr>
          <p:cNvPr id="215" name="Google Shape;215;p33"/>
          <p:cNvSpPr txBox="1"/>
          <p:nvPr>
            <p:ph idx="2" type="title"/>
          </p:nvPr>
        </p:nvSpPr>
        <p:spPr>
          <a:xfrm>
            <a:off x="1263475" y="121750"/>
            <a:ext cx="7757700" cy="4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@Inherited è una meta-annotazione utilizzata per indicare che un'annotazione personalizzata deve essere ereditata dalle sottoclassi se non è esplicitamente sovrascritta.</a:t>
            </a:r>
            <a:endParaRPr/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Quando un'annotazione contrassegnata con @Inherited è applicata a una classe, le sottoclassi di questa classe erediteranno automaticamente l'annotazione, a meno che non venga sovrascritta nella sottoclasse stessa.</a:t>
            </a:r>
            <a:endParaRPr/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Questo può essere utile per definire comportamenti comuni che devono essere ereditati da tutte le sottoclassi.</a:t>
            </a:r>
            <a:endParaRPr/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Ha effetto solo sulle annotazioni quando vengono applicate a classi, non a metodi o altri elementi.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3"/>
          <p:cNvSpPr txBox="1"/>
          <p:nvPr>
            <p:ph idx="3" type="title"/>
          </p:nvPr>
        </p:nvSpPr>
        <p:spPr>
          <a:xfrm rot="-5400000">
            <a:off x="-1376837" y="221905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Meta annotations  - </a:t>
            </a:r>
            <a:r>
              <a:rPr b="1" lang="it">
                <a:uFill>
                  <a:noFill/>
                </a:uFill>
                <a:hlinkClick r:id="rId3"/>
              </a:rPr>
              <a:t>@</a:t>
            </a:r>
            <a:r>
              <a:rPr b="1" lang="it"/>
              <a:t>Inherited</a:t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 rot="-5400000">
            <a:off x="-1975200" y="216370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Java Annotation</a:t>
            </a:r>
            <a:endParaRPr/>
          </a:p>
        </p:txBody>
      </p:sp>
      <p:sp>
        <p:nvSpPr>
          <p:cNvPr id="222" name="Google Shape;222;p34"/>
          <p:cNvSpPr txBox="1"/>
          <p:nvPr>
            <p:ph idx="2" type="title"/>
          </p:nvPr>
        </p:nvSpPr>
        <p:spPr>
          <a:xfrm>
            <a:off x="1263475" y="121750"/>
            <a:ext cx="7757700" cy="4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@Repeatable è una meta-annotazione introdotta in Java 8 che consente di annotare più volte lo stesso elemento con un'annotazione specifica.</a:t>
            </a:r>
            <a:endParaRPr sz="1500"/>
          </a:p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@Repeatable consente di definire un contenitore di annotazioni (chiamato "container annotation") che consente di specificare più volte la stessa annotazione.</a:t>
            </a:r>
            <a:endParaRPr sz="1500"/>
          </a:p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Questo rende il codice più chiaro e leggibile in situazioni in cui è necessario applicare più volte la stessa annotazione a un singolo elemento.</a:t>
            </a:r>
            <a:endParaRPr sz="1500"/>
          </a:p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Ad esempio, se definiamo un'annotazione @MiaAnnotazione contrassegnata con @Repeatable, possiamo applicare @MiaAnnotazione più volte allo stesso elemento senza dover utilizzare un contenitore esterno per raggruppare le annotazioni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23" name="Google Shape;223;p34"/>
          <p:cNvSpPr txBox="1"/>
          <p:nvPr>
            <p:ph idx="3" type="title"/>
          </p:nvPr>
        </p:nvSpPr>
        <p:spPr>
          <a:xfrm rot="-5400000">
            <a:off x="-1376837" y="221905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Meta annotations  - </a:t>
            </a:r>
            <a:r>
              <a:rPr b="1" lang="it">
                <a:uFill>
                  <a:noFill/>
                </a:uFill>
                <a:hlinkClick r:id="rId3"/>
              </a:rPr>
              <a:t>@</a:t>
            </a:r>
            <a:r>
              <a:rPr b="1" lang="it"/>
              <a:t>Repeatable</a:t>
            </a:r>
            <a:endParaRPr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 rot="-5400000">
            <a:off x="-1694400" y="1882900"/>
            <a:ext cx="4499100" cy="9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Lombok</a:t>
            </a:r>
            <a:endParaRPr/>
          </a:p>
        </p:txBody>
      </p:sp>
      <p:sp>
        <p:nvSpPr>
          <p:cNvPr id="229" name="Google Shape;229;p35"/>
          <p:cNvSpPr txBox="1"/>
          <p:nvPr>
            <p:ph idx="2" type="title"/>
          </p:nvPr>
        </p:nvSpPr>
        <p:spPr>
          <a:xfrm>
            <a:off x="1263475" y="121750"/>
            <a:ext cx="7757700" cy="4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Lombok è una libreria Java che consente di ridurre il boilerplate code nei progetti.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Elimina la necessità di scrivere codice ripetitivo per getter, setter, costruttori e altri metodi comuni.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Lombok viene utilizzato attraverso annotazioni nelle classi Java.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https://www.digitalocean.com/community/tutorials/java-project-lombok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https://www.baeldung.com/intro-to-project-lombok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9075" y="3461043"/>
            <a:ext cx="3282974" cy="15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 rot="-5400000">
            <a:off x="-1694400" y="1882900"/>
            <a:ext cx="4499100" cy="9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New Date and Time API </a:t>
            </a:r>
            <a:endParaRPr/>
          </a:p>
        </p:txBody>
      </p:sp>
      <p:pic>
        <p:nvPicPr>
          <p:cNvPr id="236" name="Google Shape;2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550" y="896875"/>
            <a:ext cx="7795651" cy="3450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 rot="-5400000">
            <a:off x="-1694400" y="1882900"/>
            <a:ext cx="4499100" cy="9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New Date and Time API </a:t>
            </a:r>
            <a:endParaRPr/>
          </a:p>
        </p:txBody>
      </p:sp>
      <p:sp>
        <p:nvSpPr>
          <p:cNvPr id="242" name="Google Shape;242;p37"/>
          <p:cNvSpPr txBox="1"/>
          <p:nvPr>
            <p:ph idx="2" type="title"/>
          </p:nvPr>
        </p:nvSpPr>
        <p:spPr>
          <a:xfrm>
            <a:off x="1263475" y="121750"/>
            <a:ext cx="7757700" cy="4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System.out.println(LocalDate.now());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	2015–05–25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System.out.println(LocalTime.now());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	09:13:07.768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System.out.println(LocalDateTime.now());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	2015–05–25T09:13:07.768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System.out.println(ZonedDateTime.now());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	2015–05–25T09:13:07.769–04:00[America/New_York]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 rot="-5400000">
            <a:off x="-1694400" y="1882900"/>
            <a:ext cx="4499100" cy="9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Spring</a:t>
            </a:r>
            <a:endParaRPr/>
          </a:p>
        </p:txBody>
      </p:sp>
      <p:pic>
        <p:nvPicPr>
          <p:cNvPr id="63" name="Google Shape;6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950" y="152400"/>
            <a:ext cx="755332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 rot="-5400000">
            <a:off x="-1694400" y="1882900"/>
            <a:ext cx="4499100" cy="9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New Date and Time API </a:t>
            </a:r>
            <a:endParaRPr/>
          </a:p>
        </p:txBody>
      </p:sp>
      <p:sp>
        <p:nvSpPr>
          <p:cNvPr id="248" name="Google Shape;248;p38"/>
          <p:cNvSpPr txBox="1"/>
          <p:nvPr>
            <p:ph idx="2" type="title"/>
          </p:nvPr>
        </p:nvSpPr>
        <p:spPr>
          <a:xfrm>
            <a:off x="1263475" y="121750"/>
            <a:ext cx="7757700" cy="4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LocalDate date1 = LocalDate.of(2015, Month.JANUARY, 20);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LocalDate date2 = LocalDate.of(2015, 1, 20);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LocalTime time1 = LocalTime.of(6, 15); // hour and minute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LocalTime time2 = LocalTime.of(6, 15, 30); // + seconds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LocalTime time3 = LocalTime.of(6, 15, 30, 200); // + nanoseconds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LocalDateTime dateTime1 = LocalDateTime.of(2015, Month.JANUARY, 20, 6, 15, 30);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LocalDateTime dateTime2 = LocalDateTime.of(date1, time1);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ZoneId zone = ZoneId.of("US/Eastern");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ZonedDateTime zoned1 = ZonedDateTime.of(2015, 1, 20, 6, 15, 30, 200, zone);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ZonedDateTime zoned2 = ZonedDateTime.of(date1, time1, zone);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ZonedDateTime zoned3 = ZonedDateTime.of(dateTime1, zone);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type="title"/>
          </p:nvPr>
        </p:nvSpPr>
        <p:spPr>
          <a:xfrm rot="-5400000">
            <a:off x="-1694400" y="1882900"/>
            <a:ext cx="4499100" cy="9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New Date and Time API </a:t>
            </a:r>
            <a:endParaRPr/>
          </a:p>
        </p:txBody>
      </p:sp>
      <p:sp>
        <p:nvSpPr>
          <p:cNvPr id="254" name="Google Shape;254;p39"/>
          <p:cNvSpPr txBox="1"/>
          <p:nvPr>
            <p:ph idx="2" type="title"/>
          </p:nvPr>
        </p:nvSpPr>
        <p:spPr>
          <a:xfrm>
            <a:off x="1263475" y="121750"/>
            <a:ext cx="7757700" cy="4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LocalDate date = LocalDate.of(2014, Month.JANUARY, 20);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System.out.println(date); // 2014–01–20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date = date.plusDays(2); //.minusDays(1);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System.out.println(date); // 2014–01–22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date = date.plusWeeks(1); // .minusWeeks(1);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System.out.println(date); // 2014–01–29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date = date.plusMonths(1); // .minusMonths(1);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System.out.println(date); // 2014–02–28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date = date.plusYears(5); // .minusYears(1);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System.out.println(date); // 2019–02–28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 rot="-5400000">
            <a:off x="-1694400" y="1882900"/>
            <a:ext cx="4499100" cy="9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New Date and Time API </a:t>
            </a:r>
            <a:endParaRPr/>
          </a:p>
        </p:txBody>
      </p:sp>
      <p:sp>
        <p:nvSpPr>
          <p:cNvPr id="260" name="Google Shape;260;p40"/>
          <p:cNvSpPr txBox="1"/>
          <p:nvPr>
            <p:ph idx="2" type="title"/>
          </p:nvPr>
        </p:nvSpPr>
        <p:spPr>
          <a:xfrm>
            <a:off x="1263475" y="121750"/>
            <a:ext cx="7757700" cy="4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LocalDate.parse("1942-07-22", DateTimeFormatter.ISO_LOCAL_DATE);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DateTimeFormatter.ISO_LOCAL_DATE.format(LocalDate.now());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LocalDate.now().format(DateTimeFormatter.ISO_LOCAL_DATE);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DateTimeFormatter dtf=DateTimeFormatter.ofLocalizedDate(FormatStyle.LONG).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			withLocale(Locale.FRENCH);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System.out.println(dtf.format(LocalDate.now());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DateTimeFormatter dtf = DateTimeFormatter.ofPattern("yyyy-MM-dd");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      String s = dtf.format(LocalDateTime.now());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/>
              <a:t>[Duration e Period …]</a:t>
            </a:r>
            <a:endParaRPr sz="1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type="title"/>
          </p:nvPr>
        </p:nvSpPr>
        <p:spPr>
          <a:xfrm rot="-5400000">
            <a:off x="-1694400" y="1882900"/>
            <a:ext cx="4499100" cy="9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New Date and Time API </a:t>
            </a:r>
            <a:endParaRPr/>
          </a:p>
        </p:txBody>
      </p:sp>
      <p:pic>
        <p:nvPicPr>
          <p:cNvPr id="266" name="Google Shape;26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950" y="152400"/>
            <a:ext cx="7795650" cy="4068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type="title"/>
          </p:nvPr>
        </p:nvSpPr>
        <p:spPr>
          <a:xfrm rot="-5400000">
            <a:off x="-1975200" y="216370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t"/>
              <a:t>Functional Programming (intro)</a:t>
            </a:r>
            <a:endParaRPr/>
          </a:p>
        </p:txBody>
      </p:sp>
      <p:sp>
        <p:nvSpPr>
          <p:cNvPr id="272" name="Google Shape;272;p42"/>
          <p:cNvSpPr txBox="1"/>
          <p:nvPr>
            <p:ph idx="2" type="title"/>
          </p:nvPr>
        </p:nvSpPr>
        <p:spPr>
          <a:xfrm>
            <a:off x="1263475" y="121750"/>
            <a:ext cx="7757700" cy="4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Il paradigma della programmazione funzionale è stato creato espressamente per supportare un approccio funzionale puro alla risoluzione di problemi. La programmazione funzionale è un tipo di programmazione dichiarativa.</a:t>
            </a:r>
            <a:endParaRPr/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Con un approccio imperativo lo sviluppatore scrive codice in cui vengono descritti in dettaglio i passaggi esatti che devono essere eseguiti dal computer per raggiungere l'obiettivo. Ci si concentra su COME FARE;</a:t>
            </a:r>
            <a:endParaRPr/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Un approccio funzionale implica la composizione del problema come set di funzioni da eseguire. È necessario definire con attenzione l'input e l'output di ogni funzione. Ci si concentra su COSA FARE e si delegano i dettagli a librerie di funzioni;</a:t>
            </a:r>
            <a:endParaRPr/>
          </a:p>
        </p:txBody>
      </p:sp>
      <p:sp>
        <p:nvSpPr>
          <p:cNvPr id="273" name="Google Shape;273;p42"/>
          <p:cNvSpPr txBox="1"/>
          <p:nvPr>
            <p:ph idx="3" type="title"/>
          </p:nvPr>
        </p:nvSpPr>
        <p:spPr>
          <a:xfrm rot="-5400000">
            <a:off x="-1376837" y="221905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Functional Programming vs Imperative Programming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>
            <p:ph type="title"/>
          </p:nvPr>
        </p:nvSpPr>
        <p:spPr>
          <a:xfrm rot="-5400000">
            <a:off x="-1975200" y="216370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t"/>
              <a:t>Functional Programming (intro)</a:t>
            </a:r>
            <a:endParaRPr/>
          </a:p>
        </p:txBody>
      </p:sp>
      <p:sp>
        <p:nvSpPr>
          <p:cNvPr id="279" name="Google Shape;279;p43"/>
          <p:cNvSpPr txBox="1"/>
          <p:nvPr>
            <p:ph idx="2" type="title"/>
          </p:nvPr>
        </p:nvSpPr>
        <p:spPr>
          <a:xfrm>
            <a:off x="1263475" y="121750"/>
            <a:ext cx="7757700" cy="4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Le interfacce funzionali sono delle interfacce che definiscono un solo metodo astratto (SAM, Single Abstract Method) e zero o più metodi di default o metodi statici. Grazie a questa particolarità possono essere implementate tramite un’espressione lambda.</a:t>
            </a:r>
            <a:endParaRPr sz="1500"/>
          </a:p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Sono definite usando l’annotazione @FunctionalInterface (non obbligatoria).</a:t>
            </a:r>
            <a:endParaRPr sz="1500"/>
          </a:p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In Java esistono già delle interfacce funzionali, ad esempio Comparable, Iterable, Autocloseable, Runnable. Queste possono essere usate sia con le Anonymous Inner class, sia con le lambda.</a:t>
            </a:r>
            <a:endParaRPr sz="1500"/>
          </a:p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Accanto a queste, ci sono le nuove interfacce funzionali introdotte in Java 8, nel package java.util.function.</a:t>
            </a:r>
            <a:endParaRPr sz="1500"/>
          </a:p>
        </p:txBody>
      </p:sp>
      <p:sp>
        <p:nvSpPr>
          <p:cNvPr id="280" name="Google Shape;280;p43"/>
          <p:cNvSpPr txBox="1"/>
          <p:nvPr>
            <p:ph idx="3" type="title"/>
          </p:nvPr>
        </p:nvSpPr>
        <p:spPr>
          <a:xfrm rot="-5400000">
            <a:off x="-1376837" y="221905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Interfacce in Java 8: Functional Interface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type="title"/>
          </p:nvPr>
        </p:nvSpPr>
        <p:spPr>
          <a:xfrm rot="-5400000">
            <a:off x="-1975200" y="216370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t"/>
              <a:t>Functional Programming (intro)</a:t>
            </a:r>
            <a:endParaRPr/>
          </a:p>
        </p:txBody>
      </p:sp>
      <p:sp>
        <p:nvSpPr>
          <p:cNvPr id="286" name="Google Shape;286;p44"/>
          <p:cNvSpPr txBox="1"/>
          <p:nvPr>
            <p:ph idx="3" type="title"/>
          </p:nvPr>
        </p:nvSpPr>
        <p:spPr>
          <a:xfrm rot="-5400000">
            <a:off x="-1376837" y="221905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Interfacce in Java 8: Functional Interface</a:t>
            </a:r>
            <a:endParaRPr/>
          </a:p>
        </p:txBody>
      </p:sp>
      <p:pic>
        <p:nvPicPr>
          <p:cNvPr id="287" name="Google Shape;28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713" y="152400"/>
            <a:ext cx="44672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2713" y="3370075"/>
            <a:ext cx="457200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type="title"/>
          </p:nvPr>
        </p:nvSpPr>
        <p:spPr>
          <a:xfrm rot="-5400000">
            <a:off x="-1975200" y="216370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t"/>
              <a:t>Functional Programming (intro)</a:t>
            </a:r>
            <a:endParaRPr/>
          </a:p>
        </p:txBody>
      </p:sp>
      <p:sp>
        <p:nvSpPr>
          <p:cNvPr id="294" name="Google Shape;294;p45"/>
          <p:cNvSpPr txBox="1"/>
          <p:nvPr>
            <p:ph idx="2" type="title"/>
          </p:nvPr>
        </p:nvSpPr>
        <p:spPr>
          <a:xfrm>
            <a:off x="1263475" y="121750"/>
            <a:ext cx="7757700" cy="4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È una delle tecniche più popolari usata nella programmazione funzionale in Java 8. Con il loro uso è possibile definire e chiamare un metodo, senza necessariamente dichiarare una classe che lo contiene.</a:t>
            </a:r>
            <a:endParaRPr sz="1500"/>
          </a:p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Il termine lambda indica un insieme di istruzioni che possono essere salvate come variabili, passate a un programma ed eseguite successivamente. Rappresenta un modo più sintetico per esprimere il concetto di anonymous inner class.</a:t>
            </a:r>
            <a:endParaRPr sz="1500"/>
          </a:p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Può essere assegnata ad una variabile, passata come argomento ad un metodo o manipolata come qualsiasi altro valore.</a:t>
            </a:r>
            <a:endParaRPr sz="1500"/>
          </a:p>
        </p:txBody>
      </p:sp>
      <p:sp>
        <p:nvSpPr>
          <p:cNvPr id="295" name="Google Shape;295;p45"/>
          <p:cNvSpPr txBox="1"/>
          <p:nvPr>
            <p:ph idx="3" type="title"/>
          </p:nvPr>
        </p:nvSpPr>
        <p:spPr>
          <a:xfrm rot="-5400000">
            <a:off x="-1376837" y="221905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Lambda Expression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 txBox="1"/>
          <p:nvPr>
            <p:ph type="title"/>
          </p:nvPr>
        </p:nvSpPr>
        <p:spPr>
          <a:xfrm rot="-5400000">
            <a:off x="-1975200" y="216370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t"/>
              <a:t>Functional Programming (intro)</a:t>
            </a:r>
            <a:endParaRPr/>
          </a:p>
        </p:txBody>
      </p:sp>
      <p:sp>
        <p:nvSpPr>
          <p:cNvPr id="301" name="Google Shape;301;p46"/>
          <p:cNvSpPr txBox="1"/>
          <p:nvPr>
            <p:ph idx="2" type="title"/>
          </p:nvPr>
        </p:nvSpPr>
        <p:spPr>
          <a:xfrm>
            <a:off x="1263475" y="121750"/>
            <a:ext cx="7757700" cy="4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La definizione di un’espressione lambda è formata da tre parti:</a:t>
            </a:r>
            <a:endParaRPr sz="15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elenco dei parametri formali, input, tra ( ), separati da virgola. Se c’è un solo input, le parentesi possono essere omesse;</a:t>
            </a:r>
            <a:endParaRPr sz="15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freccia -&gt; ;</a:t>
            </a:r>
            <a:endParaRPr sz="15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corpo dell’espressione, costituito da una o più istruzioni, racchiuse tra { } ;</a:t>
            </a:r>
            <a:endParaRPr sz="1500"/>
          </a:p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Esempi di dichiarazione di espressioni lambda:</a:t>
            </a:r>
            <a:endParaRPr sz="15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doSomething( (a,b) -&gt; a+b );</a:t>
            </a:r>
            <a:endParaRPr sz="15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doSomething( (Integer a, Integer b) -&gt; a+b );</a:t>
            </a:r>
            <a:endParaRPr sz="15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doSomething( (Integer a, Integer b) -&gt; return a+b );</a:t>
            </a:r>
            <a:endParaRPr sz="15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doSomething( (Integer a, Integer b) -&gt; {return a+b} );</a:t>
            </a:r>
            <a:endParaRPr sz="15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doSomething( x -&gt; { x += 5; return x; } ) </a:t>
            </a:r>
            <a:endParaRPr sz="15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Predicate&lt;String&gt; notBlank = s -&gt; s !=null &amp;&amp; s.length &gt; 0;</a:t>
            </a:r>
            <a:endParaRPr sz="1500"/>
          </a:p>
        </p:txBody>
      </p:sp>
      <p:sp>
        <p:nvSpPr>
          <p:cNvPr id="302" name="Google Shape;302;p46"/>
          <p:cNvSpPr txBox="1"/>
          <p:nvPr>
            <p:ph idx="3" type="title"/>
          </p:nvPr>
        </p:nvSpPr>
        <p:spPr>
          <a:xfrm rot="-5400000">
            <a:off x="-1376837" y="221905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Lambda Expression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 txBox="1"/>
          <p:nvPr>
            <p:ph type="title"/>
          </p:nvPr>
        </p:nvSpPr>
        <p:spPr>
          <a:xfrm rot="-5400000">
            <a:off x="-1975200" y="216370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t"/>
              <a:t>Functional Programming (intro)</a:t>
            </a:r>
            <a:endParaRPr/>
          </a:p>
        </p:txBody>
      </p:sp>
      <p:sp>
        <p:nvSpPr>
          <p:cNvPr id="308" name="Google Shape;308;p47"/>
          <p:cNvSpPr txBox="1"/>
          <p:nvPr>
            <p:ph idx="2" type="title"/>
          </p:nvPr>
        </p:nvSpPr>
        <p:spPr>
          <a:xfrm>
            <a:off x="1263500" y="0"/>
            <a:ext cx="7757700" cy="50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it" sz="1200"/>
              <a:t>FUNCTION&lt;T, R&gt;</a:t>
            </a:r>
            <a:r>
              <a:rPr lang="it" sz="1200"/>
              <a:t>: definisce una funzione che accetta un argomento di tipo T e restituisce un risultato di tipo R; il suo metodo astratto è apply, che applica la funzione definita all’oggetto t passato come argomento.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it" sz="1200"/>
              <a:t>BIFUNCTION&lt;T,U,R&gt;</a:t>
            </a:r>
            <a:r>
              <a:rPr lang="it" sz="1200"/>
              <a:t>: specializzazione di Function, definisce una funzione che accetta 2 argomenti, di tipo T e U, e restituisce un risultato di tipo R, il suo metodo astratto è apply. 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it" sz="1200"/>
              <a:t>SUPPLIER&lt;T&gt;</a:t>
            </a:r>
            <a:r>
              <a:rPr lang="it" sz="1200"/>
              <a:t>: definisce un’operazione che non riceve input e restituisce un risultato di tipo T, il suo metodo astratto è get, che restituisce il risultato calcolato dall’operazione.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it" sz="1200"/>
              <a:t>CONSUMER&lt;T&gt;</a:t>
            </a:r>
            <a:r>
              <a:rPr lang="it" sz="1200"/>
              <a:t>: Definisce un’operazione che accetta un solo input di tipo T e non restituisce risultati, il suo metodo astratto è accept, che esegue l’operazione sull’input.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it" sz="1200"/>
              <a:t>BICONSUMER&lt;T,U&gt;</a:t>
            </a:r>
            <a:r>
              <a:rPr lang="it" sz="1200"/>
              <a:t>: Specializzazione di Consumer, definisce un’operazione che accetta due argomenti di tipo T e U e non restituisce risultati, il suo metodo astratto è accept;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it" sz="1200"/>
              <a:t>PREDICATE&lt;T&gt;</a:t>
            </a:r>
            <a:r>
              <a:rPr lang="it" sz="1200"/>
              <a:t>: Rappresenta un predicato, cioè una funzione booleana, che riceve un solo argomento; il suo metodo astratto è test, che valuta il predicato definito sull’argomento passato.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it" sz="1200"/>
              <a:t>BIPREDICATE&lt;T,U&gt;</a:t>
            </a:r>
            <a:r>
              <a:rPr lang="it" sz="1200"/>
              <a:t>: Specializzazione di Predicate, rappresenta un predicato, cioè una funzione booleana, che riceve due argomenti; il suo metodo astratto è test, che valuta il predicato definito sui due argomenti passati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Vengono inoltre definite interfacce funzionali per i tipi primitivi int, long e double.</a:t>
            </a:r>
            <a:endParaRPr sz="1200"/>
          </a:p>
        </p:txBody>
      </p:sp>
      <p:sp>
        <p:nvSpPr>
          <p:cNvPr id="309" name="Google Shape;309;p47"/>
          <p:cNvSpPr txBox="1"/>
          <p:nvPr>
            <p:ph idx="3" type="title"/>
          </p:nvPr>
        </p:nvSpPr>
        <p:spPr>
          <a:xfrm rot="-5400000">
            <a:off x="-1376837" y="221905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java.util.function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 rot="-5400000">
            <a:off x="-1694400" y="1882900"/>
            <a:ext cx="4499100" cy="9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Cosa ci serve?</a:t>
            </a:r>
            <a:endParaRPr/>
          </a:p>
        </p:txBody>
      </p:sp>
      <p:sp>
        <p:nvSpPr>
          <p:cNvPr id="69" name="Google Shape;69;p12"/>
          <p:cNvSpPr txBox="1"/>
          <p:nvPr>
            <p:ph idx="2" type="title"/>
          </p:nvPr>
        </p:nvSpPr>
        <p:spPr>
          <a:xfrm>
            <a:off x="1263475" y="121750"/>
            <a:ext cx="7757700" cy="4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Java</a:t>
            </a:r>
            <a:endParaRPr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it"/>
              <a:t>Annotazioni</a:t>
            </a:r>
            <a:endParaRPr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it"/>
              <a:t>Stream e lambda</a:t>
            </a:r>
            <a:endParaRPr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it"/>
              <a:t>Lib Datetime</a:t>
            </a:r>
            <a:endParaRPr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it"/>
              <a:t>Logging</a:t>
            </a:r>
            <a:endParaRPr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it"/>
              <a:t>JUnit 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Sql e progettazione db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Angular...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8"/>
          <p:cNvSpPr txBox="1"/>
          <p:nvPr>
            <p:ph type="title"/>
          </p:nvPr>
        </p:nvSpPr>
        <p:spPr>
          <a:xfrm rot="-5400000">
            <a:off x="-1975200" y="216370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t"/>
              <a:t>Functional Programming (intro)</a:t>
            </a:r>
            <a:endParaRPr/>
          </a:p>
        </p:txBody>
      </p:sp>
      <p:sp>
        <p:nvSpPr>
          <p:cNvPr id="315" name="Google Shape;315;p48"/>
          <p:cNvSpPr txBox="1"/>
          <p:nvPr>
            <p:ph idx="2" type="title"/>
          </p:nvPr>
        </p:nvSpPr>
        <p:spPr>
          <a:xfrm>
            <a:off x="1263500" y="0"/>
            <a:ext cx="7757700" cy="50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200"/>
              <a:t>Sintassi molto snella per definire una lambda che consiste solamente in un'invocazione di un metodo o un costruttore già esistente. </a:t>
            </a:r>
            <a:endParaRPr b="1"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200"/>
              <a:t>	Consumer&lt;String&gt; c = s -&gt; System.out.println(s);</a:t>
            </a:r>
            <a:endParaRPr b="1"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200"/>
              <a:t>	BiPredicate&lt;String,String&gt; eqstr = (s1,s2) -&gt; s1.equals(s2);</a:t>
            </a:r>
            <a:endParaRPr b="1"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200"/>
              <a:t>In questi casi è possibile usare la method reference, che permette di referenziare un metodo, senza eseguirlo direttamente.</a:t>
            </a:r>
            <a:endParaRPr b="1"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200"/>
              <a:t>	Consumer&lt;String&gt; c = System.out::println;</a:t>
            </a:r>
            <a:endParaRPr b="1"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200"/>
              <a:t>	BiPredicate&lt;String,String&gt; eqstr = String::equals;</a:t>
            </a:r>
            <a:endParaRPr b="1"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200"/>
              <a:t>Nella chiamata al metodo si sostituisce . con :: e non vengono passati i parametri. Il compilatore inferisce che il primo argomento è usato come oggetto sul quale è invocato il metodo equals (ad esempio) passandogli il secondo argomento. </a:t>
            </a:r>
            <a:endParaRPr b="1"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200"/>
              <a:t>In generale la sintassi di un riferimento a metodo può essere una delle seguenti:</a:t>
            </a:r>
            <a:endParaRPr b="1"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200"/>
              <a:t>object::instanceMethod</a:t>
            </a:r>
            <a:endParaRPr b="1"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200"/>
              <a:t>Class::staticMethod</a:t>
            </a:r>
            <a:endParaRPr b="1"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200"/>
              <a:t>Class::instanceMethod</a:t>
            </a:r>
            <a:endParaRPr b="1"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200"/>
              <a:t>Object::new</a:t>
            </a:r>
            <a:endParaRPr b="1"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316" name="Google Shape;316;p48"/>
          <p:cNvSpPr txBox="1"/>
          <p:nvPr>
            <p:ph idx="3" type="title"/>
          </p:nvPr>
        </p:nvSpPr>
        <p:spPr>
          <a:xfrm rot="-5400000">
            <a:off x="-1376837" y="221905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Method Reference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9"/>
          <p:cNvSpPr txBox="1"/>
          <p:nvPr>
            <p:ph type="title"/>
          </p:nvPr>
        </p:nvSpPr>
        <p:spPr>
          <a:xfrm rot="-5400000">
            <a:off x="-1975200" y="216370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t"/>
              <a:t>Stream API (intro)</a:t>
            </a:r>
            <a:endParaRPr/>
          </a:p>
        </p:txBody>
      </p:sp>
      <p:sp>
        <p:nvSpPr>
          <p:cNvPr id="322" name="Google Shape;322;p49"/>
          <p:cNvSpPr txBox="1"/>
          <p:nvPr>
            <p:ph idx="2" type="title"/>
          </p:nvPr>
        </p:nvSpPr>
        <p:spPr>
          <a:xfrm>
            <a:off x="1263500" y="0"/>
            <a:ext cx="7757700" cy="50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Metodo di default introdotto in Java8;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Prende in input un oggetto di tipo Consumer (esegue operazioni su oggetti di solito per modificarne lo stato);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Ogni collezione potrà iterare sui suoi elementi chiamando questo metodo e passando in input un’espressione lambda per fare operazioni sugli elementi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list.forEach(s -&gt; System.out.println(s));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3" name="Google Shape;323;p49"/>
          <p:cNvSpPr txBox="1"/>
          <p:nvPr>
            <p:ph idx="3" type="title"/>
          </p:nvPr>
        </p:nvSpPr>
        <p:spPr>
          <a:xfrm rot="-5400000">
            <a:off x="-1376837" y="221905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Iterazioni sulle collection – metodo forEach()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0"/>
          <p:cNvSpPr txBox="1"/>
          <p:nvPr>
            <p:ph type="title"/>
          </p:nvPr>
        </p:nvSpPr>
        <p:spPr>
          <a:xfrm rot="-5400000">
            <a:off x="-1975200" y="216370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t"/>
              <a:t>Stream API (intro)</a:t>
            </a:r>
            <a:endParaRPr/>
          </a:p>
        </p:txBody>
      </p:sp>
      <p:sp>
        <p:nvSpPr>
          <p:cNvPr id="329" name="Google Shape;329;p50"/>
          <p:cNvSpPr txBox="1"/>
          <p:nvPr>
            <p:ph idx="2" type="title"/>
          </p:nvPr>
        </p:nvSpPr>
        <p:spPr>
          <a:xfrm>
            <a:off x="1263500" y="0"/>
            <a:ext cx="7757700" cy="50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Libreria di alto livello che semplifica la programmazione Java all’uso delle collezioni  e offre supporto alla programmazione parallela;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Porta Java alla pari di altri linguaggi come Scala o framework come MapReduce di Google che puntano su nuove architetture basate su multicore e cluster di computer e gestiscono Big Data;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Concetto fondamentale è lo Stream inteso come un flusso di dati che nasce da una collection e sul quale è possibile eseguire operazioni complicate con codice semplice basato su Lambda e Reference Method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50"/>
          <p:cNvSpPr txBox="1"/>
          <p:nvPr>
            <p:ph idx="3" type="title"/>
          </p:nvPr>
        </p:nvSpPr>
        <p:spPr>
          <a:xfrm rot="-5400000">
            <a:off x="-1376837" y="221905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Stream API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1"/>
          <p:cNvSpPr txBox="1"/>
          <p:nvPr>
            <p:ph type="title"/>
          </p:nvPr>
        </p:nvSpPr>
        <p:spPr>
          <a:xfrm rot="-5400000">
            <a:off x="-1975200" y="216370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t"/>
              <a:t>Stream API (intro)</a:t>
            </a:r>
            <a:endParaRPr/>
          </a:p>
        </p:txBody>
      </p:sp>
      <p:sp>
        <p:nvSpPr>
          <p:cNvPr id="336" name="Google Shape;336;p51"/>
          <p:cNvSpPr txBox="1"/>
          <p:nvPr>
            <p:ph idx="2" type="title"/>
          </p:nvPr>
        </p:nvSpPr>
        <p:spPr>
          <a:xfrm>
            <a:off x="1263500" y="0"/>
            <a:ext cx="7757700" cy="50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Come ottenere oggetti Stream: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Stream finiti: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	Stream&lt;String&gt; stream = Stream.of("Ciao", "come", "stai", "?");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	o passando al metodo statico of() un array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Stream infiniti: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	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Stream&lt;Integer&gt; stream2 = Stream.iterate(2, n-&gt;n*2);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	Stream&lt;Double&gt; stream = Stream.generate( ()-&gt;Math.random() 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	Stream.iterate(1, element -&gt; element + 1)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		.filter(element -&gt; element % 5 == 0)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		.limit(5).forEach(System.out::println);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Utilizzando i metodi dei  sottotipi IntStream, LongStream, DoubleStream;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A partire dalle collezioni utilizzando il metodo stream()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	list.stream();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51"/>
          <p:cNvSpPr txBox="1"/>
          <p:nvPr>
            <p:ph idx="3" type="title"/>
          </p:nvPr>
        </p:nvSpPr>
        <p:spPr>
          <a:xfrm rot="-5400000">
            <a:off x="-1376837" y="221905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Stream API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2"/>
          <p:cNvSpPr txBox="1"/>
          <p:nvPr>
            <p:ph type="title"/>
          </p:nvPr>
        </p:nvSpPr>
        <p:spPr>
          <a:xfrm rot="-5400000">
            <a:off x="-1975200" y="216370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t"/>
              <a:t>Stream API (intro)</a:t>
            </a:r>
            <a:endParaRPr/>
          </a:p>
        </p:txBody>
      </p:sp>
      <p:sp>
        <p:nvSpPr>
          <p:cNvPr id="343" name="Google Shape;343;p52"/>
          <p:cNvSpPr txBox="1"/>
          <p:nvPr>
            <p:ph idx="2" type="title"/>
          </p:nvPr>
        </p:nvSpPr>
        <p:spPr>
          <a:xfrm>
            <a:off x="1263500" y="0"/>
            <a:ext cx="7757700" cy="50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sz="1300"/>
              <a:t>Uno stream è una sequenza di elementi che si può iterare;</a:t>
            </a:r>
            <a:endParaRPr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sz="1300"/>
              <a:t>L’iterazione è unica: una volta terminata, lo stream non è più utilizzabile;</a:t>
            </a:r>
            <a:endParaRPr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sz="1300"/>
              <a:t>Uno stream non immagazzina elementi ma permette di concatenare una serie di operazioni sugli elementi dello stream tramite pipeline;</a:t>
            </a:r>
            <a:endParaRPr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sz="1300"/>
              <a:t>Una pipeline è una serie di operazioni di aggregazione costituita da:</a:t>
            </a:r>
            <a:endParaRPr sz="1300"/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it" sz="1300"/>
              <a:t>sorgente: una collezione, un array, il metodo generate() di Stream etc. Una sorgente mette a disposizione un metodo per ottenere un oggetto Stream;</a:t>
            </a:r>
            <a:endParaRPr sz="1300"/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it" sz="1300"/>
              <a:t>zero o più operazioni di aggregazione (o intermedie): che ritornano un nuovo oggetto Stream. Es. filter(), map(), mapToDouble(), etc. Questi metodi sono lazy in quanto verranno invocati solo alla chiamata del metodo terminale;</a:t>
            </a:r>
            <a:endParaRPr sz="1300"/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it" sz="1300"/>
              <a:t>operazione  terminale: un metodo che restituisce un risultato che non è un oggetto Stream</a:t>
            </a:r>
            <a:endParaRPr sz="1300"/>
          </a:p>
        </p:txBody>
      </p:sp>
      <p:sp>
        <p:nvSpPr>
          <p:cNvPr id="344" name="Google Shape;344;p52"/>
          <p:cNvSpPr txBox="1"/>
          <p:nvPr>
            <p:ph idx="3" type="title"/>
          </p:nvPr>
        </p:nvSpPr>
        <p:spPr>
          <a:xfrm rot="-5400000">
            <a:off x="-1376837" y="221905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Definizioni di Stream e Pipeline</a:t>
            </a:r>
            <a:endParaRPr/>
          </a:p>
        </p:txBody>
      </p:sp>
      <p:pic>
        <p:nvPicPr>
          <p:cNvPr id="345" name="Google Shape;34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038" y="3885363"/>
            <a:ext cx="597217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3"/>
          <p:cNvSpPr txBox="1"/>
          <p:nvPr>
            <p:ph type="title"/>
          </p:nvPr>
        </p:nvSpPr>
        <p:spPr>
          <a:xfrm rot="-5400000">
            <a:off x="-1975200" y="216370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t"/>
              <a:t>Stream API (intro)</a:t>
            </a:r>
            <a:endParaRPr/>
          </a:p>
        </p:txBody>
      </p:sp>
      <p:sp>
        <p:nvSpPr>
          <p:cNvPr id="351" name="Google Shape;351;p53"/>
          <p:cNvSpPr txBox="1"/>
          <p:nvPr>
            <p:ph idx="2" type="title"/>
          </p:nvPr>
        </p:nvSpPr>
        <p:spPr>
          <a:xfrm>
            <a:off x="1263500" y="0"/>
            <a:ext cx="7757700" cy="50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La Stream API di java 8 ci mette a disposizione vari metodi che ci permettono di interrogare gli Stream come si fa con una SELECT in un DB.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filter(): restituisce uno stream contenente gli elementi che soddisfano il predicato</a:t>
            </a:r>
            <a:endParaRPr sz="14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products.stream().filter(p -&gt; p.getName().length() &lt; 10).collect(Collectors.toList());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distinct(): restituisce uno stream contenente gli elementi unici. Utilizza il metodo equals() per verificare l’uguaglianza</a:t>
            </a:r>
            <a:endParaRPr sz="14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urier New"/>
                <a:ea typeface="Courier New"/>
                <a:cs typeface="Courier New"/>
                <a:sym typeface="Courier New"/>
              </a:rPr>
              <a:t>products.stream().map(Product::getName).distinct().collect(Collectors.toList());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limit(): limita il numero di elementi in uno stream. Questa funzione prende in input il numero di elementi da usare come limite.</a:t>
            </a:r>
            <a:endParaRPr sz="14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products.stream().filter(p -&gt; p.getName().length() &lt; 10)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ourier New"/>
                <a:ea typeface="Courier New"/>
                <a:cs typeface="Courier New"/>
                <a:sym typeface="Courier New"/>
              </a:rPr>
              <a:t>.map(Product::getName).limit(3).collect(Collectors.toList());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52" name="Google Shape;352;p53"/>
          <p:cNvSpPr txBox="1"/>
          <p:nvPr>
            <p:ph idx="3" type="title"/>
          </p:nvPr>
        </p:nvSpPr>
        <p:spPr>
          <a:xfrm rot="-5400000">
            <a:off x="-1376837" y="221905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Operazioni Intermedie - Filtering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4"/>
          <p:cNvSpPr txBox="1"/>
          <p:nvPr>
            <p:ph type="title"/>
          </p:nvPr>
        </p:nvSpPr>
        <p:spPr>
          <a:xfrm rot="-5400000">
            <a:off x="-1975200" y="216370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t"/>
              <a:t>Stream API (intro)</a:t>
            </a:r>
            <a:endParaRPr/>
          </a:p>
        </p:txBody>
      </p:sp>
      <p:sp>
        <p:nvSpPr>
          <p:cNvPr id="358" name="Google Shape;358;p54"/>
          <p:cNvSpPr txBox="1"/>
          <p:nvPr>
            <p:ph idx="2" type="title"/>
          </p:nvPr>
        </p:nvSpPr>
        <p:spPr>
          <a:xfrm>
            <a:off x="1263500" y="0"/>
            <a:ext cx="7757700" cy="50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/>
              <a:t>Il mapping è l’operazione per cambiare la forma degli elementi in uno stream. Abbiamo la funzione map() che è un’operazione che prende un’altra funzione come argomento, tale funzione prende ogni elemento del flusso come parametro e restituisce una qualche “trasformazione” di tale oggetto come risposta. La funzione data viene quindi applicato a ciascun elemento del flusso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	products.stream().map(Product::getName).collect(Collectors.toList());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latin typeface="Courier New"/>
                <a:ea typeface="Courier New"/>
                <a:cs typeface="Courier New"/>
                <a:sym typeface="Courier New"/>
              </a:rPr>
              <a:t>	IntStream mapToInt = products.stream().mapToInt(value -&gt; value.getId());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/>
              <a:t>Da notare che lo stream iniziale estratto dalla Collection è uno stream di oggetti Product. Mediante la funzione map, la quale invoca il metodo getName() di ogni oggetto Product, viene restituito un nuovo stream di oggetti di tipo String.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59" name="Google Shape;359;p54"/>
          <p:cNvSpPr txBox="1"/>
          <p:nvPr>
            <p:ph idx="3" type="title"/>
          </p:nvPr>
        </p:nvSpPr>
        <p:spPr>
          <a:xfrm rot="-5400000">
            <a:off x="-1376837" y="221905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Operazioni Intermedie – Mapping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5"/>
          <p:cNvSpPr txBox="1"/>
          <p:nvPr>
            <p:ph type="title"/>
          </p:nvPr>
        </p:nvSpPr>
        <p:spPr>
          <a:xfrm rot="-5400000">
            <a:off x="-1975200" y="216370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t"/>
              <a:t>Stream API (intro)</a:t>
            </a:r>
            <a:endParaRPr/>
          </a:p>
        </p:txBody>
      </p:sp>
      <p:sp>
        <p:nvSpPr>
          <p:cNvPr id="365" name="Google Shape;365;p55"/>
          <p:cNvSpPr txBox="1"/>
          <p:nvPr>
            <p:ph idx="2" type="title"/>
          </p:nvPr>
        </p:nvSpPr>
        <p:spPr>
          <a:xfrm>
            <a:off x="1263500" y="0"/>
            <a:ext cx="7757700" cy="50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Un’altra delle operazioni di uso comune su una Collection è quella di ordinamento. La stream API mette a disposizione dei metodi che rendono semplice anche questo tipo di operazioni.</a:t>
            </a:r>
            <a:endParaRPr sz="1400"/>
          </a:p>
        </p:txBody>
      </p:sp>
      <p:sp>
        <p:nvSpPr>
          <p:cNvPr id="366" name="Google Shape;366;p55"/>
          <p:cNvSpPr txBox="1"/>
          <p:nvPr>
            <p:ph idx="3" type="title"/>
          </p:nvPr>
        </p:nvSpPr>
        <p:spPr>
          <a:xfrm rot="-5400000">
            <a:off x="-1376837" y="221905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Operazioni Intermedie – Ordinamento</a:t>
            </a:r>
            <a:endParaRPr/>
          </a:p>
        </p:txBody>
      </p:sp>
      <p:pic>
        <p:nvPicPr>
          <p:cNvPr id="367" name="Google Shape;36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150" y="1893925"/>
            <a:ext cx="7444550" cy="22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6"/>
          <p:cNvSpPr txBox="1"/>
          <p:nvPr>
            <p:ph type="title"/>
          </p:nvPr>
        </p:nvSpPr>
        <p:spPr>
          <a:xfrm rot="-5400000">
            <a:off x="-1975200" y="216370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t"/>
              <a:t>Stream API (intro)</a:t>
            </a:r>
            <a:endParaRPr/>
          </a:p>
        </p:txBody>
      </p:sp>
      <p:sp>
        <p:nvSpPr>
          <p:cNvPr id="373" name="Google Shape;373;p56"/>
          <p:cNvSpPr txBox="1"/>
          <p:nvPr>
            <p:ph idx="2" type="title"/>
          </p:nvPr>
        </p:nvSpPr>
        <p:spPr>
          <a:xfrm>
            <a:off x="1263500" y="0"/>
            <a:ext cx="7757700" cy="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Simili alle operazioni intermedie di filtering ma queste essendo finali restituiscono oggetti</a:t>
            </a:r>
            <a:endParaRPr sz="1400"/>
          </a:p>
        </p:txBody>
      </p:sp>
      <p:sp>
        <p:nvSpPr>
          <p:cNvPr id="374" name="Google Shape;374;p56"/>
          <p:cNvSpPr txBox="1"/>
          <p:nvPr>
            <p:ph idx="3" type="title"/>
          </p:nvPr>
        </p:nvSpPr>
        <p:spPr>
          <a:xfrm rot="-5400000">
            <a:off x="-1376837" y="221905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Operazioni Terminali - Match condizionali e ricerche</a:t>
            </a:r>
            <a:endParaRPr/>
          </a:p>
        </p:txBody>
      </p:sp>
      <p:pic>
        <p:nvPicPr>
          <p:cNvPr id="375" name="Google Shape;37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388" y="886675"/>
            <a:ext cx="7457924" cy="119327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6"/>
          <p:cNvSpPr txBox="1"/>
          <p:nvPr>
            <p:ph idx="2" type="title"/>
          </p:nvPr>
        </p:nvSpPr>
        <p:spPr>
          <a:xfrm>
            <a:off x="1386300" y="2175950"/>
            <a:ext cx="7757700" cy="10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La stream API offre due metodi creati apposta per le ricerche: findAny() e findFirst() che restituiscono rispettivamente tutti gli elementi e il primo elemento dello stream che soddisfano la condizione data.</a:t>
            </a:r>
            <a:endParaRPr sz="1400"/>
          </a:p>
        </p:txBody>
      </p:sp>
      <p:pic>
        <p:nvPicPr>
          <p:cNvPr id="377" name="Google Shape;37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3498" y="3818723"/>
            <a:ext cx="7803430" cy="10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7"/>
          <p:cNvSpPr txBox="1"/>
          <p:nvPr>
            <p:ph type="title"/>
          </p:nvPr>
        </p:nvSpPr>
        <p:spPr>
          <a:xfrm rot="-5400000">
            <a:off x="-1975200" y="216370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t"/>
              <a:t>Stream API (intro)</a:t>
            </a:r>
            <a:endParaRPr/>
          </a:p>
        </p:txBody>
      </p:sp>
      <p:sp>
        <p:nvSpPr>
          <p:cNvPr id="383" name="Google Shape;383;p57"/>
          <p:cNvSpPr txBox="1"/>
          <p:nvPr>
            <p:ph idx="2" type="title"/>
          </p:nvPr>
        </p:nvSpPr>
        <p:spPr>
          <a:xfrm>
            <a:off x="1263500" y="0"/>
            <a:ext cx="7757700" cy="50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/>
              <a:t>Operazioni che a partire dagli elementi di uno stream, ritornano un solo valore. Es. average(), max(), min(), sum(), count().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/>
              <a:t>Esistono operazioni di riduzione che ritornano collezioni: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it" sz="1400"/>
              <a:t>reduce() che prende in input due valori:</a:t>
            </a:r>
            <a:endParaRPr sz="1400"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sz="1400"/>
              <a:t>Un oggetto identity che rappresenta il valore iniziale;</a:t>
            </a:r>
            <a:endParaRPr sz="1400"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sz="1400"/>
              <a:t>Un oggetto accumulator BinaryOperator (che estende BiFunction) 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it" sz="1400"/>
              <a:t>collect() che prende in input un oggetto Collectors che contiene metodi come toList(), toCollection(), reducing(), joining() e groupingBy()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84" name="Google Shape;384;p57"/>
          <p:cNvSpPr txBox="1"/>
          <p:nvPr>
            <p:ph idx="3" type="title"/>
          </p:nvPr>
        </p:nvSpPr>
        <p:spPr>
          <a:xfrm rot="-5400000">
            <a:off x="-1376837" y="221905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Operazioni Terminali - Reduction</a:t>
            </a:r>
            <a:endParaRPr/>
          </a:p>
        </p:txBody>
      </p:sp>
      <p:pic>
        <p:nvPicPr>
          <p:cNvPr id="385" name="Google Shape;38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538" y="2045375"/>
            <a:ext cx="612457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8175" y="3782650"/>
            <a:ext cx="7598051" cy="67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 rot="-5400000">
            <a:off x="-1694400" y="1882900"/>
            <a:ext cx="4499100" cy="9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Java Logging  </a:t>
            </a:r>
            <a:endParaRPr/>
          </a:p>
        </p:txBody>
      </p:sp>
      <p:sp>
        <p:nvSpPr>
          <p:cNvPr id="75" name="Google Shape;75;p13"/>
          <p:cNvSpPr txBox="1"/>
          <p:nvPr>
            <p:ph idx="2" type="title"/>
          </p:nvPr>
        </p:nvSpPr>
        <p:spPr>
          <a:xfrm>
            <a:off x="1263475" y="121750"/>
            <a:ext cx="7757700" cy="4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/>
              <a:t>Cos'è il logging?</a:t>
            </a:r>
            <a:endParaRPr b="1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Il logging è il processo di registrazione di messaggi informativi, avvisi e errori durante l'esecuzione di un'applicazione.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È fondamentale per monitorare e diagnosticare il comportamento dell'applicazione.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/>
              <a:t>Java Logging Framework</a:t>
            </a:r>
            <a:endParaRPr b="1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Java fornisce un framework di logging integrato nel JDK, chiamato java.util.logging.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Questo framework offre un modo standardizzato per gestire i log nelle applicazioni Java.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8"/>
          <p:cNvSpPr txBox="1"/>
          <p:nvPr>
            <p:ph type="title"/>
          </p:nvPr>
        </p:nvSpPr>
        <p:spPr>
          <a:xfrm rot="-5400000">
            <a:off x="-1975200" y="216370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t"/>
              <a:t>Stream API (intro)</a:t>
            </a:r>
            <a:endParaRPr/>
          </a:p>
        </p:txBody>
      </p:sp>
      <p:sp>
        <p:nvSpPr>
          <p:cNvPr id="392" name="Google Shape;392;p58"/>
          <p:cNvSpPr txBox="1"/>
          <p:nvPr>
            <p:ph idx="2" type="title"/>
          </p:nvPr>
        </p:nvSpPr>
        <p:spPr>
          <a:xfrm>
            <a:off x="1263500" y="0"/>
            <a:ext cx="7757700" cy="50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È possibile creare stream che esegue queste operazioni in maniera parallela chiamando il metodo parallelStream() invece di stream();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Parallel Stream utilizza un algoritmo fork/join: divide la collezione in più parti e assegna l’operazione di ogni parte ad un thread diverso. Quando tutti i thread hanno terminato i risultati vengono ricongiunti;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Il vantaggio è che i vari thread potrebbero svolgere il lavoro in parallelo se ci sono abbastanza core di CPU a disposizione, riducendo il tempo di esecuzione;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L’esecuzione parallela ha il costo di dover suddividere la collezione in più parti per poi riunirle: non sempre utilizzare la parallelizzazione è producente.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Quando utilizziamo uno stream parallelo, dobbiamo sempre tenere presente due cose. La prima è che introduciamo il non determinismo. Ad esempio, se cerchiamo in parallelo un elemento nello stream che abbia certe caratteristiche e ce n’è più di uno, potremmo ottenere risposte diverse in esecuzioni diverse.</a:t>
            </a:r>
            <a:endParaRPr sz="1400"/>
          </a:p>
        </p:txBody>
      </p:sp>
      <p:sp>
        <p:nvSpPr>
          <p:cNvPr id="393" name="Google Shape;393;p58"/>
          <p:cNvSpPr txBox="1"/>
          <p:nvPr>
            <p:ph idx="3" type="title"/>
          </p:nvPr>
        </p:nvSpPr>
        <p:spPr>
          <a:xfrm rot="-5400000">
            <a:off x="-1376837" y="221905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Parallel Stream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 rot="-5400000">
            <a:off x="-1975200" y="216370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t"/>
              <a:t>Java Logging</a:t>
            </a:r>
            <a:endParaRPr/>
          </a:p>
        </p:txBody>
      </p:sp>
      <p:sp>
        <p:nvSpPr>
          <p:cNvPr id="81" name="Google Shape;81;p14"/>
          <p:cNvSpPr txBox="1"/>
          <p:nvPr>
            <p:ph idx="2" type="title"/>
          </p:nvPr>
        </p:nvSpPr>
        <p:spPr>
          <a:xfrm>
            <a:off x="1263475" y="121750"/>
            <a:ext cx="7757700" cy="49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it" sz="1340"/>
              <a:t>Messaggio di logging </a:t>
            </a:r>
            <a:endParaRPr b="1" sz="1340"/>
          </a:p>
          <a:p>
            <a:pPr indent="-313690" lvl="0" marL="457200" rtl="0" algn="just">
              <a:spcBef>
                <a:spcPts val="0"/>
              </a:spcBef>
              <a:spcAft>
                <a:spcPts val="0"/>
              </a:spcAft>
              <a:buSzPts val="1340"/>
              <a:buChar char="●"/>
            </a:pPr>
            <a:r>
              <a:rPr lang="it" sz="1340"/>
              <a:t>stringa registrata durante l’esecuzione di un metodo </a:t>
            </a:r>
            <a:endParaRPr sz="134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it" sz="1340"/>
              <a:t>Logger </a:t>
            </a:r>
            <a:endParaRPr b="1" sz="1340"/>
          </a:p>
          <a:p>
            <a:pPr indent="-313690" lvl="0" marL="457200" rtl="0" algn="just">
              <a:spcBef>
                <a:spcPts val="0"/>
              </a:spcBef>
              <a:spcAft>
                <a:spcPts val="0"/>
              </a:spcAft>
              <a:buSzPts val="1340"/>
              <a:buChar char="●"/>
            </a:pPr>
            <a:r>
              <a:rPr lang="it" sz="1340"/>
              <a:t>componente responsabile della creazione dei messaggi di logging </a:t>
            </a:r>
            <a:endParaRPr sz="1340"/>
          </a:p>
          <a:p>
            <a:pPr indent="-313690" lvl="0" marL="457200" rtl="0" algn="just">
              <a:spcBef>
                <a:spcPts val="0"/>
              </a:spcBef>
              <a:spcAft>
                <a:spcPts val="0"/>
              </a:spcAft>
              <a:buSzPts val="1340"/>
              <a:buChar char="●"/>
            </a:pPr>
            <a:r>
              <a:rPr lang="it" sz="1340"/>
              <a:t>è possibile utilizzare più di un Logger all’interno della stessa applicazione; es: un logger per package o per classe</a:t>
            </a:r>
            <a:endParaRPr sz="1340"/>
          </a:p>
          <a:p>
            <a:pPr indent="-313690" lvl="0" marL="457200" rtl="0" algn="just">
              <a:spcBef>
                <a:spcPts val="0"/>
              </a:spcBef>
              <a:spcAft>
                <a:spcPts val="0"/>
              </a:spcAft>
              <a:buSzPts val="1340"/>
              <a:buChar char="●"/>
            </a:pPr>
            <a:r>
              <a:rPr lang="it" sz="1340"/>
              <a:t>ogni logger ha un nome</a:t>
            </a:r>
            <a:endParaRPr sz="1340"/>
          </a:p>
          <a:p>
            <a:pPr indent="-313690" lvl="0" marL="457200" rtl="0" algn="just">
              <a:spcBef>
                <a:spcPts val="0"/>
              </a:spcBef>
              <a:spcAft>
                <a:spcPts val="0"/>
              </a:spcAft>
              <a:buSzPts val="1340"/>
              <a:buChar char="●"/>
            </a:pPr>
            <a:r>
              <a:rPr lang="it" sz="1340"/>
              <a:t>i logger sono organizzati in una gerarchia, con un logger principale, detto “root” logger </a:t>
            </a:r>
            <a:endParaRPr sz="134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34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it" sz="1340"/>
              <a:t>Handler (o Appender) </a:t>
            </a:r>
            <a:endParaRPr b="1" sz="1340"/>
          </a:p>
          <a:p>
            <a:pPr indent="-313690" lvl="0" marL="457200" rtl="0" algn="just">
              <a:spcBef>
                <a:spcPts val="0"/>
              </a:spcBef>
              <a:spcAft>
                <a:spcPts val="0"/>
              </a:spcAft>
              <a:buSzPts val="1340"/>
              <a:buChar char="●"/>
            </a:pPr>
            <a:r>
              <a:rPr lang="it" sz="1340"/>
              <a:t>componente responsabile di registrare un messaggio di logging prodotto da un logger su un flusso o dispositivo  </a:t>
            </a:r>
            <a:endParaRPr sz="1340"/>
          </a:p>
          <a:p>
            <a:pPr indent="-313690" lvl="0" marL="457200" rtl="0" algn="just">
              <a:spcBef>
                <a:spcPts val="0"/>
              </a:spcBef>
              <a:spcAft>
                <a:spcPts val="0"/>
              </a:spcAft>
              <a:buSzPts val="1340"/>
              <a:buChar char="●"/>
            </a:pPr>
            <a:r>
              <a:rPr lang="it" sz="1340"/>
              <a:t>con un formato specificato  </a:t>
            </a:r>
            <a:endParaRPr sz="1340"/>
          </a:p>
          <a:p>
            <a:pPr indent="-313690" lvl="0" marL="457200" rtl="0" algn="just">
              <a:spcBef>
                <a:spcPts val="0"/>
              </a:spcBef>
              <a:spcAft>
                <a:spcPts val="0"/>
              </a:spcAft>
              <a:buSzPts val="1340"/>
              <a:buChar char="●"/>
            </a:pPr>
            <a:r>
              <a:rPr lang="it" sz="1340"/>
              <a:t>esempio: console, file, dbms ecc.  </a:t>
            </a:r>
            <a:endParaRPr sz="1340"/>
          </a:p>
          <a:p>
            <a:pPr indent="-313690" lvl="0" marL="457200" rtl="0" algn="just">
              <a:spcBef>
                <a:spcPts val="0"/>
              </a:spcBef>
              <a:spcAft>
                <a:spcPts val="0"/>
              </a:spcAft>
              <a:buSzPts val="1340"/>
              <a:buChar char="●"/>
            </a:pPr>
            <a:r>
              <a:rPr lang="it" sz="1340"/>
              <a:t>a ciascuna categoria di logger può essere associato uno o più handler</a:t>
            </a:r>
            <a:endParaRPr sz="134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340"/>
          </a:p>
        </p:txBody>
      </p:sp>
      <p:sp>
        <p:nvSpPr>
          <p:cNvPr id="82" name="Google Shape;82;p14"/>
          <p:cNvSpPr txBox="1"/>
          <p:nvPr>
            <p:ph idx="3" type="title"/>
          </p:nvPr>
        </p:nvSpPr>
        <p:spPr>
          <a:xfrm rot="-5400000">
            <a:off x="-1376837" y="221905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Concetti principali di un sistema di logging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 rot="-5400000">
            <a:off x="-1975200" y="216370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t"/>
              <a:t>Java Logging</a:t>
            </a:r>
            <a:endParaRPr/>
          </a:p>
        </p:txBody>
      </p:sp>
      <p:sp>
        <p:nvSpPr>
          <p:cNvPr id="88" name="Google Shape;88;p15"/>
          <p:cNvSpPr txBox="1"/>
          <p:nvPr>
            <p:ph idx="2" type="title"/>
          </p:nvPr>
        </p:nvSpPr>
        <p:spPr>
          <a:xfrm>
            <a:off x="1263475" y="121750"/>
            <a:ext cx="7757700" cy="4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340" lvl="0" marL="457200" rtl="0" algn="just">
              <a:spcBef>
                <a:spcPts val="0"/>
              </a:spcBef>
              <a:spcAft>
                <a:spcPts val="0"/>
              </a:spcAft>
              <a:buSzPts val="1240"/>
              <a:buChar char="●"/>
            </a:pPr>
            <a:r>
              <a:rPr lang="it" sz="1240"/>
              <a:t>È possibile personalizzare il formato dei log per includere timestamp, nomi dei thread, etc.</a:t>
            </a:r>
            <a:endParaRPr sz="1240"/>
          </a:p>
          <a:p>
            <a:pPr indent="-307340" lvl="0" marL="457200" rtl="0" algn="just">
              <a:spcBef>
                <a:spcPts val="0"/>
              </a:spcBef>
              <a:spcAft>
                <a:spcPts val="0"/>
              </a:spcAft>
              <a:buSzPts val="1240"/>
              <a:buChar char="●"/>
            </a:pPr>
            <a:r>
              <a:rPr lang="it" sz="1240"/>
              <a:t>La formattazione può essere configurata tramite il Formatter associato al Handler del logger.</a:t>
            </a:r>
            <a:endParaRPr sz="1240"/>
          </a:p>
          <a:p>
            <a:pPr indent="-307340" lvl="0" marL="457200" rtl="0" algn="just">
              <a:spcBef>
                <a:spcPts val="0"/>
              </a:spcBef>
              <a:spcAft>
                <a:spcPts val="0"/>
              </a:spcAft>
              <a:buSzPts val="1240"/>
              <a:buChar char="●"/>
            </a:pPr>
            <a:r>
              <a:rPr lang="it" sz="1240"/>
              <a:t>Gli handler determinano dove vengono inviati i messaggi di log. Java fornisce diversi tipi di handler come ConsoleHandler, FileHandler, ecc.</a:t>
            </a:r>
            <a:endParaRPr sz="124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it" sz="1240"/>
              <a:t>Livelli di Logging </a:t>
            </a:r>
            <a:endParaRPr b="1" sz="1240"/>
          </a:p>
          <a:p>
            <a:pPr indent="-307340" lvl="0" marL="457200" rtl="0" algn="just">
              <a:spcBef>
                <a:spcPts val="0"/>
              </a:spcBef>
              <a:spcAft>
                <a:spcPts val="0"/>
              </a:spcAft>
              <a:buSzPts val="1240"/>
              <a:buChar char="●"/>
            </a:pPr>
            <a:r>
              <a:rPr lang="it" sz="1240"/>
              <a:t>SEVERE: Utilizzato per gravi errori che influenzano l'esecuzione dell'applicazione.</a:t>
            </a:r>
            <a:endParaRPr sz="1240"/>
          </a:p>
          <a:p>
            <a:pPr indent="-307340" lvl="0" marL="457200" rtl="0" algn="just">
              <a:spcBef>
                <a:spcPts val="0"/>
              </a:spcBef>
              <a:spcAft>
                <a:spcPts val="0"/>
              </a:spcAft>
              <a:buSzPts val="1240"/>
              <a:buChar char="●"/>
            </a:pPr>
            <a:r>
              <a:rPr lang="it" sz="1240"/>
              <a:t>WARNING: Per avvisi che potrebbero indicare problemi potenziali.</a:t>
            </a:r>
            <a:endParaRPr sz="1240"/>
          </a:p>
          <a:p>
            <a:pPr indent="-307340" lvl="0" marL="457200" rtl="0" algn="just">
              <a:spcBef>
                <a:spcPts val="0"/>
              </a:spcBef>
              <a:spcAft>
                <a:spcPts val="0"/>
              </a:spcAft>
              <a:buSzPts val="1240"/>
              <a:buChar char="●"/>
            </a:pPr>
            <a:r>
              <a:rPr lang="it" sz="1240"/>
              <a:t>INFO: Per messaggi informativi sull'esecuzione dell'applicazione.</a:t>
            </a:r>
            <a:endParaRPr sz="1240"/>
          </a:p>
          <a:p>
            <a:pPr indent="-307340" lvl="0" marL="457200" rtl="0" algn="just">
              <a:spcBef>
                <a:spcPts val="0"/>
              </a:spcBef>
              <a:spcAft>
                <a:spcPts val="0"/>
              </a:spcAft>
              <a:buSzPts val="1240"/>
              <a:buChar char="●"/>
            </a:pPr>
            <a:r>
              <a:rPr lang="it" sz="1240"/>
              <a:t>CONFIG: Per messaggi di configurazione.</a:t>
            </a:r>
            <a:endParaRPr sz="1240"/>
          </a:p>
          <a:p>
            <a:pPr indent="-307340" lvl="0" marL="457200" rtl="0" algn="just">
              <a:spcBef>
                <a:spcPts val="0"/>
              </a:spcBef>
              <a:spcAft>
                <a:spcPts val="0"/>
              </a:spcAft>
              <a:buSzPts val="1240"/>
              <a:buChar char="●"/>
            </a:pPr>
            <a:r>
              <a:rPr lang="it" sz="1240"/>
              <a:t>FINE: Per messaggi di debugging più dettagliati.</a:t>
            </a:r>
            <a:endParaRPr sz="1240"/>
          </a:p>
          <a:p>
            <a:pPr indent="-307340" lvl="0" marL="457200" rtl="0" algn="just">
              <a:spcBef>
                <a:spcPts val="0"/>
              </a:spcBef>
              <a:spcAft>
                <a:spcPts val="0"/>
              </a:spcAft>
              <a:buSzPts val="1240"/>
              <a:buChar char="●"/>
            </a:pPr>
            <a:r>
              <a:rPr lang="it" sz="1240"/>
              <a:t>FINER, FINEST: Per dettagli di debugging molto fini.</a:t>
            </a:r>
            <a:endParaRPr sz="124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24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240"/>
              <a:t>È importante scegliere il livello appropriato in base alla gravità del messaggio e alla necessità di debug. </a:t>
            </a:r>
            <a:endParaRPr sz="124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40"/>
          </a:p>
        </p:txBody>
      </p:sp>
      <p:sp>
        <p:nvSpPr>
          <p:cNvPr id="89" name="Google Shape;89;p15"/>
          <p:cNvSpPr txBox="1"/>
          <p:nvPr>
            <p:ph idx="3" type="title"/>
          </p:nvPr>
        </p:nvSpPr>
        <p:spPr>
          <a:xfrm rot="-5400000">
            <a:off x="-1376837" y="221905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Concetti principali di un sistema di logging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 rot="-5400000">
            <a:off x="-1975200" y="216370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t"/>
              <a:t>Java Logging</a:t>
            </a:r>
            <a:endParaRPr/>
          </a:p>
        </p:txBody>
      </p:sp>
      <p:sp>
        <p:nvSpPr>
          <p:cNvPr id="95" name="Google Shape;95;p16"/>
          <p:cNvSpPr txBox="1"/>
          <p:nvPr>
            <p:ph idx="2" type="title"/>
          </p:nvPr>
        </p:nvSpPr>
        <p:spPr>
          <a:xfrm>
            <a:off x="1263475" y="3731850"/>
            <a:ext cx="77577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configurazione del logger può essere fatta attraverso file di configurazione o programmazione. </a:t>
            </a:r>
            <a:endParaRPr/>
          </a:p>
        </p:txBody>
      </p:sp>
      <p:sp>
        <p:nvSpPr>
          <p:cNvPr id="96" name="Google Shape;96;p16"/>
          <p:cNvSpPr txBox="1"/>
          <p:nvPr>
            <p:ph idx="3" type="title"/>
          </p:nvPr>
        </p:nvSpPr>
        <p:spPr>
          <a:xfrm rot="-5400000">
            <a:off x="-1376837" y="221905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Configurazione del Logger </a:t>
            </a: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713" y="152400"/>
            <a:ext cx="7758888" cy="301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 rot="-5400000">
            <a:off x="-1975200" y="216370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t"/>
              <a:t>Java Logging</a:t>
            </a:r>
            <a:endParaRPr/>
          </a:p>
        </p:txBody>
      </p:sp>
      <p:sp>
        <p:nvSpPr>
          <p:cNvPr id="103" name="Google Shape;103;p17"/>
          <p:cNvSpPr txBox="1"/>
          <p:nvPr>
            <p:ph idx="2" type="title"/>
          </p:nvPr>
        </p:nvSpPr>
        <p:spPr>
          <a:xfrm>
            <a:off x="1263500" y="3023575"/>
            <a:ext cx="7757700" cy="19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240"/>
              <a:t>Il livello globale di logging è impostato su INFO.</a:t>
            </a:r>
            <a:endParaRPr sz="124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240"/>
              <a:t>Viene utilizzato un ConsoleHandler con un SimpleFormatter per i messaggi di logging inviati alla console.</a:t>
            </a:r>
            <a:endParaRPr sz="124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240"/>
              <a:t>La classe com.example.MyClass ha un livello di logging più dettagliato (FINE) e i messaggi vengono gestiti da un FileHandler.</a:t>
            </a:r>
            <a:endParaRPr sz="124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240"/>
              <a:t>Il FileHandler scrive i messaggi di log nel file java.log nella directory home dell'utente, limitando la dimensione del file a 50.000 byte e mantenendo un solo file di log.</a:t>
            </a:r>
            <a:endParaRPr sz="124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24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40"/>
          </a:p>
        </p:txBody>
      </p:sp>
      <p:sp>
        <p:nvSpPr>
          <p:cNvPr id="104" name="Google Shape;104;p17"/>
          <p:cNvSpPr txBox="1"/>
          <p:nvPr>
            <p:ph idx="3" type="title"/>
          </p:nvPr>
        </p:nvSpPr>
        <p:spPr>
          <a:xfrm rot="-5400000">
            <a:off x="-1376837" y="2219050"/>
            <a:ext cx="4499100" cy="4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Configurazione del Logger </a:t>
            </a: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188" y="121750"/>
            <a:ext cx="4516631" cy="28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