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5" r:id="rId12"/>
    <p:sldId id="266" r:id="rId13"/>
    <p:sldId id="267" r:id="rId14"/>
    <p:sldId id="268" r:id="rId15"/>
    <p:sldId id="269" r:id="rId16"/>
    <p:sldId id="270" r:id="rId17"/>
    <p:sldId id="291" r:id="rId18"/>
    <p:sldId id="292" r:id="rId19"/>
    <p:sldId id="271" r:id="rId20"/>
    <p:sldId id="272" r:id="rId21"/>
    <p:sldId id="294" r:id="rId22"/>
    <p:sldId id="273" r:id="rId23"/>
    <p:sldId id="274" r:id="rId24"/>
    <p:sldId id="275" r:id="rId25"/>
    <p:sldId id="287" r:id="rId26"/>
    <p:sldId id="1098" r:id="rId27"/>
    <p:sldId id="1099" r:id="rId28"/>
    <p:sldId id="1160" r:id="rId29"/>
    <p:sldId id="293" r:id="rId30"/>
    <p:sldId id="301" r:id="rId31"/>
    <p:sldId id="307" r:id="rId32"/>
    <p:sldId id="295" r:id="rId33"/>
    <p:sldId id="276" r:id="rId34"/>
    <p:sldId id="277" r:id="rId35"/>
    <p:sldId id="278" r:id="rId36"/>
    <p:sldId id="279" r:id="rId37"/>
    <p:sldId id="280" r:id="rId38"/>
    <p:sldId id="283" r:id="rId39"/>
    <p:sldId id="284" r:id="rId40"/>
    <p:sldId id="285" r:id="rId41"/>
    <p:sldId id="286" r:id="rId42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6408" autoAdjust="0"/>
  </p:normalViewPr>
  <p:slideViewPr>
    <p:cSldViewPr snapToGrid="0">
      <p:cViewPr varScale="1">
        <p:scale>
          <a:sx n="73" d="100"/>
          <a:sy n="73" d="100"/>
        </p:scale>
        <p:origin x="1061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30143C-BB34-4C1E-B2CF-66515A4D9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DB1AD-E7C5-4E5B-879C-DBF22E2F99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810F4E0-D31C-4CB0-9AC8-56CB963A5940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90D6746-74A0-4989-8DBE-171A47AFC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2B89893-0505-45BA-8B22-CE2668D2B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33E6-FF41-4473-9F85-8DAEA7EDD1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87318-880B-4B87-9C9E-EC5A419D2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C2C59F1-EC96-4873-A2EA-42F76A576EF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>
            <a:extLst>
              <a:ext uri="{FF2B5EF4-FFF2-40B4-BE49-F238E27FC236}">
                <a16:creationId xmlns:a16="http://schemas.microsoft.com/office/drawing/2014/main" id="{5FD4EAAD-FB10-4BB4-8984-7011DEA54C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egnaposto note 2">
            <a:extLst>
              <a:ext uri="{FF2B5EF4-FFF2-40B4-BE49-F238E27FC236}">
                <a16:creationId xmlns:a16="http://schemas.microsoft.com/office/drawing/2014/main" id="{6EE1E7FD-CFC7-43BC-9315-DD6AFE717D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Segnaposto numero diapositiva 3">
            <a:extLst>
              <a:ext uri="{FF2B5EF4-FFF2-40B4-BE49-F238E27FC236}">
                <a16:creationId xmlns:a16="http://schemas.microsoft.com/office/drawing/2014/main" id="{B2D142CD-AEBF-4288-B02F-F823A45FB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535F23-B20A-40E3-B528-F490D3FAC37C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FE2F1C2-3656-4D10-B3C9-91DC935F1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EE92F0-81A5-46A1-9592-96A2A8E45815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DD78D00-F9A3-4337-AEEC-A964408A7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F863BD6-D988-49E5-A3CB-91B1E653B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4296423-8151-4081-A933-B8E38659E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AA2CF7-82A3-44AB-B3F0-6CAC2C8486AA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497BFD2-E53D-47CE-9A7B-70DE96A6F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72E3FFF-D9EC-4942-ABDB-7B51E13CB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DEC6C83-10C8-4918-B5A8-C813C7C8DA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A5E3DF-21BF-4A57-9A66-A3022CD5C992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CBE2BE3-1AAC-46B3-84FD-8CDBF85839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AD42E79-9AE0-495B-9CE1-4543F553A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76EEC55-8BB4-4D20-8909-684E1F3F8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71749E-F42E-4B91-99DD-120535234D59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318D50A-C40E-48D5-82D0-D6F62FD22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569E316-CB62-4108-93CB-1EC2A7A4C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44ECC16-0416-4A67-AE9C-EB9C9C6A0F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2F2988-F1B9-4254-9FB0-CF7C8CB10754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CD77DA0-112B-46E9-A32B-141766FA4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3104BEB-24B3-4576-B973-EA968C462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5B9021C-CCDA-42D1-BBCA-2A129C006D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5B3BC2-9C3A-4E3F-BA3B-7474246E3841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619E2E6-BB1C-4079-A447-F89DA6434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F7A32E2-ACCF-4E20-92BA-CFBA1EC39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5A0267C-DF0E-413D-B31D-8381121C2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AE2B8B-5CC6-4497-9F58-452A79C9F2C1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F667AA4-99DA-4B7C-A210-8A49A6AB7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2E84024-4C7A-4B2B-A9B3-19BFD3885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4A704D3-BC2C-4B92-950B-40FCEF3DF7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B72CBD-8BC6-485A-BBCC-C50390C2CFA3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DD55FAC-C90F-427F-8589-FE3E3F016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4C4C45A-4B91-4501-B6E2-8991021C2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A04C7D0-9B9F-490F-AA80-16DBB9524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667C8F-5540-4EFB-8F1B-37D45B0A5092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0B483C1-72E1-4E7A-A7FA-B18B94595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AD1AAC7-EE95-4111-8E72-281FB9910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0716146-9542-483E-952C-5DCCD0E0A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2BF2D1-3077-45D1-B493-E7A24BAFA644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CC42733-25DD-4A86-A921-09818D273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CE7500E-513E-4567-B823-E91AEF41B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C456199-AB3E-4862-A088-7DD3BFBB7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E26B22-BE51-4459-83AF-DB6C024B212B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21D39E0-610F-41AC-9B79-A7A98CE79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2DFDBEA-AEB2-4AA1-BF27-17A357EF2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5FC3D18-7E91-4D1D-8882-6EB9923774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31C7C5-669A-4F81-8025-CC49701B5264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F50674C-6693-4BDC-BC0A-B29BDC159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A48663D-167D-425F-8A10-E081FA9ED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302C0F7-4AFB-4DB5-9AC2-0FEFA34F8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6D63CD-3E94-4060-980F-2B1129EED8EE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ED3A2A5-F4C9-4B79-83C7-E9EFF2E03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1E2166D-9249-489C-97A6-F65B0B173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06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job first: decreased average delay!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9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5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2C59F1-EC96-4873-A2EA-42F76A576EFF}" type="slidenum">
              <a:rPr lang="it-IT" smtClean="0"/>
              <a:pPr>
                <a:defRPr/>
              </a:pPr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73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These three concepts form what is often referred to as the 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CIA triad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(Figure 1.1). The three concepts embody the fundamental security objectives for both data and for information and computing services. FIPS PUB 199 provides a useful characterization of these three objectives in terms of requirements and the definition of a loss of security in each category: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(covers both data confidentiality and privacy): preserving authorized restrictions on information access and disclosure, including means for protecting personal privacy and proprietary information. A loss of confidentiality is the unauthorized disclosure of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(covers both data and system integrity)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Guarding against improper information modification or destruction, and includes ensuring information non-repudiation and authenticity. A loss of integrity is the unauthorized modification or destruction of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Availability: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Ensuring timely and reliable access to and use of information. A loss of availability is the disruption of access to or use of information or an information system.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Although the use of the CIA triad to define security objectives is well established, some in the security field feel that additional concepts are needed to present a complete picture. Two of the most commonly mentioned are: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Authenticity: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The property of being genuine and being able to be verified and trusted; confidence in the validity of a transmission, a message, or message originator.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Accountability: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The security goal that generates the requirement for actions of an entity to be traced uniquely to that entity.</a:t>
            </a:r>
          </a:p>
          <a:p>
            <a:pPr eaLnBrk="1" hangingPunct="1">
              <a:lnSpc>
                <a:spcPct val="90000"/>
              </a:lnSpc>
            </a:pPr>
            <a:endParaRPr lang="en-US" alt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76C14C-18B7-42F7-AB82-87F76295A806}" type="slidenum">
              <a:rPr lang="en-AU" altLang="it-IT"/>
              <a:pPr>
                <a:spcBef>
                  <a:spcPct val="0"/>
                </a:spcBef>
              </a:pPr>
              <a:t>31</a:t>
            </a:fld>
            <a:endParaRPr lang="en-AU" altLang="it-IT"/>
          </a:p>
        </p:txBody>
      </p:sp>
    </p:spTree>
    <p:extLst>
      <p:ext uri="{BB962C8B-B14F-4D97-AF65-F5344CB8AC3E}">
        <p14:creationId xmlns:p14="http://schemas.microsoft.com/office/powerpoint/2010/main" val="2244555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C92C816-1CC5-4263-A154-A3C0DF17D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15477C-36E7-46E1-BB6E-FBD226B8A6CE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8DFD2A7-57BF-4690-AA39-0FD6836FC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57CC74F-8939-4ABF-B033-0E8ED2105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8949C92-3ECE-4A1F-B21E-B4AE371F85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6314D6-9F9E-44DF-AFBF-D22EAE02C35E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4803B9C-71DA-4B1A-9038-05C6CE5B2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17C58DE-6950-4068-8BDD-CB9C168A5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F2381BF-3C8F-4568-9D8B-DBCB84A11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44F18F-1C5B-4B98-859B-744F6AAFDAEB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AC73EC3-4312-481C-9DC5-225D12FA86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66CDFCA-832D-4CA9-9BC6-061FF5B6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8A1A87C-36AB-434D-8209-C5067E64B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8533F5-67E3-477D-9004-9DE6B7367DCD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B4D12A8-F1C0-490E-BFD4-CECFB6FA7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3162439-0693-4D9A-8783-43CAE9307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8146DABA-B73D-4858-A41F-42E1D977D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6C90A0-5BCB-4D9A-A952-D44CE4744C17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0E14EA8-53AB-46B7-815C-F8960C657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F26A87F-8F11-4F44-9D68-B750F3322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7D8A712-5E54-471D-8C81-D1F3D46F20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64E6DF-7BE6-45D4-9BE4-41C3C70C3624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25E8FB1-BAA0-41F7-8394-04B1DB6A6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AEE48E7-7086-4809-8BBA-B6AA5ECE8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54106A72-CDB8-4A71-B423-AA11ECB67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2CC37B-5D2C-489E-AF36-3AA1A04EBB59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FB6F742-FEFA-4938-828E-69FB307AD7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57E63BC-BEC0-4D35-AEA6-C8AED8D84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61A424D-2BA2-41C0-A820-FB5D8306B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9CA19B-6715-4A27-AD64-4AA166FA9EA0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2FC2004-8BDA-40E3-84F1-240B908C6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30905E8-C5D1-4839-9A5B-50A3D01EC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F99908E2-A6DC-46D6-B738-933BDB698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CF13F1-47E2-4FA6-8A2E-480724C8367F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3E60B33-3503-4E12-B54C-930A247F9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8EB2637-F860-4842-BF7A-48D718B47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immagine diapositiva 1">
            <a:extLst>
              <a:ext uri="{FF2B5EF4-FFF2-40B4-BE49-F238E27FC236}">
                <a16:creationId xmlns:a16="http://schemas.microsoft.com/office/drawing/2014/main" id="{E86E7F8C-572E-443A-AD1B-E708015D8C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Segnaposto note 2">
            <a:extLst>
              <a:ext uri="{FF2B5EF4-FFF2-40B4-BE49-F238E27FC236}">
                <a16:creationId xmlns:a16="http://schemas.microsoft.com/office/drawing/2014/main" id="{579D1141-C889-4CFE-B701-407487E46D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6" name="Segnaposto numero diapositiva 3">
            <a:extLst>
              <a:ext uri="{FF2B5EF4-FFF2-40B4-BE49-F238E27FC236}">
                <a16:creationId xmlns:a16="http://schemas.microsoft.com/office/drawing/2014/main" id="{FECFC2A8-DA9B-4497-A72D-27CF0F1B4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80E43D-5037-40BF-A9DB-D2B461002C2D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08C2DF3-E66A-4CF0-A6CA-585EE57B1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728454-E396-4652-AC6A-9C36E7FE3907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1002811-E739-4912-8A30-26D105FA1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1DC77D5-C624-425E-879A-310A78B69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4222FE6-DC36-479A-ACE4-4BC2DD2EC4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524635-DBF7-4898-9F23-9F8AF1C717EC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F80271B-1181-4D51-BF4E-03BABCA16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4136D44-5FDA-47AB-A6C6-ADCAF162A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34DFAA0-9121-493F-AD1B-9B0BF9E5A6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6AEE8C-0204-47DF-9420-4FAD529154AB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0EFA4F7-816E-4B32-8C5E-AC500B161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A7D1E83-AA2D-444B-B6C3-A08695DF9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B67F3C9-BE2E-416D-A9A4-9495FEC0E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2F6B20-DBC0-4066-A96C-23F3FA231B61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E56BA19-733F-4CC7-83F0-828A394E53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2062762-A7D2-405E-A799-7ED3DE4EA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2AD15C3-4F93-40B7-811B-BD5AD117D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7BCD51-13E2-4AF1-9483-B763BF5D355D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3605468-293F-4015-945C-603F7578D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B677891-DDAA-4D03-88E7-30753195F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613BB22-46E6-4046-8AFE-20311D3E1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248A93-E7AA-4D87-8C70-F760604980AA}" type="slidenum"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D137641-9780-4FEB-82A9-7DC39A7AC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6B3A2BE-327E-4BC2-9E96-4D0FC09E4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t-IT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C7F9-3E77-4BEE-9AA4-2608143F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19F40-3905-4E64-955D-8EE327E3E6EA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E95A-758A-40FC-9F23-98F2844D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D96F-A1D4-4F6D-A210-6FF2EBED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AD6F6-D1ED-4A82-A02C-D1E8B8C3BF6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1CD8-4C43-4402-8043-7DF9646B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FE4D2-BA0E-48B7-9A1A-E67102C501E2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C8CD-3ECC-4171-BC5A-E0ABC979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B3F0-5154-475D-AE8E-6759B649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A48D4-764A-485A-8F8D-820E7777DF4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4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DC0D-CADB-44D5-88D4-CE085B4B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2C681-AAD8-42C6-BF6B-E4FE83C8422D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4C19-EA3F-4A85-A3C5-378E8C4A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73AD-9813-437D-929B-D1B37C16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6A89-6BB3-4026-ACC5-4F619B17E82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53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olo, test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grafico 3"/>
          <p:cNvSpPr>
            <a:spLocks noGrp="1"/>
          </p:cNvSpPr>
          <p:nvPr>
            <p:ph type="chart" sz="half" idx="2"/>
          </p:nvPr>
        </p:nvSpPr>
        <p:spPr>
          <a:xfrm>
            <a:off x="6197600" y="1600201"/>
            <a:ext cx="5384800" cy="4525963"/>
          </a:xfrm>
        </p:spPr>
        <p:txBody>
          <a:bodyPr rtlCol="0">
            <a:normAutofit/>
          </a:bodyPr>
          <a:lstStyle/>
          <a:p>
            <a:pPr lvl="0"/>
            <a:endParaRPr lang="it-IT" noProof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E24DDB2-5C5F-4940-A794-B8FE2F0B9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48CDDE-D0BB-4091-B6FA-07232BFE80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A52F943-3975-43DC-9219-0D62100C5C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486AD0-EA72-44EB-ACB8-006E08220ECD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618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338C-5250-453F-8983-88AA8724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72CE7-7E06-4846-9C02-48A77D5CBAE0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016E-3AF3-4ECE-9016-195BC172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5F1F-DE08-4E5F-AB65-36F0EC51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45A46-26CE-4CFB-9C86-E3EDCA67B14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7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C167-34BD-4DC1-848A-A6CFF4CA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4872C-BDD6-4737-B413-4FC9E639EFF9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37840-E142-456B-A33B-4399B1E0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2C8B-BDF3-4703-93C2-A06E8976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5CAF4-53EF-46BF-8859-EFB26B802DD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04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5A0E82-C031-456E-9BA1-63B599DE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738E-6B66-4B6D-94DB-C4E7A746CD36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E857AA-A543-4FE5-B081-3157A49A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66BB25-92F7-4110-8E27-719314E1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F2204-EE72-49F1-91CA-11C64CACECF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75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6B6AFA2-7711-48BE-A562-204B36E9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AB1B-DC84-4CDD-830A-4EBFA491621B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8E8A1E-24F3-49EE-8571-3FD0A3FC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A08A8F-979A-4160-8DD1-4B3E7708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44515-56A3-4448-B6B7-A7BD4E290EE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75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D6663CC-A2B2-46BB-BDB1-C542C1B7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00B89-6253-48C3-8A85-065CDA9A5AFB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446C7-9FC8-455D-9BFC-58CB9639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B1D7B1-079F-4A80-AD55-68153FF1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4A4DC-F998-4C9F-9945-DDABA597EFC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05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D55D2B4-9733-44CA-AA98-22F38D8B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4F751-6E87-4414-ACA7-868659974762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B593FF7-E2D6-4EED-AC87-2E460EAC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400D25-D022-4DCD-BFD0-E58001F0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4E962-FCA5-4157-A0DB-A0F49680F90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99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514269-DF4C-4335-9885-6AD8098D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74D9B-25E7-4B59-A55F-68D997F7037F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979A70-592C-4089-9B60-E93CB0D2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F68658-E036-46B8-9FAD-29084875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9010B-92AA-4D77-BEB4-B59FA7C372A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73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24A5CC-E5E7-46EB-A4F3-9A32777B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BBB0-282D-457B-8040-2D13C37C2768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4BD31D-5071-4FFD-B4F2-66BC0CAE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4CFD46-D1FB-4D2D-BE42-1D96C109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7CE73-6F89-4D72-BEF0-369399B9C2A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93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6CA6D89-D81A-4F3B-AB57-BCCEAA9A1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title style</a:t>
            </a:r>
            <a:endParaRPr lang="it-IT" altLang="it-IT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B0AB0C0-F4DE-47A0-A460-32FFD8B14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  <a:endParaRPr lang="it-IT" alt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04D2-1658-46B9-89F1-BAD55334A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B709A1-3AF6-42A5-8475-FD78B5FA1796}" type="datetimeFigureOut">
              <a:rPr lang="it-IT"/>
              <a:pPr>
                <a:defRPr/>
              </a:pPr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15293-927F-45D5-B73E-9F9CBDCAE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32F89-7A53-4FE7-897C-5917582A3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5D0504-DA24-42EC-B74D-8EFBC935E64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ab404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ero.i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 descr="&quot;&quot;">
            <a:extLst>
              <a:ext uri="{FF2B5EF4-FFF2-40B4-BE49-F238E27FC236}">
                <a16:creationId xmlns:a16="http://schemas.microsoft.com/office/drawing/2014/main" id="{7202D858-1BA6-415F-9B3E-0A0C29CD87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099" name="Picture 3076" descr="Circuito stampato elettronico">
            <a:extLst>
              <a:ext uri="{FF2B5EF4-FFF2-40B4-BE49-F238E27FC236}">
                <a16:creationId xmlns:a16="http://schemas.microsoft.com/office/drawing/2014/main" id="{4775FA54-6120-4130-B461-E071DF6A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itolo 1">
            <a:extLst>
              <a:ext uri="{FF2B5EF4-FFF2-40B4-BE49-F238E27FC236}">
                <a16:creationId xmlns:a16="http://schemas.microsoft.com/office/drawing/2014/main" id="{A9AC84DF-1FDF-4808-A80F-9FE510101E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90036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it-IT" altLang="it-IT" dirty="0">
                <a:solidFill>
                  <a:srgbClr val="FFFFFF"/>
                </a:solidFill>
              </a:rPr>
              <a:t>Livello Applicazione</a:t>
            </a:r>
          </a:p>
        </p:txBody>
      </p:sp>
      <p:sp>
        <p:nvSpPr>
          <p:cNvPr id="3075" name="Sottotitolo 2">
            <a:extLst>
              <a:ext uri="{FF2B5EF4-FFF2-40B4-BE49-F238E27FC236}">
                <a16:creationId xmlns:a16="http://schemas.microsoft.com/office/drawing/2014/main" id="{53ACB49B-9964-4085-A149-3D75B50F51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159250"/>
            <a:ext cx="9144000" cy="10985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it-IT" altLang="it-IT">
                <a:solidFill>
                  <a:srgbClr val="FFFFFF"/>
                </a:solidFill>
              </a:rPr>
              <a:t>Web e HTTP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>
            <a:extLst>
              <a:ext uri="{FF2B5EF4-FFF2-40B4-BE49-F238E27FC236}">
                <a16:creationId xmlns:a16="http://schemas.microsoft.com/office/drawing/2014/main" id="{46E38866-2217-4C95-9A1C-62306045F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Evoluzioni</a:t>
            </a:r>
          </a:p>
        </p:txBody>
      </p:sp>
      <p:sp>
        <p:nvSpPr>
          <p:cNvPr id="22531" name="Segnaposto testo 2">
            <a:extLst>
              <a:ext uri="{FF2B5EF4-FFF2-40B4-BE49-F238E27FC236}">
                <a16:creationId xmlns:a16="http://schemas.microsoft.com/office/drawing/2014/main" id="{599CE8DE-7E27-4AA7-A819-DA12418A40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507413" cy="4525963"/>
          </a:xfrm>
        </p:spPr>
        <p:txBody>
          <a:bodyPr/>
          <a:lstStyle/>
          <a:p>
            <a:r>
              <a:rPr lang="it-IT" altLang="it-IT" b="1" dirty="0"/>
              <a:t>HTTP 2.0/SPDY  </a:t>
            </a:r>
          </a:p>
          <a:p>
            <a:r>
              <a:rPr lang="it-IT" altLang="it-IT" dirty="0"/>
              <a:t>HTTP 3.0/QUIC</a:t>
            </a:r>
          </a:p>
          <a:p>
            <a:pPr lvl="1"/>
            <a:r>
              <a:rPr lang="it-IT" altLang="it-IT" dirty="0" err="1"/>
              <a:t>Multistream</a:t>
            </a:r>
            <a:endParaRPr lang="it-IT" altLang="it-IT" dirty="0"/>
          </a:p>
          <a:p>
            <a:pPr lvl="1"/>
            <a:r>
              <a:rPr lang="it-IT" altLang="it-IT" dirty="0"/>
              <a:t>Minor latenza generale</a:t>
            </a:r>
          </a:p>
          <a:p>
            <a:pPr lvl="1"/>
            <a:r>
              <a:rPr lang="it-IT" altLang="it-IT" dirty="0"/>
              <a:t>Si può usare UDP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6C4F159-B36D-4491-92F2-FC952939D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/>
              <a:t>Formato del messaggio di richiesta HTTP</a:t>
            </a:r>
            <a:endParaRPr lang="en-US" altLang="it-IT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011A535-D400-4896-BACE-034C92BE7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Due tipi di messaggi: </a:t>
            </a:r>
            <a:r>
              <a:rPr lang="en-US" altLang="it-IT" i="1">
                <a:solidFill>
                  <a:srgbClr val="FF0000"/>
                </a:solidFill>
              </a:rPr>
              <a:t>request</a:t>
            </a:r>
            <a:r>
              <a:rPr lang="en-US" altLang="it-IT">
                <a:solidFill>
                  <a:srgbClr val="FF0000"/>
                </a:solidFill>
              </a:rPr>
              <a:t>, </a:t>
            </a:r>
            <a:r>
              <a:rPr lang="en-US" altLang="it-IT" i="1">
                <a:solidFill>
                  <a:srgbClr val="FF0000"/>
                </a:solidFill>
              </a:rPr>
              <a:t>response</a:t>
            </a:r>
            <a:endParaRPr lang="en-US" altLang="it-IT" i="1">
              <a:solidFill>
                <a:schemeClr val="accent2"/>
              </a:solidFill>
            </a:endParaRPr>
          </a:p>
          <a:p>
            <a:r>
              <a:rPr lang="en-US" altLang="it-IT">
                <a:solidFill>
                  <a:srgbClr val="FF0000"/>
                </a:solidFill>
              </a:rPr>
              <a:t>HTTP request message:</a:t>
            </a:r>
            <a:endParaRPr lang="en-US" altLang="it-IT"/>
          </a:p>
          <a:p>
            <a:pPr lvl="1"/>
            <a:r>
              <a:rPr lang="en-US" altLang="it-IT"/>
              <a:t>ASCII (leggibile, urrà)</a:t>
            </a:r>
            <a:endParaRPr lang="en-US" altLang="it-IT">
              <a:solidFill>
                <a:schemeClr val="accent2"/>
              </a:solidFill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A7C86020-67E9-40BD-96D4-AEB9BAC8C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3444875"/>
            <a:ext cx="4954588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GET /somedir/page.html HTTP/1.1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Host: www.someschool.edu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User-agent: Mozilla/4.0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Connection: close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Accept-language:fr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Arial" panose="020B0604020202020204" pitchFamily="34" charset="0"/>
                <a:cs typeface="Arial" panose="020B0604020202020204" pitchFamily="34" charset="0"/>
              </a:rPr>
              <a:t>(extra carriage return, line feed)</a:t>
            </a:r>
            <a:r>
              <a:rPr lang="en-US" altLang="it-IT" sz="240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EEA81BC5-A863-4162-9FE4-0F9B9B847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3103563"/>
            <a:ext cx="18827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cs typeface="Calibri" panose="020F0502020204030204" pitchFamily="34" charset="0"/>
              </a:rPr>
              <a:t>linea di richiesta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cs typeface="Calibri" panose="020F0502020204030204" pitchFamily="34" charset="0"/>
              </a:rPr>
              <a:t>(comandi GET,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cs typeface="Calibri" panose="020F0502020204030204" pitchFamily="34" charset="0"/>
              </a:rPr>
              <a:t>POST,  HEAD)</a:t>
            </a:r>
            <a:endParaRPr lang="en-US" altLang="it-IT" sz="2400">
              <a:cs typeface="Calibri" panose="020F0502020204030204" pitchFamily="34" charset="0"/>
            </a:endParaRPr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830AB530-D9EA-4592-9D7E-A0F170756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6025" y="3463925"/>
            <a:ext cx="730250" cy="1079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59" name="Freeform 7">
            <a:extLst>
              <a:ext uri="{FF2B5EF4-FFF2-40B4-BE49-F238E27FC236}">
                <a16:creationId xmlns:a16="http://schemas.microsoft.com/office/drawing/2014/main" id="{D8C2D452-A9BD-4A7D-A9CB-3912B2EE0B62}"/>
              </a:ext>
            </a:extLst>
          </p:cNvPr>
          <p:cNvSpPr>
            <a:spLocks/>
          </p:cNvSpPr>
          <p:nvPr/>
        </p:nvSpPr>
        <p:spPr bwMode="auto">
          <a:xfrm>
            <a:off x="4467225" y="3752850"/>
            <a:ext cx="227013" cy="1311275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8E7675D3-C24F-409B-8A51-C5B17149E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4256088"/>
            <a:ext cx="1382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cs typeface="Calibri" panose="020F0502020204030204" pitchFamily="34" charset="0"/>
              </a:rPr>
              <a:t>intestazioni</a:t>
            </a:r>
            <a:endParaRPr lang="en-US" altLang="it-IT" sz="2400">
              <a:cs typeface="Calibri" panose="020F0502020204030204" pitchFamily="34" charset="0"/>
            </a:endParaRPr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FE1BB2AD-929E-4829-8E13-34E3F30C6A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6175" y="532447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3864A751-7099-4595-8379-4AD70BB64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5" y="5208588"/>
            <a:ext cx="1828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cs typeface="Calibri" panose="020F0502020204030204" pitchFamily="34" charset="0"/>
              </a:rPr>
              <a:t>CR+LF (“Invio”)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cs typeface="Calibri" panose="020F0502020204030204" pitchFamily="34" charset="0"/>
              </a:rPr>
              <a:t>indicano la fine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cs typeface="Calibri" panose="020F0502020204030204" pitchFamily="34" charset="0"/>
              </a:rPr>
              <a:t>del messaggio</a:t>
            </a:r>
            <a:endParaRPr lang="en-US" altLang="it-IT" sz="24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166B74F-183C-4F2E-A033-40A61E881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/>
              <a:t>Formato generale</a:t>
            </a:r>
            <a:endParaRPr lang="en-US" altLang="it-IT" sz="4800"/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2F766B2B-07AC-47E5-989C-62B9DA0D9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16494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69BAD7E-774C-4CA5-941A-D65140A05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/>
              <a:t>Trasmissione di dati insieme alla richiesta (from client to server)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90BCFAC-E83D-4843-9602-B820E573EA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40338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u="sng">
                <a:solidFill>
                  <a:srgbClr val="FF0000"/>
                </a:solidFill>
              </a:rPr>
              <a:t>Metodo POST:</a:t>
            </a:r>
            <a:endParaRPr lang="en-US" altLang="it-IT"/>
          </a:p>
          <a:p>
            <a:r>
              <a:rPr lang="en-US" altLang="it-IT"/>
              <a:t>Usato se nella pagina c’è una form con tanti dati</a:t>
            </a:r>
          </a:p>
          <a:p>
            <a:r>
              <a:rPr lang="en-US" altLang="it-IT"/>
              <a:t>L’input sta nel body del messaggio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BDD9E6FB-650F-4AEC-AAA6-B31F9DE37F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6963" y="2373313"/>
            <a:ext cx="4033837" cy="21478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u="sng">
                <a:solidFill>
                  <a:srgbClr val="FF0000"/>
                </a:solidFill>
              </a:rPr>
              <a:t>Metodo URL:</a:t>
            </a:r>
          </a:p>
          <a:p>
            <a:r>
              <a:rPr lang="en-US" altLang="it-IT"/>
              <a:t>Usa il comando GET </a:t>
            </a:r>
          </a:p>
          <a:p>
            <a:r>
              <a:rPr lang="en-US" altLang="it-IT"/>
              <a:t>L’input fa parte dell’URL:</a:t>
            </a:r>
          </a:p>
          <a:p>
            <a:pPr>
              <a:buFontTx/>
              <a:buNone/>
            </a:pPr>
            <a:endParaRPr lang="en-US" altLang="it-IT"/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25CFD1E2-18D0-40AE-8C27-68BC3AAC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373688"/>
            <a:ext cx="688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Courier New" panose="02070309020205020404" pitchFamily="49" charset="0"/>
                <a:cs typeface="Arial" panose="020B0604020202020204" pitchFamily="34" charset="0"/>
              </a:rPr>
              <a:t>www.somesite.com/animalsearch?monkeys&amp;banana</a:t>
            </a:r>
            <a:endParaRPr lang="en-US" altLang="it-IT" sz="16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D64483E-91A7-4F07-B110-CD51D5E5F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 err="1"/>
              <a:t>Tipologie</a:t>
            </a:r>
            <a:r>
              <a:rPr lang="en-US" altLang="it-IT" dirty="0"/>
              <a:t> di </a:t>
            </a:r>
            <a:r>
              <a:rPr lang="en-US" altLang="it-IT" dirty="0" err="1"/>
              <a:t>comandi</a:t>
            </a:r>
            <a:endParaRPr lang="en-US" altLang="it-IT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E324278-775E-4C4D-9F01-64D9B95B48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40338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u="sng">
                <a:solidFill>
                  <a:srgbClr val="FF0000"/>
                </a:solidFill>
              </a:rPr>
              <a:t>HTTP/1.0</a:t>
            </a:r>
            <a:endParaRPr lang="en-US" altLang="it-IT"/>
          </a:p>
          <a:p>
            <a:r>
              <a:rPr lang="en-US" altLang="it-IT"/>
              <a:t>GET</a:t>
            </a:r>
          </a:p>
          <a:p>
            <a:r>
              <a:rPr lang="en-US" altLang="it-IT"/>
              <a:t>POST</a:t>
            </a:r>
          </a:p>
          <a:p>
            <a:r>
              <a:rPr lang="en-US" altLang="it-IT"/>
              <a:t>HEAD</a:t>
            </a:r>
          </a:p>
          <a:p>
            <a:pPr lvl="1"/>
            <a:r>
              <a:rPr lang="en-US" altLang="it-IT"/>
              <a:t>per avere solo INFO sull’oggetto e non l’oggetto stesso (ad esempio sulla data di ultima modifica). Utile per il caching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A93924E6-E2C1-4FF7-9E4C-59AF7177038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6963" y="1600200"/>
            <a:ext cx="4033837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u="sng">
                <a:solidFill>
                  <a:srgbClr val="FF0000"/>
                </a:solidFill>
              </a:rPr>
              <a:t>HTTP/1.1</a:t>
            </a:r>
            <a:endParaRPr lang="en-US" altLang="it-IT"/>
          </a:p>
          <a:p>
            <a:r>
              <a:rPr lang="en-US" altLang="it-IT"/>
              <a:t>GET, POST, HEAD</a:t>
            </a:r>
          </a:p>
          <a:p>
            <a:r>
              <a:rPr lang="en-US" altLang="it-IT"/>
              <a:t>PUT</a:t>
            </a:r>
          </a:p>
          <a:p>
            <a:pPr lvl="1"/>
            <a:r>
              <a:rPr lang="en-US" altLang="it-IT"/>
              <a:t>upload di un file </a:t>
            </a:r>
          </a:p>
          <a:p>
            <a:r>
              <a:rPr lang="en-US" altLang="it-IT"/>
              <a:t>DELETE</a:t>
            </a:r>
          </a:p>
          <a:p>
            <a:pPr lvl="1"/>
            <a:r>
              <a:rPr lang="en-US" altLang="it-IT"/>
              <a:t>Cancella un certo file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8ED16E-331B-4DF6-BF10-FEDF6902D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/>
              <a:t>Messaggio di risposta</a:t>
            </a:r>
            <a:endParaRPr lang="en-US" altLang="it-IT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509CC65A-DA8F-410E-A593-66E3DE82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1987550"/>
            <a:ext cx="58229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HTTP/1.1 200 OK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Connection close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Date: Thu, 06 Aug 1998 12:00:15 GMT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Server: Apache/1.3.0 (Unix)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Last-Modified: Mon, 22 Jun 1998 …...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Content-Length: 6821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Content-Type: text/html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data data data data data ... 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8D1FB425-819E-41AD-912B-EB4B5C4A9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295052"/>
            <a:ext cx="2184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linea di stato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(codice di errore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 frase)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7AD0800A-2DE9-4AA8-BFB6-4A580B207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1987550"/>
            <a:ext cx="923925" cy="1841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0" name="Freeform 6">
            <a:extLst>
              <a:ext uri="{FF2B5EF4-FFF2-40B4-BE49-F238E27FC236}">
                <a16:creationId xmlns:a16="http://schemas.microsoft.com/office/drawing/2014/main" id="{E7855368-6607-4F5D-8994-4E512F09B05F}"/>
              </a:ext>
            </a:extLst>
          </p:cNvPr>
          <p:cNvSpPr>
            <a:spLocks/>
          </p:cNvSpPr>
          <p:nvPr/>
        </p:nvSpPr>
        <p:spPr bwMode="auto">
          <a:xfrm>
            <a:off x="4619625" y="2349500"/>
            <a:ext cx="257175" cy="1858963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5BFBC61E-EF21-4F7B-881C-240C25F53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017838"/>
            <a:ext cx="170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Intestazione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256E4EE2-DCB9-440D-B076-8C1B39CC8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4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1DCD5F0A-E272-459C-A0E0-896988E60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221163"/>
            <a:ext cx="2097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dati, ad esempio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il file HTML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41EDADF-66D2-4DF5-928C-35082595D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/>
              <a:t>Codici di errore</a:t>
            </a:r>
            <a:endParaRPr lang="en-US" altLang="it-IT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0742464-D82B-44D4-86D3-29408D445B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2314575"/>
            <a:ext cx="7934325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sz="2400" b="1">
                <a:solidFill>
                  <a:srgbClr val="FF0000"/>
                </a:solidFill>
                <a:latin typeface="Courier New" panose="02070309020205020404" pitchFamily="49" charset="0"/>
              </a:rPr>
              <a:t>200 OK</a:t>
            </a:r>
            <a:endParaRPr lang="en-US" altLang="it-IT" sz="2400"/>
          </a:p>
          <a:p>
            <a:pPr lvl="1"/>
            <a:r>
              <a:rPr lang="en-US" altLang="it-IT" sz="2000"/>
              <a:t>richiesta OK, l’oggetto è in questo messaggio</a:t>
            </a:r>
          </a:p>
          <a:p>
            <a:pPr>
              <a:buFontTx/>
              <a:buNone/>
            </a:pPr>
            <a:r>
              <a:rPr lang="en-US" altLang="it-IT" sz="2400" b="1">
                <a:solidFill>
                  <a:srgbClr val="FF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it-IT" sz="2400"/>
          </a:p>
          <a:p>
            <a:pPr lvl="1"/>
            <a:r>
              <a:rPr lang="en-US" altLang="it-IT" sz="2000"/>
              <a:t>L’oggetto è stato spostato, questa è la nuova locazione (Location:)</a:t>
            </a:r>
          </a:p>
          <a:p>
            <a:pPr>
              <a:buFontTx/>
              <a:buNone/>
            </a:pPr>
            <a:r>
              <a:rPr lang="en-US" altLang="it-IT" sz="2400" b="1">
                <a:solidFill>
                  <a:srgbClr val="FF0000"/>
                </a:solidFill>
                <a:latin typeface="Courier New" panose="02070309020205020404" pitchFamily="49" charset="0"/>
              </a:rPr>
              <a:t>400 Bad Request</a:t>
            </a:r>
            <a:endParaRPr lang="en-US" altLang="it-IT" sz="2400"/>
          </a:p>
          <a:p>
            <a:pPr lvl="1"/>
            <a:r>
              <a:rPr lang="en-US" altLang="it-IT" sz="2000"/>
              <a:t>Che diavolo stai dicendo? Non ti capisco</a:t>
            </a:r>
          </a:p>
          <a:p>
            <a:pPr>
              <a:buFontTx/>
              <a:buNone/>
            </a:pPr>
            <a:r>
              <a:rPr lang="en-US" altLang="it-IT" sz="2400" b="1">
                <a:solidFill>
                  <a:srgbClr val="FF0000"/>
                </a:solidFill>
                <a:latin typeface="Courier New" panose="02070309020205020404" pitchFamily="49" charset="0"/>
              </a:rPr>
              <a:t>404 Not Found</a:t>
            </a:r>
            <a:endParaRPr lang="en-US" altLang="it-IT" sz="2400"/>
          </a:p>
          <a:p>
            <a:pPr lvl="1"/>
            <a:r>
              <a:rPr lang="en-US" altLang="it-IT" sz="2000"/>
              <a:t>Il documento richiesto non è qui.</a:t>
            </a:r>
          </a:p>
          <a:p>
            <a:pPr>
              <a:buFontTx/>
              <a:buNone/>
            </a:pPr>
            <a:r>
              <a:rPr lang="en-US" altLang="it-IT" sz="2400" b="1">
                <a:solidFill>
                  <a:srgbClr val="FF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it-IT" sz="2400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5B8AE907-BBF5-41E1-9B41-DA9212096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1323975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it-IT">
                <a:latin typeface="Arial" panose="020B0604020202020204" pitchFamily="34" charset="0"/>
                <a:cs typeface="Arial" panose="020B0604020202020204" pitchFamily="34" charset="0"/>
              </a:rPr>
              <a:t>Stanno nella prima linea della risposta.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it-IT">
                <a:latin typeface="Arial" panose="020B0604020202020204" pitchFamily="34" charset="0"/>
                <a:cs typeface="Arial" panose="020B0604020202020204" pitchFamily="34" charset="0"/>
              </a:rPr>
              <a:t>Alcune pagine 404: </a:t>
            </a:r>
            <a:r>
              <a:rPr lang="en-US" altLang="it-IT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http://fab404.com/</a:t>
            </a: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olo 1">
            <a:extLst>
              <a:ext uri="{FF2B5EF4-FFF2-40B4-BE49-F238E27FC236}">
                <a16:creationId xmlns:a16="http://schemas.microsoft.com/office/drawing/2014/main" id="{17786BF8-7434-4502-9FB4-388D280F9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Intestazioni rilevanti</a:t>
            </a:r>
          </a:p>
        </p:txBody>
      </p:sp>
      <p:sp>
        <p:nvSpPr>
          <p:cNvPr id="35843" name="Segnaposto contenuto 2">
            <a:extLst>
              <a:ext uri="{FF2B5EF4-FFF2-40B4-BE49-F238E27FC236}">
                <a16:creationId xmlns:a16="http://schemas.microsoft.com/office/drawing/2014/main" id="{BA7B0BB0-3AC0-4C8B-B474-1322D33B446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81200" y="1600200"/>
            <a:ext cx="8075613" cy="4525963"/>
          </a:xfrm>
        </p:spPr>
        <p:txBody>
          <a:bodyPr/>
          <a:lstStyle/>
          <a:p>
            <a:r>
              <a:rPr lang="it-IT" altLang="it-IT"/>
              <a:t>User-agent</a:t>
            </a:r>
          </a:p>
          <a:p>
            <a:pPr lvl="1"/>
            <a:r>
              <a:rPr lang="it-IT" altLang="it-IT"/>
              <a:t>Usato dai client per dichiarare la tipologia di browser</a:t>
            </a:r>
          </a:p>
          <a:p>
            <a:pPr lvl="1"/>
            <a:r>
              <a:rPr lang="it-IT" altLang="it-IT"/>
              <a:t>Interpretato dai server per decidere se e quali contenuti servire</a:t>
            </a:r>
          </a:p>
          <a:p>
            <a:r>
              <a:rPr lang="it-IT" altLang="it-IT"/>
              <a:t>Referrer</a:t>
            </a:r>
          </a:p>
          <a:p>
            <a:pPr lvl="1"/>
            <a:r>
              <a:rPr lang="it-IT" altLang="it-IT"/>
              <a:t>Usato dai client per dichiarare l’URL all’interno del quale si è cliccato per ottenere l’URL corrente</a:t>
            </a:r>
          </a:p>
          <a:p>
            <a:pPr lvl="1"/>
            <a:r>
              <a:rPr lang="it-IT" altLang="it-IT"/>
              <a:t>I server possono usare questa informazione come interessante dato analitico</a:t>
            </a:r>
          </a:p>
          <a:p>
            <a:endParaRPr lang="it-IT" altLang="it-IT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olo 1">
            <a:extLst>
              <a:ext uri="{FF2B5EF4-FFF2-40B4-BE49-F238E27FC236}">
                <a16:creationId xmlns:a16="http://schemas.microsoft.com/office/drawing/2014/main" id="{A6B69900-A082-4F24-A7F4-59D0E6BDD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URL dinamici e statici</a:t>
            </a:r>
          </a:p>
        </p:txBody>
      </p:sp>
      <p:sp>
        <p:nvSpPr>
          <p:cNvPr id="36867" name="Segnaposto contenuto 3">
            <a:extLst>
              <a:ext uri="{FF2B5EF4-FFF2-40B4-BE49-F238E27FC236}">
                <a16:creationId xmlns:a16="http://schemas.microsoft.com/office/drawing/2014/main" id="{407F5056-5FD5-456C-A2A9-DBF08A63A8F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135188" y="1600200"/>
            <a:ext cx="8075612" cy="4525963"/>
          </a:xfrm>
        </p:spPr>
        <p:txBody>
          <a:bodyPr/>
          <a:lstStyle/>
          <a:p>
            <a:r>
              <a:rPr lang="it-IT" altLang="it-IT"/>
              <a:t>POST vs GET</a:t>
            </a:r>
          </a:p>
          <a:p>
            <a:pPr lvl="1"/>
            <a:r>
              <a:rPr lang="it-IT" altLang="it-IT"/>
              <a:t>POST: nessun limite di caratteri. Falsa sensazione di riservatezza</a:t>
            </a:r>
          </a:p>
          <a:p>
            <a:r>
              <a:rPr lang="it-IT" altLang="it-IT"/>
              <a:t>Path e file traversal</a:t>
            </a:r>
          </a:p>
          <a:p>
            <a:pPr lvl="1"/>
            <a:r>
              <a:rPr lang="it-IT" altLang="it-IT"/>
              <a:t>Noti pattern di vulnerabilità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84C7ADF-BF26-43AA-997C-FF61CA360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455025" cy="1143000"/>
          </a:xfrm>
        </p:spPr>
        <p:txBody>
          <a:bodyPr/>
          <a:lstStyle/>
          <a:p>
            <a:r>
              <a:rPr lang="en-US" altLang="it-IT" sz="4000"/>
              <a:t>Provate da soli</a:t>
            </a:r>
            <a:endParaRPr lang="en-US" altLang="it-IT" sz="480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E07EBE1-E47A-4FC4-B7F6-EE2C8BE23F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4525" y="1590675"/>
            <a:ext cx="8096250" cy="46672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it-IT"/>
              <a:t>1. Telnet sul vostro Web server preferito</a:t>
            </a:r>
          </a:p>
          <a:p>
            <a:pPr lvl="2" fontAlgn="auto">
              <a:spcAft>
                <a:spcPts val="0"/>
              </a:spcAft>
              <a:buFontTx/>
              <a:buNone/>
              <a:defRPr/>
            </a:pPr>
            <a:endParaRPr lang="en-US" altLang="it-IT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50A073E7-6547-4405-AC7A-6F824025F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2155825"/>
            <a:ext cx="42037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  <a:cs typeface="Arial" panose="020B0604020202020204" pitchFamily="34" charset="0"/>
              </a:rPr>
              <a:t>Assicuratevi di impostare il local echo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  <a:cs typeface="Arial" panose="020B0604020202020204" pitchFamily="34" charset="0"/>
              </a:rPr>
              <a:t>-&gt;set localecho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  <a:cs typeface="Arial" panose="020B0604020202020204" pitchFamily="34" charset="0"/>
              </a:rPr>
              <a:t>-&gt;set crlf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  <a:cs typeface="Arial" panose="020B0604020202020204" pitchFamily="34" charset="0"/>
              </a:rPr>
              <a:t>-&gt;open </a:t>
            </a:r>
            <a:r>
              <a:rPr lang="en-US" altLang="it-IT" sz="1800">
                <a:latin typeface="Comic Sans MS" panose="030F0702030302020204" pitchFamily="66" charset="0"/>
                <a:cs typeface="Arial" panose="020B0604020202020204" pitchFamily="34" charset="0"/>
                <a:hlinkClick r:id="rId3"/>
              </a:rPr>
              <a:t>www.libero.it</a:t>
            </a:r>
            <a:r>
              <a:rPr lang="en-US" altLang="it-IT" sz="1800">
                <a:latin typeface="Comic Sans MS" panose="030F0702030302020204" pitchFamily="66" charset="0"/>
                <a:cs typeface="Arial" panose="020B0604020202020204" pitchFamily="34" charset="0"/>
              </a:rPr>
              <a:t> 80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E09648DB-C019-45E4-BB1A-9C0581F47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2190750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telnet</a:t>
            </a: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7E9272FE-4FB2-4F98-A855-7ACB6EFCE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6004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it-IT">
                <a:latin typeface="Arial" panose="020B0604020202020204" pitchFamily="34" charset="0"/>
                <a:cs typeface="Arial" panose="020B0604020202020204" pitchFamily="34" charset="0"/>
              </a:rPr>
              <a:t>2. Digitate una GET HTTP request: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0CDB00D9-4B49-4F78-A5C6-AB9349B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4205288"/>
            <a:ext cx="29956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GET /~ianni/ HTTP/1.1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Host: www.mat.unical.it</a:t>
            </a: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09C6C445-809F-4C25-BDED-3E0E218F0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098925"/>
            <a:ext cx="2676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  <a:cs typeface="Arial" panose="020B0604020202020204" pitchFamily="34" charset="0"/>
              </a:rPr>
              <a:t>Lasciare un doppio invio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  <a:cs typeface="Arial" panose="020B0604020202020204" pitchFamily="34" charset="0"/>
              </a:rPr>
              <a:t>alla fine!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921" name="Freeform 9">
            <a:extLst>
              <a:ext uri="{FF2B5EF4-FFF2-40B4-BE49-F238E27FC236}">
                <a16:creationId xmlns:a16="http://schemas.microsoft.com/office/drawing/2014/main" id="{F5B0B475-E412-48F6-B4A6-86794F1B461C}"/>
              </a:ext>
            </a:extLst>
          </p:cNvPr>
          <p:cNvSpPr>
            <a:spLocks/>
          </p:cNvSpPr>
          <p:nvPr/>
        </p:nvSpPr>
        <p:spPr bwMode="auto">
          <a:xfrm>
            <a:off x="5553075" y="2162175"/>
            <a:ext cx="247650" cy="1181100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22" name="Freeform 10">
            <a:extLst>
              <a:ext uri="{FF2B5EF4-FFF2-40B4-BE49-F238E27FC236}">
                <a16:creationId xmlns:a16="http://schemas.microsoft.com/office/drawing/2014/main" id="{C2F89B7E-6B04-4DF9-A6D5-3CEBEC6D8127}"/>
              </a:ext>
            </a:extLst>
          </p:cNvPr>
          <p:cNvSpPr>
            <a:spLocks/>
          </p:cNvSpPr>
          <p:nvPr/>
        </p:nvSpPr>
        <p:spPr bwMode="auto">
          <a:xfrm>
            <a:off x="6353175" y="4067175"/>
            <a:ext cx="257175" cy="1190625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E5739139-DF8C-4DBD-80CB-8C4F604F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54292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it-IT">
                <a:latin typeface="Arial" panose="020B0604020202020204" pitchFamily="34" charset="0"/>
                <a:cs typeface="Arial" panose="020B0604020202020204" pitchFamily="34" charset="0"/>
              </a:rPr>
              <a:t>3. Date un occhiata al messaggio di risposta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BCC2CC6B-4C5C-4353-A9FE-43FA1A911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it-IT" u="sng">
                <a:solidFill>
                  <a:srgbClr val="FF0000"/>
                </a:solidFill>
              </a:rPr>
              <a:t>Terminologia</a:t>
            </a:r>
            <a:endParaRPr lang="en-US" altLang="it-IT">
              <a:solidFill>
                <a:srgbClr val="FF0000"/>
              </a:solidFill>
            </a:endParaRPr>
          </a:p>
          <a:p>
            <a:r>
              <a:rPr lang="en-US" altLang="it-IT">
                <a:solidFill>
                  <a:srgbClr val="FF0000"/>
                </a:solidFill>
              </a:rPr>
              <a:t>Una pagina web consiste di oggetti</a:t>
            </a:r>
            <a:endParaRPr lang="en-US" altLang="it-IT"/>
          </a:p>
          <a:p>
            <a:r>
              <a:rPr lang="en-US" altLang="it-IT"/>
              <a:t>Un oggetto può essere un file HTML, una immagine JPG, ecc.</a:t>
            </a:r>
          </a:p>
          <a:p>
            <a:r>
              <a:rPr lang="en-US" altLang="it-IT"/>
              <a:t>Una pagina web consiste di un file HTML </a:t>
            </a:r>
            <a:r>
              <a:rPr lang="en-US" altLang="it-IT" i="1"/>
              <a:t>base </a:t>
            </a:r>
            <a:r>
              <a:rPr lang="en-US" altLang="it-IT"/>
              <a:t>che fa riferimento a diversi oggetti al suo interno</a:t>
            </a:r>
            <a:endParaRPr lang="en-US" altLang="it-IT" i="1"/>
          </a:p>
          <a:p>
            <a:r>
              <a:rPr lang="en-US" altLang="it-IT"/>
              <a:t>Ogni oggetto è riferito tramite un URL</a:t>
            </a:r>
            <a:endParaRPr lang="en-US" altLang="it-IT">
              <a:solidFill>
                <a:srgbClr val="FF0000"/>
              </a:solidFill>
            </a:endParaRPr>
          </a:p>
          <a:p>
            <a:r>
              <a:rPr lang="en-US" altLang="it-IT">
                <a:solidFill>
                  <a:schemeClr val="tx2"/>
                </a:solidFill>
              </a:rPr>
              <a:t>Esempio di URL (RfC 2396,3986):</a:t>
            </a:r>
          </a:p>
          <a:p>
            <a:pPr>
              <a:buFontTx/>
              <a:buNone/>
            </a:pPr>
            <a:endParaRPr lang="en-US" altLang="it-IT"/>
          </a:p>
        </p:txBody>
      </p:sp>
      <p:grpSp>
        <p:nvGrpSpPr>
          <p:cNvPr id="6147" name="Group 4">
            <a:extLst>
              <a:ext uri="{FF2B5EF4-FFF2-40B4-BE49-F238E27FC236}">
                <a16:creationId xmlns:a16="http://schemas.microsoft.com/office/drawing/2014/main" id="{091DB174-7FCC-4A37-9157-1EBB09318B2C}"/>
              </a:ext>
            </a:extLst>
          </p:cNvPr>
          <p:cNvGrpSpPr>
            <a:grpSpLocks/>
          </p:cNvGrpSpPr>
          <p:nvPr/>
        </p:nvGrpSpPr>
        <p:grpSpPr bwMode="auto">
          <a:xfrm>
            <a:off x="1881188" y="5572125"/>
            <a:ext cx="8429625" cy="1144588"/>
            <a:chOff x="211" y="2955"/>
            <a:chExt cx="5310" cy="721"/>
          </a:xfrm>
        </p:grpSpPr>
        <p:sp>
          <p:nvSpPr>
            <p:cNvPr id="6149" name="Text Box 5">
              <a:extLst>
                <a:ext uri="{FF2B5EF4-FFF2-40B4-BE49-F238E27FC236}">
                  <a16:creationId xmlns:a16="http://schemas.microsoft.com/office/drawing/2014/main" id="{D33EE29F-DEA8-4094-AFF5-5F566305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" y="2955"/>
              <a:ext cx="49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2400">
                  <a:latin typeface="Courier New" panose="02070309020205020404" pitchFamily="49" charset="0"/>
                  <a:cs typeface="Arial" panose="020B0604020202020204" pitchFamily="34" charset="0"/>
                </a:rPr>
                <a:t>http://www.someschool.edu/someDept/pic.gif</a:t>
              </a:r>
            </a:p>
          </p:txBody>
        </p:sp>
        <p:sp>
          <p:nvSpPr>
            <p:cNvPr id="6150" name="AutoShape 6">
              <a:extLst>
                <a:ext uri="{FF2B5EF4-FFF2-40B4-BE49-F238E27FC236}">
                  <a16:creationId xmlns:a16="http://schemas.microsoft.com/office/drawing/2014/main" id="{DAE8869A-E872-4E94-B287-7C1BAA6A405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349" y="2275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1" name="AutoShape 7">
              <a:extLst>
                <a:ext uri="{FF2B5EF4-FFF2-40B4-BE49-F238E27FC236}">
                  <a16:creationId xmlns:a16="http://schemas.microsoft.com/office/drawing/2014/main" id="{266E51E7-ECF8-4B7B-8BFF-D4D454E09EB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51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2" name="Text Box 8">
              <a:extLst>
                <a:ext uri="{FF2B5EF4-FFF2-40B4-BE49-F238E27FC236}">
                  <a16:creationId xmlns:a16="http://schemas.microsoft.com/office/drawing/2014/main" id="{C54E9CD7-DFE5-4E36-A71E-A75717811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3388"/>
              <a:ext cx="10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2400">
                  <a:latin typeface="Comic Sans MS" panose="030F0702030302020204" pitchFamily="66" charset="0"/>
                  <a:cs typeface="Arial" panose="020B0604020202020204" pitchFamily="34" charset="0"/>
                </a:rPr>
                <a:t>host name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53" name="Text Box 9">
              <a:extLst>
                <a:ext uri="{FF2B5EF4-FFF2-40B4-BE49-F238E27FC236}">
                  <a16:creationId xmlns:a16="http://schemas.microsoft.com/office/drawing/2014/main" id="{E1AC72C7-FCA0-4964-8FC7-915DFDE0B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2400">
                  <a:latin typeface="Comic Sans MS" panose="030F0702030302020204" pitchFamily="66" charset="0"/>
                  <a:cs typeface="Arial" panose="020B0604020202020204" pitchFamily="34" charset="0"/>
                </a:rPr>
                <a:t>path name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54" name="Text Box 8">
              <a:extLst>
                <a:ext uri="{FF2B5EF4-FFF2-40B4-BE49-F238E27FC236}">
                  <a16:creationId xmlns:a16="http://schemas.microsoft.com/office/drawing/2014/main" id="{03736877-064F-47CD-A085-51D435F74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" y="3210"/>
              <a:ext cx="8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2400">
                  <a:latin typeface="Comic Sans MS" panose="030F0702030302020204" pitchFamily="66" charset="0"/>
                  <a:cs typeface="Arial" panose="020B0604020202020204" pitchFamily="34" charset="0"/>
                </a:rPr>
                <a:t>protocol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55" name="AutoShape 6">
              <a:extLst>
                <a:ext uri="{FF2B5EF4-FFF2-40B4-BE49-F238E27FC236}">
                  <a16:creationId xmlns:a16="http://schemas.microsoft.com/office/drawing/2014/main" id="{3B2CAA36-0B60-4FE8-BC8D-4C874E73F5C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743" y="2919"/>
              <a:ext cx="62" cy="585"/>
            </a:xfrm>
            <a:prstGeom prst="leftBrace">
              <a:avLst>
                <a:gd name="adj1" fmla="val 3045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48" name="Rectangle 2">
            <a:extLst>
              <a:ext uri="{FF2B5EF4-FFF2-40B4-BE49-F238E27FC236}">
                <a16:creationId xmlns:a16="http://schemas.microsoft.com/office/drawing/2014/main" id="{F4DB2ACC-87E8-43E8-BBA4-25346471D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Web e HTTP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1A4E02C-19DD-479D-8449-8E849408B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HTTP in azione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81B7E2E-D7F7-42A1-A52C-31BB2D488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Analizziamo i pacchetti con Wireshark!</a:t>
            </a:r>
          </a:p>
          <a:p>
            <a:endParaRPr lang="en-US" altLang="it-IT"/>
          </a:p>
          <a:p>
            <a:r>
              <a:rPr lang="en-US" altLang="it-IT"/>
              <a:t>Come usare HTTP da programma</a:t>
            </a:r>
          </a:p>
          <a:p>
            <a:pPr lvl="1"/>
            <a:r>
              <a:rPr lang="en-US" altLang="it-IT"/>
              <a:t>Usare socket nudi e crudi</a:t>
            </a:r>
          </a:p>
          <a:p>
            <a:pPr lvl="1"/>
            <a:r>
              <a:rPr lang="en-US" altLang="it-IT"/>
              <a:t>Usare librerie di sistema (es. HttpURLConnection)</a:t>
            </a:r>
          </a:p>
          <a:p>
            <a:pPr lvl="1"/>
            <a:r>
              <a:rPr lang="en-US" altLang="it-IT"/>
              <a:t>Shell: wget, curl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2B4C9DBF-2E17-4EC0-A736-313FAC641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Concetto di sessione</a:t>
            </a:r>
            <a:endParaRPr lang="it-IT" altLang="it-IT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10AC742F-B50A-4A50-8DD3-D810146D4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 err="1"/>
              <a:t>Sessione</a:t>
            </a:r>
            <a:r>
              <a:rPr lang="en-US" altLang="it-IT" dirty="0"/>
              <a:t>: </a:t>
            </a:r>
            <a:r>
              <a:rPr lang="en-US" altLang="it-IT" dirty="0" err="1"/>
              <a:t>gruppo</a:t>
            </a:r>
            <a:r>
              <a:rPr lang="en-US" altLang="it-IT" dirty="0"/>
              <a:t> di </a:t>
            </a:r>
            <a:r>
              <a:rPr lang="en-US" altLang="it-IT" dirty="0" err="1"/>
              <a:t>conversazioni</a:t>
            </a:r>
            <a:r>
              <a:rPr lang="en-US" altLang="it-IT" dirty="0"/>
              <a:t> HTTP </a:t>
            </a:r>
            <a:r>
              <a:rPr lang="en-US" altLang="it-IT" dirty="0" err="1"/>
              <a:t>riconducibili</a:t>
            </a:r>
            <a:r>
              <a:rPr lang="en-US" altLang="it-IT" dirty="0"/>
              <a:t> a </a:t>
            </a:r>
            <a:r>
              <a:rPr lang="en-US" altLang="it-IT" dirty="0" err="1"/>
              <a:t>un’unica</a:t>
            </a:r>
            <a:r>
              <a:rPr lang="en-US" altLang="it-IT" dirty="0"/>
              <a:t> </a:t>
            </a:r>
            <a:r>
              <a:rPr lang="en-US" altLang="it-IT" dirty="0" err="1"/>
              <a:t>attività</a:t>
            </a:r>
            <a:r>
              <a:rPr lang="en-US" altLang="it-IT" dirty="0"/>
              <a:t> </a:t>
            </a:r>
            <a:r>
              <a:rPr lang="en-US" altLang="it-IT" dirty="0" err="1"/>
              <a:t>omogenea</a:t>
            </a:r>
            <a:endParaRPr lang="en-US" altLang="it-IT" dirty="0"/>
          </a:p>
          <a:p>
            <a:r>
              <a:rPr lang="en-US" altLang="it-IT" dirty="0" err="1"/>
              <a:t>Surroga</a:t>
            </a:r>
            <a:r>
              <a:rPr lang="en-US" altLang="it-IT" dirty="0"/>
              <a:t> il layer 5 del </a:t>
            </a:r>
            <a:r>
              <a:rPr lang="en-US" altLang="it-IT" dirty="0" err="1"/>
              <a:t>modello</a:t>
            </a:r>
            <a:r>
              <a:rPr lang="en-US" altLang="it-IT" dirty="0"/>
              <a:t> ISO/OSI</a:t>
            </a:r>
          </a:p>
          <a:p>
            <a:r>
              <a:rPr lang="en-US" altLang="it-IT" dirty="0" err="1"/>
              <a:t>Implementata</a:t>
            </a:r>
            <a:r>
              <a:rPr lang="en-US" altLang="it-IT" dirty="0"/>
              <a:t> </a:t>
            </a:r>
            <a:r>
              <a:rPr lang="en-US" altLang="it-IT" dirty="0" err="1"/>
              <a:t>attraverso</a:t>
            </a:r>
            <a:r>
              <a:rPr lang="en-US" altLang="it-IT" dirty="0"/>
              <a:t> </a:t>
            </a:r>
            <a:r>
              <a:rPr lang="en-US" altLang="it-IT" dirty="0" err="1"/>
              <a:t>i</a:t>
            </a:r>
            <a:r>
              <a:rPr lang="en-US" altLang="it-IT" dirty="0"/>
              <a:t> cookies</a:t>
            </a:r>
          </a:p>
          <a:p>
            <a:r>
              <a:rPr lang="en-US" altLang="it-IT" dirty="0" err="1"/>
              <a:t>Altri</a:t>
            </a:r>
            <a:r>
              <a:rPr lang="en-US" altLang="it-IT" dirty="0"/>
              <a:t> </a:t>
            </a:r>
            <a:r>
              <a:rPr lang="en-US" altLang="it-IT" dirty="0" err="1"/>
              <a:t>protocolli</a:t>
            </a:r>
            <a:r>
              <a:rPr lang="en-US" altLang="it-IT" dirty="0"/>
              <a:t> </a:t>
            </a:r>
            <a:r>
              <a:rPr lang="en-US" altLang="it-IT" dirty="0" err="1"/>
              <a:t>applicativi</a:t>
            </a:r>
            <a:r>
              <a:rPr lang="en-US" altLang="it-IT" dirty="0"/>
              <a:t> </a:t>
            </a:r>
            <a:r>
              <a:rPr lang="en-US" altLang="it-IT" dirty="0" err="1"/>
              <a:t>hanno</a:t>
            </a:r>
            <a:r>
              <a:rPr lang="en-US" altLang="it-IT" dirty="0"/>
              <a:t> </a:t>
            </a:r>
            <a:r>
              <a:rPr lang="en-US" altLang="it-IT" dirty="0" err="1"/>
              <a:t>forme</a:t>
            </a:r>
            <a:r>
              <a:rPr lang="en-US" altLang="it-IT" dirty="0"/>
              <a:t> di “</a:t>
            </a:r>
            <a:r>
              <a:rPr lang="en-US" altLang="it-IT" dirty="0" err="1"/>
              <a:t>sessione</a:t>
            </a:r>
            <a:r>
              <a:rPr lang="en-US" altLang="it-IT" dirty="0"/>
              <a:t>” (es. RTP, SIP) ma il layer 5 </a:t>
            </a:r>
            <a:r>
              <a:rPr lang="en-US" altLang="it-IT" dirty="0" err="1"/>
              <a:t>resta</a:t>
            </a:r>
            <a:r>
              <a:rPr lang="en-US" altLang="it-IT" dirty="0"/>
              <a:t> non </a:t>
            </a:r>
            <a:r>
              <a:rPr lang="en-US" altLang="it-IT" dirty="0" err="1"/>
              <a:t>standardizzato</a:t>
            </a:r>
            <a:endParaRPr lang="it-IT" altLang="it-I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8D81B9D-FC93-408D-9C3A-5370EBBC0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I cookies: una forma di ‘stato’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39D0BB1-C96F-4F1D-BAC7-7E4BD66453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40338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sz="2400"/>
              <a:t>Oramai irrinunciabili</a:t>
            </a:r>
          </a:p>
          <a:p>
            <a:pPr>
              <a:buFontTx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Quattro componenti:</a:t>
            </a:r>
            <a:endParaRPr lang="en-US" altLang="it-IT" sz="240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it-IT" sz="2000"/>
              <a:t>1) Campo Cookie nei messaggi di risposta </a:t>
            </a:r>
          </a:p>
          <a:p>
            <a:pPr lvl="1">
              <a:buFontTx/>
              <a:buNone/>
            </a:pPr>
            <a:r>
              <a:rPr lang="en-US" altLang="it-IT" sz="2000"/>
              <a:t>2) Campo Cookie nei messaggi di richiesta</a:t>
            </a:r>
          </a:p>
          <a:p>
            <a:pPr lvl="1">
              <a:buFontTx/>
              <a:buNone/>
            </a:pPr>
            <a:r>
              <a:rPr lang="en-US" altLang="it-IT" sz="2000"/>
              <a:t>3) Il browser salva i cookies nei messaggi di risposta e li reinvia la volta successiva che chiede lo stesso oggetto</a:t>
            </a:r>
          </a:p>
          <a:p>
            <a:pPr lvl="1">
              <a:buFontTx/>
              <a:buNone/>
            </a:pPr>
            <a:r>
              <a:rPr lang="en-US" altLang="it-IT" sz="2000"/>
              <a:t>4) Il sito web contiene invece un suo database dei cookie inviati a tutti i client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E01E4D7A-5831-4AEF-92EE-A271A831515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6963" y="1600200"/>
            <a:ext cx="4033837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Esempio:</a:t>
            </a:r>
          </a:p>
          <a:p>
            <a:pPr lvl="1"/>
            <a:r>
              <a:rPr lang="en-US" altLang="it-IT" sz="2000"/>
              <a:t>Susanna accede a Internet sempre dallo stesso PC</a:t>
            </a:r>
          </a:p>
          <a:p>
            <a:pPr lvl="1"/>
            <a:r>
              <a:rPr lang="en-US" altLang="it-IT" sz="2000"/>
              <a:t>Visita un certo sito di e-commerce</a:t>
            </a:r>
          </a:p>
          <a:p>
            <a:pPr lvl="1"/>
            <a:r>
              <a:rPr lang="en-US" altLang="it-IT" sz="2000"/>
              <a:t>Alla prima richiesta HTTP, il web server associa un ID all’IP di Susanna e lo salva nel database. Susanna verrà riconosciuta tramite il cookie di risposta e si potrà inviarle contenuti personalizzati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DB06ECE-5132-4F34-BE2D-040F80FAE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/>
              <a:t>Cookies: come funzionano</a:t>
            </a:r>
            <a:endParaRPr lang="en-US" altLang="it-IT"/>
          </a:p>
        </p:txBody>
      </p:sp>
      <p:sp>
        <p:nvSpPr>
          <p:cNvPr id="46083" name="Text Box 5">
            <a:extLst>
              <a:ext uri="{FF2B5EF4-FFF2-40B4-BE49-F238E27FC236}">
                <a16:creationId xmlns:a16="http://schemas.microsoft.com/office/drawing/2014/main" id="{BBE8AA5B-AFA1-4009-A2E3-7D3DB127B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14239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400" u="sng">
                <a:latin typeface="Comic Sans MS" panose="030F0702030302020204" pitchFamily="66" charset="0"/>
                <a:cs typeface="Arial" panose="020B0604020202020204" pitchFamily="34" charset="0"/>
              </a:rPr>
              <a:t>client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084" name="Text Box 6">
            <a:extLst>
              <a:ext uri="{FF2B5EF4-FFF2-40B4-BE49-F238E27FC236}">
                <a16:creationId xmlns:a16="http://schemas.microsoft.com/office/drawing/2014/main" id="{F47E848A-486F-424A-8FEA-9B4F50D83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13" y="1444625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400" u="sng">
                <a:latin typeface="Comic Sans MS" panose="030F0702030302020204" pitchFamily="66" charset="0"/>
                <a:cs typeface="Arial" panose="020B0604020202020204" pitchFamily="34" charset="0"/>
              </a:rPr>
              <a:t>server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E7B38A9D-2956-497F-9774-7549B4089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2008188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57">
            <a:extLst>
              <a:ext uri="{FF2B5EF4-FFF2-40B4-BE49-F238E27FC236}">
                <a16:creationId xmlns:a16="http://schemas.microsoft.com/office/drawing/2014/main" id="{F5C2679C-5C86-49FE-89A4-F548FA2FB1D4}"/>
              </a:ext>
            </a:extLst>
          </p:cNvPr>
          <p:cNvGrpSpPr>
            <a:grpSpLocks/>
          </p:cNvGrpSpPr>
          <p:nvPr/>
        </p:nvGrpSpPr>
        <p:grpSpPr bwMode="auto">
          <a:xfrm>
            <a:off x="4081463" y="1992313"/>
            <a:ext cx="3305175" cy="396875"/>
            <a:chOff x="1611" y="1255"/>
            <a:chExt cx="2082" cy="250"/>
          </a:xfrm>
        </p:grpSpPr>
        <p:sp>
          <p:nvSpPr>
            <p:cNvPr id="46144" name="Line 4">
              <a:extLst>
                <a:ext uri="{FF2B5EF4-FFF2-40B4-BE49-F238E27FC236}">
                  <a16:creationId xmlns:a16="http://schemas.microsoft.com/office/drawing/2014/main" id="{FDF3CB9E-593E-49E6-9111-6959D6A4F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126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6145" name="Text Box 8">
              <a:extLst>
                <a:ext uri="{FF2B5EF4-FFF2-40B4-BE49-F238E27FC236}">
                  <a16:creationId xmlns:a16="http://schemas.microsoft.com/office/drawing/2014/main" id="{0AB95519-65EE-4973-BC4D-20F07F3C3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1255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800">
                  <a:latin typeface="Comic Sans MS" panose="030F0702030302020204" pitchFamily="66" charset="0"/>
                  <a:cs typeface="Arial" panose="020B0604020202020204" pitchFamily="34" charset="0"/>
                </a:rPr>
                <a:t>messaggio di richiesta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2C1EAF93-A9EA-4DBB-BCDB-3B172CF48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2428875"/>
            <a:ext cx="2505075" cy="557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58">
            <a:extLst>
              <a:ext uri="{FF2B5EF4-FFF2-40B4-BE49-F238E27FC236}">
                <a16:creationId xmlns:a16="http://schemas.microsoft.com/office/drawing/2014/main" id="{9C74D014-FD8A-4C36-9A25-B7612400FA75}"/>
              </a:ext>
            </a:extLst>
          </p:cNvPr>
          <p:cNvGrpSpPr>
            <a:grpSpLocks/>
          </p:cNvGrpSpPr>
          <p:nvPr/>
        </p:nvGrpSpPr>
        <p:grpSpPr bwMode="auto">
          <a:xfrm>
            <a:off x="4110038" y="2392363"/>
            <a:ext cx="3305175" cy="984250"/>
            <a:chOff x="1629" y="1507"/>
            <a:chExt cx="2082" cy="620"/>
          </a:xfrm>
        </p:grpSpPr>
        <p:sp>
          <p:nvSpPr>
            <p:cNvPr id="46142" name="Line 9">
              <a:extLst>
                <a:ext uri="{FF2B5EF4-FFF2-40B4-BE49-F238E27FC236}">
                  <a16:creationId xmlns:a16="http://schemas.microsoft.com/office/drawing/2014/main" id="{7E2CEFB0-9AE5-463A-A795-2AF957062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9" y="154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6143" name="Text Box 11">
              <a:extLst>
                <a:ext uri="{FF2B5EF4-FFF2-40B4-BE49-F238E27FC236}">
                  <a16:creationId xmlns:a16="http://schemas.microsoft.com/office/drawing/2014/main" id="{B0F7F8DA-F1EB-4088-A15A-DCC00ACBC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" y="1507"/>
              <a:ext cx="1665" cy="6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800">
                  <a:latin typeface="Comic Sans MS" panose="030F0702030302020204" pitchFamily="66" charset="0"/>
                  <a:cs typeface="Arial" panose="020B0604020202020204" pitchFamily="34" charset="0"/>
                </a:rPr>
                <a:t>Risposta normale +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2000" b="1">
                  <a:latin typeface="Courier New" panose="02070309020205020404" pitchFamily="49" charset="0"/>
                  <a:cs typeface="Arial" panose="020B0604020202020204" pitchFamily="34" charset="0"/>
                </a:rPr>
                <a:t>Set-cookie: idA=1678 </a:t>
              </a:r>
            </a:p>
          </p:txBody>
        </p:sp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9D2192CD-893A-4665-A2C7-FC5B965CDC78}"/>
              </a:ext>
            </a:extLst>
          </p:cNvPr>
          <p:cNvGrpSpPr>
            <a:grpSpLocks/>
          </p:cNvGrpSpPr>
          <p:nvPr/>
        </p:nvGrpSpPr>
        <p:grpSpPr bwMode="auto">
          <a:xfrm>
            <a:off x="4090988" y="3402013"/>
            <a:ext cx="3305175" cy="681037"/>
            <a:chOff x="1617" y="2143"/>
            <a:chExt cx="2082" cy="429"/>
          </a:xfrm>
        </p:grpSpPr>
        <p:sp>
          <p:nvSpPr>
            <p:cNvPr id="46138" name="Line 12">
              <a:extLst>
                <a:ext uri="{FF2B5EF4-FFF2-40B4-BE49-F238E27FC236}">
                  <a16:creationId xmlns:a16="http://schemas.microsoft.com/office/drawing/2014/main" id="{98338881-1080-4712-894E-7851DC142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7" y="226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46139" name="Group 13">
              <a:extLst>
                <a:ext uri="{FF2B5EF4-FFF2-40B4-BE49-F238E27FC236}">
                  <a16:creationId xmlns:a16="http://schemas.microsoft.com/office/drawing/2014/main" id="{9B91420A-CFA6-473C-9E4F-7EE656A21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143"/>
              <a:ext cx="1689" cy="429"/>
              <a:chOff x="3124" y="2762"/>
              <a:chExt cx="1689" cy="429"/>
            </a:xfrm>
          </p:grpSpPr>
          <p:sp>
            <p:nvSpPr>
              <p:cNvPr id="46140" name="Rectangle 14">
                <a:extLst>
                  <a:ext uri="{FF2B5EF4-FFF2-40B4-BE49-F238E27FC236}">
                    <a16:creationId xmlns:a16="http://schemas.microsoft.com/office/drawing/2014/main" id="{D18BF14A-9EAC-437F-9E3E-37F472B98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41" name="Text Box 15">
                <a:extLst>
                  <a:ext uri="{FF2B5EF4-FFF2-40B4-BE49-F238E27FC236}">
                    <a16:creationId xmlns:a16="http://schemas.microsoft.com/office/drawing/2014/main" id="{74B371B4-CF2B-4064-905C-AEC792E6B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1800">
                    <a:latin typeface="Comic Sans MS" panose="030F0702030302020204" pitchFamily="66" charset="0"/>
                    <a:cs typeface="Arial" panose="020B0604020202020204" pitchFamily="34" charset="0"/>
                  </a:rPr>
                  <a:t>Normale richiesta +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2000" b="1">
                    <a:latin typeface="Courier New" panose="02070309020205020404" pitchFamily="49" charset="0"/>
                    <a:cs typeface="Arial" panose="020B0604020202020204" pitchFamily="34" charset="0"/>
                  </a:rPr>
                  <a:t>cookie: idA=1678</a:t>
                </a:r>
              </a:p>
            </p:txBody>
          </p:sp>
        </p:grpSp>
      </p:grpSp>
      <p:grpSp>
        <p:nvGrpSpPr>
          <p:cNvPr id="6" name="Group 60">
            <a:extLst>
              <a:ext uri="{FF2B5EF4-FFF2-40B4-BE49-F238E27FC236}">
                <a16:creationId xmlns:a16="http://schemas.microsoft.com/office/drawing/2014/main" id="{2654A3A8-5262-4C2A-B4D0-7F6B8E079006}"/>
              </a:ext>
            </a:extLst>
          </p:cNvPr>
          <p:cNvGrpSpPr>
            <a:grpSpLocks/>
          </p:cNvGrpSpPr>
          <p:nvPr/>
        </p:nvGrpSpPr>
        <p:grpSpPr bwMode="auto">
          <a:xfrm>
            <a:off x="4081463" y="4084638"/>
            <a:ext cx="3305175" cy="407987"/>
            <a:chOff x="1611" y="2573"/>
            <a:chExt cx="2082" cy="257"/>
          </a:xfrm>
        </p:grpSpPr>
        <p:sp>
          <p:nvSpPr>
            <p:cNvPr id="46134" name="Line 16">
              <a:extLst>
                <a:ext uri="{FF2B5EF4-FFF2-40B4-BE49-F238E27FC236}">
                  <a16:creationId xmlns:a16="http://schemas.microsoft.com/office/drawing/2014/main" id="{192A6FB4-F3CE-4D9A-9AC7-9AA2F5641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1" y="257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46135" name="Group 17">
              <a:extLst>
                <a:ext uri="{FF2B5EF4-FFF2-40B4-BE49-F238E27FC236}">
                  <a16:creationId xmlns:a16="http://schemas.microsoft.com/office/drawing/2014/main" id="{BE53FB9E-5A48-462D-A32F-7B2399856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7" y="2593"/>
              <a:ext cx="1743" cy="237"/>
              <a:chOff x="3268" y="2846"/>
              <a:chExt cx="1743" cy="237"/>
            </a:xfrm>
          </p:grpSpPr>
          <p:sp>
            <p:nvSpPr>
              <p:cNvPr id="46136" name="Rectangle 18">
                <a:extLst>
                  <a:ext uri="{FF2B5EF4-FFF2-40B4-BE49-F238E27FC236}">
                    <a16:creationId xmlns:a16="http://schemas.microsoft.com/office/drawing/2014/main" id="{F9C0F111-A119-44D7-8C29-00F216E9F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37" name="Text Box 19">
                <a:extLst>
                  <a:ext uri="{FF2B5EF4-FFF2-40B4-BE49-F238E27FC236}">
                    <a16:creationId xmlns:a16="http://schemas.microsoft.com/office/drawing/2014/main" id="{D5247C9F-0A4E-4760-B427-44BAD9689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1800">
                    <a:latin typeface="Comic Sans MS" panose="030F0702030302020204" pitchFamily="66" charset="0"/>
                    <a:cs typeface="Arial" panose="020B0604020202020204" pitchFamily="34" charset="0"/>
                  </a:rPr>
                  <a:t>Risposta personalizzata</a:t>
                </a:r>
                <a:endParaRPr lang="en-US" altLang="it-IT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61">
            <a:extLst>
              <a:ext uri="{FF2B5EF4-FFF2-40B4-BE49-F238E27FC236}">
                <a16:creationId xmlns:a16="http://schemas.microsoft.com/office/drawing/2014/main" id="{E289413C-C0D4-4F49-9891-7248F5A600BF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906963"/>
            <a:ext cx="3305175" cy="681037"/>
            <a:chOff x="1599" y="3091"/>
            <a:chExt cx="2082" cy="429"/>
          </a:xfrm>
        </p:grpSpPr>
        <p:sp>
          <p:nvSpPr>
            <p:cNvPr id="46130" name="Line 20">
              <a:extLst>
                <a:ext uri="{FF2B5EF4-FFF2-40B4-BE49-F238E27FC236}">
                  <a16:creationId xmlns:a16="http://schemas.microsoft.com/office/drawing/2014/main" id="{8B4422D7-79C8-483D-A12D-2929DBE5E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" y="320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46131" name="Group 21">
              <a:extLst>
                <a:ext uri="{FF2B5EF4-FFF2-40B4-BE49-F238E27FC236}">
                  <a16:creationId xmlns:a16="http://schemas.microsoft.com/office/drawing/2014/main" id="{6366E70D-D1C1-4DFB-8048-D3E814D49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3091"/>
              <a:ext cx="1689" cy="429"/>
              <a:chOff x="3124" y="2762"/>
              <a:chExt cx="1689" cy="429"/>
            </a:xfrm>
          </p:grpSpPr>
          <p:sp>
            <p:nvSpPr>
              <p:cNvPr id="46132" name="Rectangle 22">
                <a:extLst>
                  <a:ext uri="{FF2B5EF4-FFF2-40B4-BE49-F238E27FC236}">
                    <a16:creationId xmlns:a16="http://schemas.microsoft.com/office/drawing/2014/main" id="{E6401F78-B6F4-40D1-84DA-E13BDF3B1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33" name="Text Box 23">
                <a:extLst>
                  <a:ext uri="{FF2B5EF4-FFF2-40B4-BE49-F238E27FC236}">
                    <a16:creationId xmlns:a16="http://schemas.microsoft.com/office/drawing/2014/main" id="{510B982B-DCF9-4C45-9F54-7FC23BFAC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1800">
                    <a:latin typeface="Comic Sans MS" panose="030F0702030302020204" pitchFamily="66" charset="0"/>
                    <a:cs typeface="Arial" panose="020B0604020202020204" pitchFamily="34" charset="0"/>
                  </a:rPr>
                  <a:t>Normale richiesta +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2000" b="1">
                    <a:latin typeface="Courier New" panose="02070309020205020404" pitchFamily="49" charset="0"/>
                    <a:cs typeface="Arial" panose="020B0604020202020204" pitchFamily="34" charset="0"/>
                  </a:rPr>
                  <a:t>cookie: idA=1678</a:t>
                </a:r>
              </a:p>
            </p:txBody>
          </p:sp>
        </p:grpSp>
      </p:grpSp>
      <p:grpSp>
        <p:nvGrpSpPr>
          <p:cNvPr id="10" name="Group 62">
            <a:extLst>
              <a:ext uri="{FF2B5EF4-FFF2-40B4-BE49-F238E27FC236}">
                <a16:creationId xmlns:a16="http://schemas.microsoft.com/office/drawing/2014/main" id="{FA9D607C-6F3E-4A7F-84C8-802ADE3C03FE}"/>
              </a:ext>
            </a:extLst>
          </p:cNvPr>
          <p:cNvGrpSpPr>
            <a:grpSpLocks/>
          </p:cNvGrpSpPr>
          <p:nvPr/>
        </p:nvGrpSpPr>
        <p:grpSpPr bwMode="auto">
          <a:xfrm>
            <a:off x="4090988" y="5580063"/>
            <a:ext cx="3305175" cy="407987"/>
            <a:chOff x="1617" y="3515"/>
            <a:chExt cx="2082" cy="257"/>
          </a:xfrm>
        </p:grpSpPr>
        <p:sp>
          <p:nvSpPr>
            <p:cNvPr id="46126" name="Line 24">
              <a:extLst>
                <a:ext uri="{FF2B5EF4-FFF2-40B4-BE49-F238E27FC236}">
                  <a16:creationId xmlns:a16="http://schemas.microsoft.com/office/drawing/2014/main" id="{949915B7-8314-443E-9D63-E6176C605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7" y="351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46127" name="Group 25">
              <a:extLst>
                <a:ext uri="{FF2B5EF4-FFF2-40B4-BE49-F238E27FC236}">
                  <a16:creationId xmlns:a16="http://schemas.microsoft.com/office/drawing/2014/main" id="{3F4DD6BC-FDF2-4D44-A0C9-0CC1B0D82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3" y="3535"/>
              <a:ext cx="1743" cy="237"/>
              <a:chOff x="3268" y="2846"/>
              <a:chExt cx="1743" cy="237"/>
            </a:xfrm>
          </p:grpSpPr>
          <p:sp>
            <p:nvSpPr>
              <p:cNvPr id="46128" name="Rectangle 26">
                <a:extLst>
                  <a:ext uri="{FF2B5EF4-FFF2-40B4-BE49-F238E27FC236}">
                    <a16:creationId xmlns:a16="http://schemas.microsoft.com/office/drawing/2014/main" id="{4E4C26E4-E681-41FB-8C37-C093A7D34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29" name="Text Box 27">
                <a:extLst>
                  <a:ext uri="{FF2B5EF4-FFF2-40B4-BE49-F238E27FC236}">
                    <a16:creationId xmlns:a16="http://schemas.microsoft.com/office/drawing/2014/main" id="{85AE8C29-7A93-46D0-A5A9-88130C4F6C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1800">
                    <a:latin typeface="Comic Sans MS" panose="030F0702030302020204" pitchFamily="66" charset="0"/>
                    <a:cs typeface="Arial" panose="020B0604020202020204" pitchFamily="34" charset="0"/>
                  </a:rPr>
                  <a:t>Risposta personalizzata</a:t>
                </a:r>
                <a:endParaRPr lang="en-US" altLang="it-IT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8940" name="Text Box 28">
            <a:extLst>
              <a:ext uri="{FF2B5EF4-FFF2-40B4-BE49-F238E27FC236}">
                <a16:creationId xmlns:a16="http://schemas.microsoft.com/office/drawing/2014/main" id="{8F02F0EC-B830-4CD0-9EC1-4B2484337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3716338"/>
            <a:ext cx="1897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Azione</a:t>
            </a:r>
            <a:b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personalizzata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302B695A-6E7A-4080-ADF1-DA4AF69E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5175250"/>
            <a:ext cx="1897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Azione</a:t>
            </a:r>
            <a:b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personalizzata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31F3AB4C-3F4F-4E94-B3F2-61E91FEBC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688" y="2063750"/>
            <a:ext cx="1533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Il server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crea un ID:</a:t>
            </a:r>
            <a:b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1678</a:t>
            </a:r>
            <a:endParaRPr lang="en-US" altLang="it-IT" sz="200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pSp>
        <p:nvGrpSpPr>
          <p:cNvPr id="46096" name="Group 31">
            <a:extLst>
              <a:ext uri="{FF2B5EF4-FFF2-40B4-BE49-F238E27FC236}">
                <a16:creationId xmlns:a16="http://schemas.microsoft.com/office/drawing/2014/main" id="{DA3CF0A3-83EB-4544-ABFA-24B2D6CCAA06}"/>
              </a:ext>
            </a:extLst>
          </p:cNvPr>
          <p:cNvGrpSpPr>
            <a:grpSpLocks/>
          </p:cNvGrpSpPr>
          <p:nvPr/>
        </p:nvGrpSpPr>
        <p:grpSpPr bwMode="auto">
          <a:xfrm>
            <a:off x="9912350" y="3319463"/>
            <a:ext cx="293688" cy="395287"/>
            <a:chOff x="5115" y="1292"/>
            <a:chExt cx="185" cy="249"/>
          </a:xfrm>
        </p:grpSpPr>
        <p:sp>
          <p:nvSpPr>
            <p:cNvPr id="46122" name="Oval 32">
              <a:extLst>
                <a:ext uri="{FF2B5EF4-FFF2-40B4-BE49-F238E27FC236}">
                  <a16:creationId xmlns:a16="http://schemas.microsoft.com/office/drawing/2014/main" id="{DE533D57-A0AA-419F-93A7-94D0572B6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23" name="Oval 33">
              <a:extLst>
                <a:ext uri="{FF2B5EF4-FFF2-40B4-BE49-F238E27FC236}">
                  <a16:creationId xmlns:a16="http://schemas.microsoft.com/office/drawing/2014/main" id="{A6A5D6DF-A720-4962-B359-691AF4E20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24" name="Line 34">
              <a:extLst>
                <a:ext uri="{FF2B5EF4-FFF2-40B4-BE49-F238E27FC236}">
                  <a16:creationId xmlns:a16="http://schemas.microsoft.com/office/drawing/2014/main" id="{597BB9FE-D5C5-4473-9E70-B11D0CC49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6125" name="Line 35">
              <a:extLst>
                <a:ext uri="{FF2B5EF4-FFF2-40B4-BE49-F238E27FC236}">
                  <a16:creationId xmlns:a16="http://schemas.microsoft.com/office/drawing/2014/main" id="{CD558A3D-71D4-4CE9-B286-FC6783F5A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3" name="Group 63">
            <a:extLst>
              <a:ext uri="{FF2B5EF4-FFF2-40B4-BE49-F238E27FC236}">
                <a16:creationId xmlns:a16="http://schemas.microsoft.com/office/drawing/2014/main" id="{E1644797-37FB-47D1-8E7E-8C41CA91FA54}"/>
              </a:ext>
            </a:extLst>
          </p:cNvPr>
          <p:cNvGrpSpPr>
            <a:grpSpLocks/>
          </p:cNvGrpSpPr>
          <p:nvPr/>
        </p:nvGrpSpPr>
        <p:grpSpPr bwMode="auto">
          <a:xfrm>
            <a:off x="8770938" y="2459038"/>
            <a:ext cx="1824037" cy="801687"/>
            <a:chOff x="4565" y="1549"/>
            <a:chExt cx="1149" cy="505"/>
          </a:xfrm>
        </p:grpSpPr>
        <p:sp>
          <p:nvSpPr>
            <p:cNvPr id="46120" name="Line 36">
              <a:extLst>
                <a:ext uri="{FF2B5EF4-FFF2-40B4-BE49-F238E27FC236}">
                  <a16:creationId xmlns:a16="http://schemas.microsoft.com/office/drawing/2014/main" id="{30DDB9DD-02E6-4ED4-8D6A-719693DB1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5" y="1692"/>
              <a:ext cx="546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6121" name="Text Box 37">
              <a:extLst>
                <a:ext uri="{FF2B5EF4-FFF2-40B4-BE49-F238E27FC236}">
                  <a16:creationId xmlns:a16="http://schemas.microsoft.com/office/drawing/2014/main" id="{0C49EDDF-F4D9-4B32-8E44-CE5BF629E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225390">
              <a:off x="4565" y="1549"/>
              <a:ext cx="114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rPr>
                <a:t>Record nel database</a:t>
              </a:r>
              <a:br>
                <a: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rPr>
                <a:t>interno</a:t>
              </a:r>
            </a:p>
          </p:txBody>
        </p:sp>
      </p:grpSp>
      <p:grpSp>
        <p:nvGrpSpPr>
          <p:cNvPr id="14" name="Group 64">
            <a:extLst>
              <a:ext uri="{FF2B5EF4-FFF2-40B4-BE49-F238E27FC236}">
                <a16:creationId xmlns:a16="http://schemas.microsoft.com/office/drawing/2014/main" id="{10232048-C777-4B06-B22B-F06C29F315A1}"/>
              </a:ext>
            </a:extLst>
          </p:cNvPr>
          <p:cNvGrpSpPr>
            <a:grpSpLocks/>
          </p:cNvGrpSpPr>
          <p:nvPr/>
        </p:nvGrpSpPr>
        <p:grpSpPr bwMode="auto">
          <a:xfrm>
            <a:off x="8631238" y="3614738"/>
            <a:ext cx="1101725" cy="476250"/>
            <a:chOff x="4477" y="2277"/>
            <a:chExt cx="694" cy="300"/>
          </a:xfrm>
        </p:grpSpPr>
        <p:sp>
          <p:nvSpPr>
            <p:cNvPr id="46118" name="Line 38">
              <a:extLst>
                <a:ext uri="{FF2B5EF4-FFF2-40B4-BE49-F238E27FC236}">
                  <a16:creationId xmlns:a16="http://schemas.microsoft.com/office/drawing/2014/main" id="{11EF54BE-7701-42EC-B7D3-AE7A2C1A9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7" y="227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6119" name="Text Box 39">
              <a:extLst>
                <a:ext uri="{FF2B5EF4-FFF2-40B4-BE49-F238E27FC236}">
                  <a16:creationId xmlns:a16="http://schemas.microsoft.com/office/drawing/2014/main" id="{5A4837EA-B9EC-48C5-8C1F-908D56C33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44414">
              <a:off x="4663" y="2365"/>
              <a:ext cx="5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rPr>
                <a:t>accesso</a:t>
              </a:r>
            </a:p>
          </p:txBody>
        </p:sp>
      </p:grpSp>
      <p:grpSp>
        <p:nvGrpSpPr>
          <p:cNvPr id="15" name="Group 65">
            <a:extLst>
              <a:ext uri="{FF2B5EF4-FFF2-40B4-BE49-F238E27FC236}">
                <a16:creationId xmlns:a16="http://schemas.microsoft.com/office/drawing/2014/main" id="{FDEFA592-236F-4F1D-A599-B10FD0563712}"/>
              </a:ext>
            </a:extLst>
          </p:cNvPr>
          <p:cNvGrpSpPr>
            <a:grpSpLocks/>
          </p:cNvGrpSpPr>
          <p:nvPr/>
        </p:nvGrpSpPr>
        <p:grpSpPr bwMode="auto">
          <a:xfrm>
            <a:off x="8753475" y="3870325"/>
            <a:ext cx="1195388" cy="1282700"/>
            <a:chOff x="4554" y="2438"/>
            <a:chExt cx="753" cy="808"/>
          </a:xfrm>
        </p:grpSpPr>
        <p:sp>
          <p:nvSpPr>
            <p:cNvPr id="46116" name="Line 40">
              <a:extLst>
                <a:ext uri="{FF2B5EF4-FFF2-40B4-BE49-F238E27FC236}">
                  <a16:creationId xmlns:a16="http://schemas.microsoft.com/office/drawing/2014/main" id="{17F467DD-0170-456E-B81A-27571249F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4" y="2438"/>
              <a:ext cx="753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6117" name="Text Box 41">
              <a:extLst>
                <a:ext uri="{FF2B5EF4-FFF2-40B4-BE49-F238E27FC236}">
                  <a16:creationId xmlns:a16="http://schemas.microsoft.com/office/drawing/2014/main" id="{C37F55A4-157F-4DF8-AF00-ED485811A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728275">
              <a:off x="4820" y="2787"/>
              <a:ext cx="5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rPr>
                <a:t>accesso</a:t>
              </a:r>
            </a:p>
          </p:txBody>
        </p:sp>
      </p:grpSp>
      <p:grpSp>
        <p:nvGrpSpPr>
          <p:cNvPr id="16" name="Group 42">
            <a:extLst>
              <a:ext uri="{FF2B5EF4-FFF2-40B4-BE49-F238E27FC236}">
                <a16:creationId xmlns:a16="http://schemas.microsoft.com/office/drawing/2014/main" id="{3927B0AE-4C5E-462D-889E-D6FFEA5A8D69}"/>
              </a:ext>
            </a:extLst>
          </p:cNvPr>
          <p:cNvGrpSpPr>
            <a:grpSpLocks/>
          </p:cNvGrpSpPr>
          <p:nvPr/>
        </p:nvGrpSpPr>
        <p:grpSpPr bwMode="auto">
          <a:xfrm>
            <a:off x="1744663" y="3309938"/>
            <a:ext cx="1943100" cy="936625"/>
            <a:chOff x="654" y="1693"/>
            <a:chExt cx="1224" cy="590"/>
          </a:xfrm>
        </p:grpSpPr>
        <p:sp>
          <p:nvSpPr>
            <p:cNvPr id="46112" name="AutoShape 43">
              <a:extLst>
                <a:ext uri="{FF2B5EF4-FFF2-40B4-BE49-F238E27FC236}">
                  <a16:creationId xmlns:a16="http://schemas.microsoft.com/office/drawing/2014/main" id="{71685866-3B38-4AE9-ABA1-E8D2138E5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6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113" name="Group 44">
              <a:extLst>
                <a:ext uri="{FF2B5EF4-FFF2-40B4-BE49-F238E27FC236}">
                  <a16:creationId xmlns:a16="http://schemas.microsoft.com/office/drawing/2014/main" id="{412A5C4C-BC12-4B82-9615-DC33896DC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1113" cy="590"/>
              <a:chOff x="765" y="1693"/>
              <a:chExt cx="1113" cy="590"/>
            </a:xfrm>
          </p:grpSpPr>
          <p:sp>
            <p:nvSpPr>
              <p:cNvPr id="46114" name="Text Box 45">
                <a:extLst>
                  <a:ext uri="{FF2B5EF4-FFF2-40B4-BE49-F238E27FC236}">
                    <a16:creationId xmlns:a16="http://schemas.microsoft.com/office/drawing/2014/main" id="{C71D1BC3-7C0E-46BB-8604-138887F74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5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1600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Cookies</a:t>
                </a:r>
                <a:endPara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15" name="Text Box 46">
                <a:extLst>
                  <a:ext uri="{FF2B5EF4-FFF2-40B4-BE49-F238E27FC236}">
                    <a16:creationId xmlns:a16="http://schemas.microsoft.com/office/drawing/2014/main" id="{7B111EAE-DBDB-47C8-905D-FD7E76D78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1113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1600">
                    <a:latin typeface="Times New Roman" panose="02020603050405020304" pitchFamily="18" charset="0"/>
                    <a:cs typeface="Arial" panose="020B0604020202020204" pitchFamily="34" charset="0"/>
                  </a:rPr>
                  <a:t>amazon: idA=1678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1600">
                    <a:latin typeface="Times New Roman" panose="02020603050405020304" pitchFamily="18" charset="0"/>
                    <a:cs typeface="Arial" panose="020B0604020202020204" pitchFamily="34" charset="0"/>
                  </a:rPr>
                  <a:t>ebay: id=8734</a:t>
                </a:r>
              </a:p>
            </p:txBody>
          </p:sp>
        </p:grpSp>
      </p:grpSp>
      <p:grpSp>
        <p:nvGrpSpPr>
          <p:cNvPr id="18" name="Group 66">
            <a:extLst>
              <a:ext uri="{FF2B5EF4-FFF2-40B4-BE49-F238E27FC236}">
                <a16:creationId xmlns:a16="http://schemas.microsoft.com/office/drawing/2014/main" id="{151A9B30-0F58-4C90-9934-650572045CD6}"/>
              </a:ext>
            </a:extLst>
          </p:cNvPr>
          <p:cNvGrpSpPr>
            <a:grpSpLocks/>
          </p:cNvGrpSpPr>
          <p:nvPr/>
        </p:nvGrpSpPr>
        <p:grpSpPr bwMode="auto">
          <a:xfrm>
            <a:off x="1811338" y="2033588"/>
            <a:ext cx="1787525" cy="938212"/>
            <a:chOff x="181" y="1281"/>
            <a:chExt cx="1126" cy="591"/>
          </a:xfrm>
        </p:grpSpPr>
        <p:sp>
          <p:nvSpPr>
            <p:cNvPr id="46108" name="AutoShape 47">
              <a:extLst>
                <a:ext uri="{FF2B5EF4-FFF2-40B4-BE49-F238E27FC236}">
                  <a16:creationId xmlns:a16="http://schemas.microsoft.com/office/drawing/2014/main" id="{45A42650-3246-48D6-BAC1-74595CCB2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296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6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109" name="Group 48">
              <a:extLst>
                <a:ext uri="{FF2B5EF4-FFF2-40B4-BE49-F238E27FC236}">
                  <a16:creationId xmlns:a16="http://schemas.microsoft.com/office/drawing/2014/main" id="{427687DD-34FB-46D6-9D54-1774AA858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" y="1281"/>
              <a:ext cx="862" cy="590"/>
              <a:chOff x="765" y="1693"/>
              <a:chExt cx="862" cy="590"/>
            </a:xfrm>
          </p:grpSpPr>
          <p:sp>
            <p:nvSpPr>
              <p:cNvPr id="46110" name="Text Box 49">
                <a:extLst>
                  <a:ext uri="{FF2B5EF4-FFF2-40B4-BE49-F238E27FC236}">
                    <a16:creationId xmlns:a16="http://schemas.microsoft.com/office/drawing/2014/main" id="{8F6E83CB-0E10-4249-8FED-8B7A9AD71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5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1600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Cookies</a:t>
                </a:r>
                <a:endPara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11" name="Text Box 50">
                <a:extLst>
                  <a:ext uri="{FF2B5EF4-FFF2-40B4-BE49-F238E27FC236}">
                    <a16:creationId xmlns:a16="http://schemas.microsoft.com/office/drawing/2014/main" id="{6C181C28-4FD2-4825-A329-5975B3AAC8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86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1600">
                    <a:latin typeface="Times New Roman" panose="02020603050405020304" pitchFamily="18" charset="0"/>
                    <a:cs typeface="Arial" panose="020B0604020202020204" pitchFamily="34" charset="0"/>
                  </a:rPr>
                  <a:t>ebay: id=8734</a:t>
                </a:r>
              </a:p>
            </p:txBody>
          </p:sp>
        </p:grp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715469BC-4F89-4A51-BBFE-670B46681789}"/>
              </a:ext>
            </a:extLst>
          </p:cNvPr>
          <p:cNvGrpSpPr>
            <a:grpSpLocks/>
          </p:cNvGrpSpPr>
          <p:nvPr/>
        </p:nvGrpSpPr>
        <p:grpSpPr bwMode="auto">
          <a:xfrm>
            <a:off x="1785938" y="4989513"/>
            <a:ext cx="1943100" cy="936625"/>
            <a:chOff x="654" y="1693"/>
            <a:chExt cx="1224" cy="590"/>
          </a:xfrm>
        </p:grpSpPr>
        <p:sp>
          <p:nvSpPr>
            <p:cNvPr id="46104" name="AutoShape 52">
              <a:extLst>
                <a:ext uri="{FF2B5EF4-FFF2-40B4-BE49-F238E27FC236}">
                  <a16:creationId xmlns:a16="http://schemas.microsoft.com/office/drawing/2014/main" id="{11036707-E646-4748-B963-EBAD417DC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6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6105" name="Group 53">
              <a:extLst>
                <a:ext uri="{FF2B5EF4-FFF2-40B4-BE49-F238E27FC236}">
                  <a16:creationId xmlns:a16="http://schemas.microsoft.com/office/drawing/2014/main" id="{D9FCEBA8-9205-4224-A823-C00AB50FE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1113" cy="590"/>
              <a:chOff x="765" y="1693"/>
              <a:chExt cx="1113" cy="590"/>
            </a:xfrm>
          </p:grpSpPr>
          <p:sp>
            <p:nvSpPr>
              <p:cNvPr id="46106" name="Text Box 54">
                <a:extLst>
                  <a:ext uri="{FF2B5EF4-FFF2-40B4-BE49-F238E27FC236}">
                    <a16:creationId xmlns:a16="http://schemas.microsoft.com/office/drawing/2014/main" id="{677B9BB7-8ADC-45B7-B24D-9B28913DE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5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1600" b="1">
                    <a:latin typeface="Times New Roman" panose="02020603050405020304" pitchFamily="18" charset="0"/>
                    <a:cs typeface="Arial" panose="020B0604020202020204" pitchFamily="34" charset="0"/>
                  </a:rPr>
                  <a:t>Cookies</a:t>
                </a:r>
                <a:endPara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07" name="Text Box 55">
                <a:extLst>
                  <a:ext uri="{FF2B5EF4-FFF2-40B4-BE49-F238E27FC236}">
                    <a16:creationId xmlns:a16="http://schemas.microsoft.com/office/drawing/2014/main" id="{EDBA3B3C-4680-4DD2-B037-1C6A7DB81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1113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1600">
                    <a:latin typeface="Times New Roman" panose="02020603050405020304" pitchFamily="18" charset="0"/>
                    <a:cs typeface="Arial" panose="020B0604020202020204" pitchFamily="34" charset="0"/>
                  </a:rPr>
                  <a:t>amazon: idA=1678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it-IT" sz="1600">
                    <a:latin typeface="Times New Roman" panose="02020603050405020304" pitchFamily="18" charset="0"/>
                    <a:cs typeface="Arial" panose="020B0604020202020204" pitchFamily="34" charset="0"/>
                  </a:rPr>
                  <a:t>ebay: id=8734</a:t>
                </a:r>
              </a:p>
            </p:txBody>
          </p:sp>
        </p:grpSp>
      </p:grpSp>
      <p:sp>
        <p:nvSpPr>
          <p:cNvPr id="46103" name="Text Box 56">
            <a:extLst>
              <a:ext uri="{FF2B5EF4-FFF2-40B4-BE49-F238E27FC236}">
                <a16:creationId xmlns:a16="http://schemas.microsoft.com/office/drawing/2014/main" id="{B7C987F0-C6F4-43E2-AB34-B3D7736C6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4484688"/>
            <a:ext cx="217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  <a:cs typeface="Arial" panose="020B0604020202020204" pitchFamily="34" charset="0"/>
              </a:rPr>
              <a:t>La settimana dopo: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/>
      <p:bldP spid="38922" grpId="0" animBg="1"/>
      <p:bldP spid="38940" grpId="0"/>
      <p:bldP spid="38941" grpId="0"/>
      <p:bldP spid="389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5A22234-CF74-4033-9E9B-80740F6BA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Ancora cookies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1A2B353-8E13-474A-9641-3C3F6CB162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477963"/>
            <a:ext cx="3810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u="sng">
                <a:solidFill>
                  <a:srgbClr val="FF0000"/>
                </a:solidFill>
              </a:rPr>
              <a:t>Cosa possono trasportare:</a:t>
            </a:r>
            <a:endParaRPr lang="en-US" altLang="it-IT"/>
          </a:p>
          <a:p>
            <a:r>
              <a:rPr lang="en-US" altLang="it-IT"/>
              <a:t>autorizzazioni</a:t>
            </a:r>
          </a:p>
          <a:p>
            <a:r>
              <a:rPr lang="en-US" altLang="it-IT"/>
              <a:t>id carrelli della spesa</a:t>
            </a:r>
          </a:p>
          <a:p>
            <a:r>
              <a:rPr lang="en-US" altLang="it-IT"/>
              <a:t>consigli per gli acquisti</a:t>
            </a:r>
          </a:p>
          <a:p>
            <a:r>
              <a:rPr lang="en-US" altLang="it-IT"/>
              <a:t>stato della sessione (Web e-mail)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31B365E2-7743-494E-B38C-754DED0C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4" y="1411288"/>
            <a:ext cx="4685121" cy="4648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it-IT" sz="2400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Cookies e privacy:</a:t>
            </a:r>
            <a:endParaRPr lang="en-US" altLang="it-IT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it-IT" sz="2400">
                <a:latin typeface="Arial" panose="020B0604020202020204" pitchFamily="34" charset="0"/>
                <a:cs typeface="Arial" panose="020B0604020202020204" pitchFamily="34" charset="0"/>
              </a:rPr>
              <a:t>I cookies consentono ai siti di web di scoprire tante cose di voi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it-IT" sz="2400">
                <a:latin typeface="Arial" panose="020B0604020202020204" pitchFamily="34" charset="0"/>
                <a:cs typeface="Arial" panose="020B0604020202020204" pitchFamily="34" charset="0"/>
              </a:rPr>
              <a:t>I motori di ricerca usano redirezione e cookies per tanti scopi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it-IT" sz="2400">
                <a:latin typeface="Arial" panose="020B0604020202020204" pitchFamily="34" charset="0"/>
                <a:cs typeface="Arial" panose="020B0604020202020204" pitchFamily="34" charset="0"/>
              </a:rPr>
              <a:t>In realtà i cookies si possono scambiare tra un sito e un altro (third-party cookies)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F8401185-B836-4CCA-B424-BF75536A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0" y="1177925"/>
            <a:ext cx="6746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N.B.</a:t>
            </a:r>
            <a:endParaRPr lang="en-US" altLang="it-IT" sz="16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20BEA45-54D3-40F6-9BA3-AA1FD2026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6900" y="228600"/>
            <a:ext cx="7962900" cy="1143000"/>
          </a:xfrm>
        </p:spPr>
        <p:txBody>
          <a:bodyPr/>
          <a:lstStyle/>
          <a:p>
            <a:r>
              <a:rPr lang="en-US" altLang="it-IT" sz="3600"/>
              <a:t>GET condizionale</a:t>
            </a:r>
            <a:endParaRPr lang="en-US" altLang="it-IT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3BF5F12-B5ED-4ADA-BFBC-6590946287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590675"/>
            <a:ext cx="4044950" cy="43053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it-IT" sz="2400">
                <a:solidFill>
                  <a:srgbClr val="FF0000"/>
                </a:solidFill>
              </a:rPr>
              <a:t>Scopo:</a:t>
            </a:r>
            <a:r>
              <a:rPr lang="en-US" altLang="it-IT" sz="2400"/>
              <a:t> Non mandare l’oggetto se non più recente della copia locale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400"/>
              <a:t>client: quando si fa una richiesta si indica la data della propria copia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it-IT" sz="2000" b="1">
                <a:latin typeface="Courier New" panose="02070309020205020404" pitchFamily="49" charset="0"/>
              </a:rPr>
              <a:t>If-modified-since: &lt;date&gt;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400"/>
              <a:t>server: la risposta non contiene nulla se la copia del client è aggiornata: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it-IT" sz="2000" b="1">
                <a:latin typeface="Courier New" panose="02070309020205020404" pitchFamily="49" charset="0"/>
              </a:rPr>
              <a:t>HTTP/1.0 304 Not Modified</a:t>
            </a:r>
            <a:endParaRPr lang="en-US" altLang="it-IT"/>
          </a:p>
        </p:txBody>
      </p:sp>
      <p:sp>
        <p:nvSpPr>
          <p:cNvPr id="50180" name="Line 4">
            <a:extLst>
              <a:ext uri="{FF2B5EF4-FFF2-40B4-BE49-F238E27FC236}">
                <a16:creationId xmlns:a16="http://schemas.microsoft.com/office/drawing/2014/main" id="{3951C333-E2E2-4652-B718-5B535353D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BB784F66-B163-4333-AFEF-8D6D06DB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38" y="1436688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400" u="sng">
                <a:latin typeface="Comic Sans MS" panose="030F0702030302020204" pitchFamily="66" charset="0"/>
                <a:cs typeface="Arial" panose="020B0604020202020204" pitchFamily="34" charset="0"/>
              </a:rPr>
              <a:t>cache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78D10873-74CE-48AE-9A7F-02ED20CE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400" u="sng">
                <a:latin typeface="Comic Sans MS" panose="030F0702030302020204" pitchFamily="66" charset="0"/>
                <a:cs typeface="Arial" panose="020B0604020202020204" pitchFamily="34" charset="0"/>
              </a:rPr>
              <a:t>server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1D75C5A7-2A0D-41FF-B9E9-363E1F1B4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3" y="1998663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  <a:cs typeface="Arial" panose="020B0604020202020204" pitchFamily="34" charset="0"/>
              </a:rPr>
              <a:t>HTTP request msg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b="1">
                <a:latin typeface="Courier New" panose="02070309020205020404" pitchFamily="49" charset="0"/>
                <a:cs typeface="Arial" panose="020B0604020202020204" pitchFamily="34" charset="0"/>
              </a:rPr>
              <a:t>If-modified-since: &lt;date&gt;</a:t>
            </a:r>
            <a:endParaRPr lang="en-US" altLang="it-IT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950EF206-1BE3-494C-87AA-78F28ABA98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775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0185" name="Group 9">
            <a:extLst>
              <a:ext uri="{FF2B5EF4-FFF2-40B4-BE49-F238E27FC236}">
                <a16:creationId xmlns:a16="http://schemas.microsoft.com/office/drawing/2014/main" id="{1BC2437B-361F-4997-A682-0F2714FB3072}"/>
              </a:ext>
            </a:extLst>
          </p:cNvPr>
          <p:cNvGrpSpPr>
            <a:grpSpLocks/>
          </p:cNvGrpSpPr>
          <p:nvPr/>
        </p:nvGrpSpPr>
        <p:grpSpPr bwMode="auto">
          <a:xfrm>
            <a:off x="6088063" y="3098800"/>
            <a:ext cx="2643187" cy="865188"/>
            <a:chOff x="2698" y="2036"/>
            <a:chExt cx="1665" cy="545"/>
          </a:xfrm>
        </p:grpSpPr>
        <p:sp>
          <p:nvSpPr>
            <p:cNvPr id="50193" name="Rectangle 10">
              <a:extLst>
                <a:ext uri="{FF2B5EF4-FFF2-40B4-BE49-F238E27FC236}">
                  <a16:creationId xmlns:a16="http://schemas.microsoft.com/office/drawing/2014/main" id="{AC69C0C9-1084-4C38-AD73-7B1605006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94" name="Text Box 11">
              <a:extLst>
                <a:ext uri="{FF2B5EF4-FFF2-40B4-BE49-F238E27FC236}">
                  <a16:creationId xmlns:a16="http://schemas.microsoft.com/office/drawing/2014/main" id="{4567ABC9-3CFE-4BAC-A52D-CA506AE36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800">
                  <a:latin typeface="Comic Sans MS" panose="030F0702030302020204" pitchFamily="66" charset="0"/>
                  <a:cs typeface="Arial" panose="020B0604020202020204" pitchFamily="34" charset="0"/>
                </a:rPr>
                <a:t>HTTP response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  <a:cs typeface="Arial" panose="020B0604020202020204" pitchFamily="34" charset="0"/>
                </a:rPr>
                <a:t>HTTP/1.0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  <a:cs typeface="Arial" panose="020B0604020202020204" pitchFamily="34" charset="0"/>
                </a:rPr>
                <a:t>304 Not Modified</a:t>
              </a:r>
              <a:endParaRPr lang="en-US" altLang="it-IT" sz="2000" b="1">
                <a:latin typeface="Courier New" panose="020703090202050204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50186" name="Text Box 12">
            <a:extLst>
              <a:ext uri="{FF2B5EF4-FFF2-40B4-BE49-F238E27FC236}">
                <a16:creationId xmlns:a16="http://schemas.microsoft.com/office/drawing/2014/main" id="{4174C565-FB3F-4E59-A15A-9BE5B74ED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25" y="2360613"/>
            <a:ext cx="1447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oggetto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modificato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0187" name="Line 13">
            <a:extLst>
              <a:ext uri="{FF2B5EF4-FFF2-40B4-BE49-F238E27FC236}">
                <a16:creationId xmlns:a16="http://schemas.microsoft.com/office/drawing/2014/main" id="{098229EA-3401-47DE-9D13-28F0D3AB1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88" name="Line 14">
            <a:extLst>
              <a:ext uri="{FF2B5EF4-FFF2-40B4-BE49-F238E27FC236}">
                <a16:creationId xmlns:a16="http://schemas.microsoft.com/office/drawing/2014/main" id="{09CD885D-059B-4AF7-B64D-5BB340501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89" name="Text Box 15">
            <a:extLst>
              <a:ext uri="{FF2B5EF4-FFF2-40B4-BE49-F238E27FC236}">
                <a16:creationId xmlns:a16="http://schemas.microsoft.com/office/drawing/2014/main" id="{B7506905-5E92-4C88-91B0-458EFA52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4351338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  <a:cs typeface="Arial" panose="020B0604020202020204" pitchFamily="34" charset="0"/>
              </a:rPr>
              <a:t>HTTP request msg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b="1">
                <a:latin typeface="Courier New" panose="02070309020205020404" pitchFamily="49" charset="0"/>
                <a:cs typeface="Arial" panose="020B0604020202020204" pitchFamily="34" charset="0"/>
              </a:rPr>
              <a:t>If-modified-since: &lt;date&gt;</a:t>
            </a:r>
            <a:endParaRPr lang="en-US" altLang="it-IT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50190" name="Line 16">
            <a:extLst>
              <a:ext uri="{FF2B5EF4-FFF2-40B4-BE49-F238E27FC236}">
                <a16:creationId xmlns:a16="http://schemas.microsoft.com/office/drawing/2014/main" id="{5CA1EC80-AD92-4252-84DC-9F3045E696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0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91" name="Text Box 17">
            <a:extLst>
              <a:ext uri="{FF2B5EF4-FFF2-40B4-BE49-F238E27FC236}">
                <a16:creationId xmlns:a16="http://schemas.microsoft.com/office/drawing/2014/main" id="{A29F1CCD-3FC6-4431-BECF-3752C626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Comic Sans MS" panose="030F0702030302020204" pitchFamily="66" charset="0"/>
                <a:cs typeface="Arial" panose="020B0604020202020204" pitchFamily="34" charset="0"/>
              </a:rPr>
              <a:t>HTTP response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b="1">
                <a:latin typeface="Courier New" panose="02070309020205020404" pitchFamily="49" charset="0"/>
                <a:cs typeface="Arial" panose="020B0604020202020204" pitchFamily="34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 b="1">
                <a:latin typeface="Courier New" panose="02070309020205020404" pitchFamily="49" charset="0"/>
                <a:cs typeface="Arial" panose="020B0604020202020204" pitchFamily="34" charset="0"/>
              </a:rPr>
              <a:t>&lt;data&gt;</a:t>
            </a:r>
          </a:p>
        </p:txBody>
      </p:sp>
      <p:sp>
        <p:nvSpPr>
          <p:cNvPr id="50192" name="Text Box 18">
            <a:extLst>
              <a:ext uri="{FF2B5EF4-FFF2-40B4-BE49-F238E27FC236}">
                <a16:creationId xmlns:a16="http://schemas.microsoft.com/office/drawing/2014/main" id="{3FCE2DE4-D6FD-446D-A3FA-07F70DA88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4808538"/>
            <a:ext cx="144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oggetto</a:t>
            </a:r>
            <a:b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it-IT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modificato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</a:t>
            </a:r>
            <a:r>
              <a:rPr lang="en-US" sz="4400" dirty="0" err="1">
                <a:ea typeface="ＭＳ Ｐゴシック" panose="020B0600070205080204" pitchFamily="34" charset="-128"/>
              </a:rPr>
              <a:t>ridurre</a:t>
            </a:r>
            <a:r>
              <a:rPr lang="en-US" sz="4400" dirty="0">
                <a:ea typeface="ＭＳ Ｐゴシック" panose="020B0600070205080204" pitchFamily="34" charset="-128"/>
              </a:rPr>
              <a:t> </a:t>
            </a:r>
            <a:r>
              <a:rPr lang="en-US" sz="4400" dirty="0" err="1">
                <a:ea typeface="ＭＳ Ｐゴシック" panose="020B0600070205080204" pitchFamily="34" charset="-128"/>
              </a:rPr>
              <a:t>l’HOL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HTTP 1.1: se il client </a:t>
            </a:r>
            <a:r>
              <a:rPr lang="en-US" altLang="en-US" dirty="0" err="1">
                <a:ea typeface="ＭＳ Ｐゴシック" panose="020B0600070205080204" pitchFamily="34" charset="-128"/>
              </a:rPr>
              <a:t>richiede</a:t>
            </a:r>
            <a:r>
              <a:rPr lang="en-US" altLang="en-US" dirty="0">
                <a:ea typeface="ＭＳ Ｐゴシック" panose="020B0600070205080204" pitchFamily="34" charset="-128"/>
              </a:rPr>
              <a:t> 1 </a:t>
            </a:r>
            <a:r>
              <a:rPr lang="en-US" altLang="en-US" dirty="0" err="1">
                <a:ea typeface="ＭＳ Ｐゴシック" panose="020B0600070205080204" pitchFamily="34" charset="-128"/>
              </a:rPr>
              <a:t>oggetto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grande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questo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blocca</a:t>
            </a:r>
            <a:r>
              <a:rPr lang="en-US" altLang="en-US" dirty="0">
                <a:ea typeface="ＭＳ Ｐゴシック" panose="020B0600070205080204" pitchFamily="34" charset="-128"/>
              </a:rPr>
              <a:t> la </a:t>
            </a:r>
            <a:r>
              <a:rPr lang="en-US" altLang="en-US" dirty="0" err="1">
                <a:ea typeface="ＭＳ Ｐゴシック" panose="020B0600070205080204" pitchFamily="34" charset="-128"/>
              </a:rPr>
              <a:t>consegna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degli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oggetti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successivi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CCEA0D-BD56-2144-8446-6F45775C9DAB}"/>
              </a:ext>
            </a:extLst>
          </p:cNvPr>
          <p:cNvGrpSpPr/>
          <p:nvPr/>
        </p:nvGrpSpPr>
        <p:grpSpPr>
          <a:xfrm>
            <a:off x="3400914" y="3064264"/>
            <a:ext cx="4052925" cy="2231577"/>
            <a:chOff x="3400914" y="3064264"/>
            <a:chExt cx="4052925" cy="22315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D6DCCE9-A422-404A-94DE-DE520C1D2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022530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F7FDDA2-EA85-004E-AB1B-97A9090ECD2A}"/>
                </a:ext>
              </a:extLst>
            </p:cNvPr>
            <p:cNvSpPr/>
            <p:nvPr/>
          </p:nvSpPr>
          <p:spPr>
            <a:xfrm>
              <a:off x="3517643" y="3064264"/>
              <a:ext cx="3868169" cy="2226179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67383 w 3876052"/>
                <a:gd name="connsiteY0" fmla="*/ 0 h 2226179"/>
                <a:gd name="connsiteX1" fmla="*/ 411 w 3876052"/>
                <a:gd name="connsiteY1" fmla="*/ 273465 h 2226179"/>
                <a:gd name="connsiteX2" fmla="*/ 411 w 3876052"/>
                <a:gd name="connsiteY2" fmla="*/ 2226179 h 2226179"/>
                <a:gd name="connsiteX3" fmla="*/ 3875929 w 3876052"/>
                <a:gd name="connsiteY3" fmla="*/ 1956987 h 2226179"/>
                <a:gd name="connsiteX4" fmla="*/ 3867383 w 3876052"/>
                <a:gd name="connsiteY4" fmla="*/ 0 h 2226179"/>
                <a:gd name="connsiteX0" fmla="*/ 3867383 w 3871845"/>
                <a:gd name="connsiteY0" fmla="*/ 0 h 2226179"/>
                <a:gd name="connsiteX1" fmla="*/ 411 w 3871845"/>
                <a:gd name="connsiteY1" fmla="*/ 273465 h 2226179"/>
                <a:gd name="connsiteX2" fmla="*/ 411 w 3871845"/>
                <a:gd name="connsiteY2" fmla="*/ 2226179 h 2226179"/>
                <a:gd name="connsiteX3" fmla="*/ 3871656 w 3871845"/>
                <a:gd name="connsiteY3" fmla="*/ 1969806 h 2226179"/>
                <a:gd name="connsiteX4" fmla="*/ 3867383 w 3871845"/>
                <a:gd name="connsiteY4" fmla="*/ 0 h 2226179"/>
                <a:gd name="connsiteX0" fmla="*/ 3867383 w 3872034"/>
                <a:gd name="connsiteY0" fmla="*/ 0 h 2226179"/>
                <a:gd name="connsiteX1" fmla="*/ 411 w 3872034"/>
                <a:gd name="connsiteY1" fmla="*/ 273465 h 2226179"/>
                <a:gd name="connsiteX2" fmla="*/ 411 w 3872034"/>
                <a:gd name="connsiteY2" fmla="*/ 2226179 h 2226179"/>
                <a:gd name="connsiteX3" fmla="*/ 3871656 w 3872034"/>
                <a:gd name="connsiteY3" fmla="*/ 1969806 h 2226179"/>
                <a:gd name="connsiteX4" fmla="*/ 3867383 w 3872034"/>
                <a:gd name="connsiteY4" fmla="*/ 0 h 2226179"/>
                <a:gd name="connsiteX0" fmla="*/ 3867383 w 3868169"/>
                <a:gd name="connsiteY0" fmla="*/ 0 h 2226179"/>
                <a:gd name="connsiteX1" fmla="*/ 411 w 3868169"/>
                <a:gd name="connsiteY1" fmla="*/ 273465 h 2226179"/>
                <a:gd name="connsiteX2" fmla="*/ 411 w 3868169"/>
                <a:gd name="connsiteY2" fmla="*/ 2226179 h 2226179"/>
                <a:gd name="connsiteX3" fmla="*/ 3863110 w 3868169"/>
                <a:gd name="connsiteY3" fmla="*/ 1969806 h 2226179"/>
                <a:gd name="connsiteX4" fmla="*/ 3867383 w 3868169"/>
                <a:gd name="connsiteY4" fmla="*/ 0 h 22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169" h="222617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572426"/>
                    <a:pt x="411" y="2226179"/>
                  </a:cubicBezTo>
                  <a:lnTo>
                    <a:pt x="3863110" y="1969806"/>
                  </a:lnTo>
                  <a:cubicBezTo>
                    <a:pt x="3864534" y="1311780"/>
                    <a:pt x="3870232" y="615297"/>
                    <a:pt x="38673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32D652-964E-9F43-98C4-FFCFB51B8116}"/>
              </a:ext>
            </a:extLst>
          </p:cNvPr>
          <p:cNvGrpSpPr/>
          <p:nvPr/>
        </p:nvGrpSpPr>
        <p:grpSpPr>
          <a:xfrm>
            <a:off x="3389679" y="5054301"/>
            <a:ext cx="4064160" cy="386589"/>
            <a:chOff x="3389679" y="5054301"/>
            <a:chExt cx="4064160" cy="38658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4B14409-7AA2-6647-870D-F81D3E4A7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679" y="5161562"/>
              <a:ext cx="4064160" cy="27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0D71812-E6AC-D143-8CC1-FD1BA4C52E80}"/>
                </a:ext>
              </a:extLst>
            </p:cNvPr>
            <p:cNvSpPr/>
            <p:nvPr/>
          </p:nvSpPr>
          <p:spPr>
            <a:xfrm>
              <a:off x="3519116" y="5054301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FB06DE-F29F-A246-84EE-63E1636623F1}"/>
              </a:ext>
            </a:extLst>
          </p:cNvPr>
          <p:cNvGrpSpPr/>
          <p:nvPr/>
        </p:nvGrpSpPr>
        <p:grpSpPr>
          <a:xfrm>
            <a:off x="3401181" y="5445216"/>
            <a:ext cx="4028803" cy="375356"/>
            <a:chOff x="3401181" y="5445216"/>
            <a:chExt cx="4028803" cy="37535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B400F4-D655-EC45-9A58-A60137EE2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81" y="5534648"/>
              <a:ext cx="4028803" cy="269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5D9F6BF-C428-4448-A3F0-EC7E244381F1}"/>
                </a:ext>
              </a:extLst>
            </p:cNvPr>
            <p:cNvSpPr/>
            <p:nvPr/>
          </p:nvSpPr>
          <p:spPr>
            <a:xfrm>
              <a:off x="3504762" y="5445216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F15201-6C51-0E4C-8DF2-2874D9BB5094}"/>
              </a:ext>
            </a:extLst>
          </p:cNvPr>
          <p:cNvGrpSpPr/>
          <p:nvPr/>
        </p:nvGrpSpPr>
        <p:grpSpPr>
          <a:xfrm>
            <a:off x="1750742" y="5112121"/>
            <a:ext cx="1641327" cy="338554"/>
            <a:chOff x="1750742" y="5112121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290443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869B0B9-3B24-694E-ACA6-3C15E7F0A7AA}"/>
                </a:ext>
              </a:extLst>
            </p:cNvPr>
            <p:cNvGrpSpPr/>
            <p:nvPr/>
          </p:nvGrpSpPr>
          <p:grpSpPr>
            <a:xfrm>
              <a:off x="2136070" y="5112121"/>
              <a:ext cx="459104" cy="338554"/>
              <a:chOff x="2709565" y="5090498"/>
              <a:chExt cx="459104" cy="33855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0D49D93-5523-2D40-A4B4-2C25959CCB4C}"/>
                  </a:ext>
                </a:extLst>
              </p:cNvPr>
              <p:cNvSpPr/>
              <p:nvPr/>
            </p:nvSpPr>
            <p:spPr>
              <a:xfrm>
                <a:off x="2785241" y="5146384"/>
                <a:ext cx="252731" cy="227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24E2305-8E5C-AA43-A3E7-0B4250CBA647}"/>
                  </a:ext>
                </a:extLst>
              </p:cNvPr>
              <p:cNvSpPr txBox="1"/>
              <p:nvPr/>
            </p:nvSpPr>
            <p:spPr>
              <a:xfrm>
                <a:off x="2709565" y="5090498"/>
                <a:ext cx="459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</a:t>
                </a:r>
                <a:r>
                  <a:rPr lang="en-US" sz="1600" baseline="-25000" dirty="0"/>
                  <a:t>1</a:t>
                </a:r>
              </a:p>
            </p:txBody>
          </p:sp>
        </p:grp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453226" y="5330278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00D4F-86F9-0C49-A7FC-8E1F0F10C16E}"/>
              </a:ext>
            </a:extLst>
          </p:cNvPr>
          <p:cNvGrpSpPr/>
          <p:nvPr/>
        </p:nvGrpSpPr>
        <p:grpSpPr>
          <a:xfrm>
            <a:off x="1750742" y="5274392"/>
            <a:ext cx="1641172" cy="338554"/>
            <a:chOff x="1750742" y="5274392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442843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384556" y="5274392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B72F1-6258-1D46-8B4C-28D067B642BD}"/>
              </a:ext>
            </a:extLst>
          </p:cNvPr>
          <p:cNvGrpSpPr/>
          <p:nvPr/>
        </p:nvGrpSpPr>
        <p:grpSpPr>
          <a:xfrm>
            <a:off x="1750742" y="5500058"/>
            <a:ext cx="1644347" cy="338554"/>
            <a:chOff x="1750742" y="5500058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670973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78111" y="5500058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3B66F0-9018-8E4D-819B-CF6530707FCC}"/>
              </a:ext>
            </a:extLst>
          </p:cNvPr>
          <p:cNvGrpSpPr/>
          <p:nvPr/>
        </p:nvGrpSpPr>
        <p:grpSpPr>
          <a:xfrm>
            <a:off x="1750742" y="5634943"/>
            <a:ext cx="1641326" cy="338554"/>
            <a:chOff x="1750742" y="5634943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779553" y="563494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22039" y="2665582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2C3131-42F8-4447-929E-4F663CB535C3}"/>
              </a:ext>
            </a:extLst>
          </p:cNvPr>
          <p:cNvSpPr/>
          <p:nvPr/>
        </p:nvSpPr>
        <p:spPr>
          <a:xfrm>
            <a:off x="10065868" y="3696565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2410244" y="6238081"/>
            <a:ext cx="8451975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objects delivered in order requested: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wait behind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772C53-CB21-F54B-81A4-80FA45EF0DCB}"/>
              </a:ext>
            </a:extLst>
          </p:cNvPr>
          <p:cNvGrpSpPr/>
          <p:nvPr/>
        </p:nvGrpSpPr>
        <p:grpSpPr>
          <a:xfrm>
            <a:off x="3400914" y="5195255"/>
            <a:ext cx="4029070" cy="477315"/>
            <a:chOff x="3400914" y="5195255"/>
            <a:chExt cx="4029070" cy="47731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FF5CC6-CED4-2143-AE2B-F90140B18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403102"/>
              <a:ext cx="4029070" cy="269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A06D02B-5F32-3D42-9572-49327927E15A}"/>
                </a:ext>
              </a:extLst>
            </p:cNvPr>
            <p:cNvSpPr/>
            <p:nvPr/>
          </p:nvSpPr>
          <p:spPr>
            <a:xfrm>
              <a:off x="3520812" y="5195255"/>
              <a:ext cx="3866473" cy="468804"/>
            </a:xfrm>
            <a:custGeom>
              <a:avLst/>
              <a:gdLst>
                <a:gd name="connsiteX0" fmla="*/ 0 w 3866473"/>
                <a:gd name="connsiteY0" fmla="*/ 264573 h 468804"/>
                <a:gd name="connsiteX1" fmla="*/ 0 w 3866473"/>
                <a:gd name="connsiteY1" fmla="*/ 468804 h 468804"/>
                <a:gd name="connsiteX2" fmla="*/ 3866473 w 3866473"/>
                <a:gd name="connsiteY2" fmla="*/ 204232 h 468804"/>
                <a:gd name="connsiteX3" fmla="*/ 3861832 w 3866473"/>
                <a:gd name="connsiteY3" fmla="*/ 0 h 468804"/>
                <a:gd name="connsiteX4" fmla="*/ 0 w 3866473"/>
                <a:gd name="connsiteY4" fmla="*/ 264573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6473" h="468804">
                  <a:moveTo>
                    <a:pt x="0" y="264573"/>
                  </a:moveTo>
                  <a:lnTo>
                    <a:pt x="0" y="468804"/>
                  </a:lnTo>
                  <a:lnTo>
                    <a:pt x="3866473" y="204232"/>
                  </a:lnTo>
                  <a:lnTo>
                    <a:pt x="3861832" y="0"/>
                  </a:lnTo>
                  <a:lnTo>
                    <a:pt x="0" y="2645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Slide Number Placeholder 2">
            <a:extLst>
              <a:ext uri="{FF2B5EF4-FFF2-40B4-BE49-F238E27FC236}">
                <a16:creationId xmlns:a16="http://schemas.microsoft.com/office/drawing/2014/main" id="{1C473D8A-E960-DD42-828E-5FAE526BE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0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</a:t>
            </a:r>
            <a:r>
              <a:rPr lang="en-US" sz="4400" dirty="0" err="1">
                <a:ea typeface="ＭＳ Ｐゴシック" panose="020B0600070205080204" pitchFamily="34" charset="-128"/>
              </a:rPr>
              <a:t>ridurre</a:t>
            </a:r>
            <a:r>
              <a:rPr lang="en-US" sz="4400" dirty="0">
                <a:ea typeface="ＭＳ Ｐゴシック" panose="020B0600070205080204" pitchFamily="34" charset="-128"/>
              </a:rPr>
              <a:t> </a:t>
            </a:r>
            <a:r>
              <a:rPr lang="en-US" sz="4400" dirty="0" err="1">
                <a:ea typeface="ＭＳ Ｐゴシック" panose="020B0600070205080204" pitchFamily="34" charset="-128"/>
              </a:rPr>
              <a:t>l’HOL</a:t>
            </a:r>
            <a:r>
              <a:rPr lang="en-US" sz="4400" dirty="0">
                <a:ea typeface="ＭＳ Ｐゴシック" panose="020B0600070205080204" pitchFamily="34" charset="-128"/>
              </a:rPr>
              <a:t>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HTTP/2: </a:t>
            </a:r>
            <a:r>
              <a:rPr lang="en-US" altLang="en-US" dirty="0" err="1">
                <a:ea typeface="ＭＳ Ｐゴシック" panose="020B0600070205080204" pitchFamily="34" charset="-128"/>
              </a:rPr>
              <a:t>oggetti</a:t>
            </a:r>
            <a:r>
              <a:rPr lang="en-US" altLang="en-US" dirty="0">
                <a:ea typeface="ＭＳ Ｐゴシック" panose="020B0600070205080204" pitchFamily="34" charset="-128"/>
              </a:rPr>
              <a:t> divisi in “frame”: frame </a:t>
            </a:r>
            <a:r>
              <a:rPr lang="en-US" altLang="en-US" dirty="0" err="1">
                <a:ea typeface="ＭＳ Ｐゴシック" panose="020B0600070205080204" pitchFamily="34" charset="-128"/>
              </a:rPr>
              <a:t>trasmessi</a:t>
            </a:r>
            <a:r>
              <a:rPr lang="en-US" altLang="en-US" dirty="0">
                <a:ea typeface="ＭＳ Ｐゴシック" panose="020B0600070205080204" pitchFamily="34" charset="-128"/>
              </a:rPr>
              <a:t> a </a:t>
            </a:r>
            <a:r>
              <a:rPr lang="en-US" altLang="en-US" dirty="0" err="1">
                <a:ea typeface="ＭＳ Ｐゴシック" panose="020B0600070205080204" pitchFamily="34" charset="-128"/>
              </a:rPr>
              <a:t>turno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C0000"/>
                </a:solidFill>
                <a:latin typeface="+mn-lt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O</a:t>
            </a:r>
            <a:r>
              <a:rPr lang="en-US" sz="1600" baseline="-25000" dirty="0"/>
              <a:t>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B400F4-D655-EC45-9A58-A60137EE250C}"/>
              </a:ext>
            </a:extLst>
          </p:cNvPr>
          <p:cNvCxnSpPr>
            <a:cxnSpLocks/>
          </p:cNvCxnSpPr>
          <p:nvPr/>
        </p:nvCxnSpPr>
        <p:spPr>
          <a:xfrm flipH="1">
            <a:off x="3347464" y="5534648"/>
            <a:ext cx="4093672" cy="27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F7FDDA2-EA85-004E-AB1B-97A9090ECD2A}"/>
              </a:ext>
            </a:extLst>
          </p:cNvPr>
          <p:cNvSpPr/>
          <p:nvPr/>
        </p:nvSpPr>
        <p:spPr>
          <a:xfrm>
            <a:off x="3486512" y="3835610"/>
            <a:ext cx="3867383" cy="1978529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67383 w 3876052"/>
              <a:gd name="connsiteY0" fmla="*/ 0 h 2226179"/>
              <a:gd name="connsiteX1" fmla="*/ 411 w 3876052"/>
              <a:gd name="connsiteY1" fmla="*/ 273465 h 2226179"/>
              <a:gd name="connsiteX2" fmla="*/ 411 w 3876052"/>
              <a:gd name="connsiteY2" fmla="*/ 2226179 h 2226179"/>
              <a:gd name="connsiteX3" fmla="*/ 3875929 w 3876052"/>
              <a:gd name="connsiteY3" fmla="*/ 1956987 h 2226179"/>
              <a:gd name="connsiteX4" fmla="*/ 3867383 w 3876052"/>
              <a:gd name="connsiteY4" fmla="*/ 0 h 2226179"/>
              <a:gd name="connsiteX0" fmla="*/ 3867383 w 3871845"/>
              <a:gd name="connsiteY0" fmla="*/ 0 h 2226179"/>
              <a:gd name="connsiteX1" fmla="*/ 411 w 3871845"/>
              <a:gd name="connsiteY1" fmla="*/ 273465 h 2226179"/>
              <a:gd name="connsiteX2" fmla="*/ 411 w 3871845"/>
              <a:gd name="connsiteY2" fmla="*/ 2226179 h 2226179"/>
              <a:gd name="connsiteX3" fmla="*/ 3871656 w 3871845"/>
              <a:gd name="connsiteY3" fmla="*/ 1969806 h 2226179"/>
              <a:gd name="connsiteX4" fmla="*/ 3867383 w 3871845"/>
              <a:gd name="connsiteY4" fmla="*/ 0 h 2226179"/>
              <a:gd name="connsiteX0" fmla="*/ 3867383 w 3872034"/>
              <a:gd name="connsiteY0" fmla="*/ 0 h 2226179"/>
              <a:gd name="connsiteX1" fmla="*/ 411 w 3872034"/>
              <a:gd name="connsiteY1" fmla="*/ 273465 h 2226179"/>
              <a:gd name="connsiteX2" fmla="*/ 411 w 3872034"/>
              <a:gd name="connsiteY2" fmla="*/ 2226179 h 2226179"/>
              <a:gd name="connsiteX3" fmla="*/ 3871656 w 3872034"/>
              <a:gd name="connsiteY3" fmla="*/ 1969806 h 2226179"/>
              <a:gd name="connsiteX4" fmla="*/ 3867383 w 3872034"/>
              <a:gd name="connsiteY4" fmla="*/ 0 h 2226179"/>
              <a:gd name="connsiteX0" fmla="*/ 3867383 w 3868169"/>
              <a:gd name="connsiteY0" fmla="*/ 0 h 2226179"/>
              <a:gd name="connsiteX1" fmla="*/ 411 w 3868169"/>
              <a:gd name="connsiteY1" fmla="*/ 273465 h 2226179"/>
              <a:gd name="connsiteX2" fmla="*/ 411 w 3868169"/>
              <a:gd name="connsiteY2" fmla="*/ 2226179 h 2226179"/>
              <a:gd name="connsiteX3" fmla="*/ 3863110 w 3868169"/>
              <a:gd name="connsiteY3" fmla="*/ 1969806 h 2226179"/>
              <a:gd name="connsiteX4" fmla="*/ 3867383 w 3868169"/>
              <a:gd name="connsiteY4" fmla="*/ 0 h 2226179"/>
              <a:gd name="connsiteX0" fmla="*/ 3867383 w 3867817"/>
              <a:gd name="connsiteY0" fmla="*/ 0 h 2226179"/>
              <a:gd name="connsiteX1" fmla="*/ 411 w 3867817"/>
              <a:gd name="connsiteY1" fmla="*/ 273465 h 2226179"/>
              <a:gd name="connsiteX2" fmla="*/ 411 w 3867817"/>
              <a:gd name="connsiteY2" fmla="*/ 2226179 h 2226179"/>
              <a:gd name="connsiteX3" fmla="*/ 3856760 w 3867817"/>
              <a:gd name="connsiteY3" fmla="*/ 1718981 h 2226179"/>
              <a:gd name="connsiteX4" fmla="*/ 3867383 w 3867817"/>
              <a:gd name="connsiteY4" fmla="*/ 0 h 2226179"/>
              <a:gd name="connsiteX0" fmla="*/ 3867383 w 3867817"/>
              <a:gd name="connsiteY0" fmla="*/ 0 h 1978529"/>
              <a:gd name="connsiteX1" fmla="*/ 411 w 3867817"/>
              <a:gd name="connsiteY1" fmla="*/ 273465 h 1978529"/>
              <a:gd name="connsiteX2" fmla="*/ 411 w 3867817"/>
              <a:gd name="connsiteY2" fmla="*/ 1978529 h 1978529"/>
              <a:gd name="connsiteX3" fmla="*/ 3856760 w 3867817"/>
              <a:gd name="connsiteY3" fmla="*/ 1718981 h 1978529"/>
              <a:gd name="connsiteX4" fmla="*/ 3867383 w 3867817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383" h="1978529">
                <a:moveTo>
                  <a:pt x="3867383" y="0"/>
                </a:moveTo>
                <a:lnTo>
                  <a:pt x="411" y="273465"/>
                </a:lnTo>
                <a:cubicBezTo>
                  <a:pt x="1835" y="927218"/>
                  <a:pt x="-1013" y="1324776"/>
                  <a:pt x="411" y="1978529"/>
                </a:cubicBezTo>
                <a:lnTo>
                  <a:pt x="3856760" y="1718981"/>
                </a:lnTo>
                <a:cubicBezTo>
                  <a:pt x="3862689" y="443848"/>
                  <a:pt x="3861223" y="1457627"/>
                  <a:pt x="38673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0D71812-E6AC-D143-8CC1-FD1BA4C52E80}"/>
              </a:ext>
            </a:extLst>
          </p:cNvPr>
          <p:cNvSpPr/>
          <p:nvPr/>
        </p:nvSpPr>
        <p:spPr>
          <a:xfrm>
            <a:off x="3479865" y="32076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10D09925-DD27-D34F-926D-3DCC96A914D5}"/>
              </a:ext>
            </a:extLst>
          </p:cNvPr>
          <p:cNvSpPr/>
          <p:nvPr/>
        </p:nvSpPr>
        <p:spPr>
          <a:xfrm>
            <a:off x="3479865" y="3336618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5D9F6BF-C428-4448-A3F0-EC7E244381F1}"/>
              </a:ext>
            </a:extLst>
          </p:cNvPr>
          <p:cNvSpPr/>
          <p:nvPr/>
        </p:nvSpPr>
        <p:spPr>
          <a:xfrm>
            <a:off x="3485129" y="3468086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D49D93-5523-2D40-A4B4-2C25959CCB4C}"/>
              </a:ext>
            </a:extLst>
          </p:cNvPr>
          <p:cNvSpPr/>
          <p:nvPr/>
        </p:nvSpPr>
        <p:spPr>
          <a:xfrm>
            <a:off x="2231742" y="3441675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0822AF-19CE-9944-A719-6386C461356D}"/>
              </a:ext>
            </a:extLst>
          </p:cNvPr>
          <p:cNvGrpSpPr/>
          <p:nvPr/>
        </p:nvGrpSpPr>
        <p:grpSpPr>
          <a:xfrm>
            <a:off x="1770738" y="3385789"/>
            <a:ext cx="1641327" cy="338554"/>
            <a:chOff x="1770738" y="3385789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0738" y="3564111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4E2305-8E5C-AA43-A3E7-0B4250CBA647}"/>
                </a:ext>
              </a:extLst>
            </p:cNvPr>
            <p:cNvSpPr txBox="1"/>
            <p:nvPr/>
          </p:nvSpPr>
          <p:spPr>
            <a:xfrm>
              <a:off x="2156066" y="3385789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369264" y="3728151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813376-E418-2342-A851-A732B9438E05}"/>
              </a:ext>
            </a:extLst>
          </p:cNvPr>
          <p:cNvGrpSpPr/>
          <p:nvPr/>
        </p:nvGrpSpPr>
        <p:grpSpPr>
          <a:xfrm>
            <a:off x="1759658" y="3661763"/>
            <a:ext cx="1641172" cy="338554"/>
            <a:chOff x="1759658" y="3661763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9658" y="3839649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315510" y="366176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45639" y="2644827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3131136" y="6194429"/>
            <a:ext cx="6552840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delivered quickly, O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slightly delayed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37FC5-05C5-FD43-8C71-1C16B929EBE5}"/>
              </a:ext>
            </a:extLst>
          </p:cNvPr>
          <p:cNvGrpSpPr/>
          <p:nvPr/>
        </p:nvGrpSpPr>
        <p:grpSpPr>
          <a:xfrm>
            <a:off x="3362984" y="3078482"/>
            <a:ext cx="4052925" cy="379692"/>
            <a:chOff x="3362984" y="3078482"/>
            <a:chExt cx="4052925" cy="379692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88B1C0C-41B7-1D42-8218-1018BF87E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984" y="3078482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CD4C714-A300-764D-A036-6CA0D38DC0BC}"/>
                </a:ext>
              </a:extLst>
            </p:cNvPr>
            <p:cNvSpPr/>
            <p:nvPr/>
          </p:nvSpPr>
          <p:spPr>
            <a:xfrm>
              <a:off x="3479865" y="3082818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C6C7F475-0074-4749-BD8A-29E5B317ABB2}"/>
              </a:ext>
            </a:extLst>
          </p:cNvPr>
          <p:cNvSpPr/>
          <p:nvPr/>
        </p:nvSpPr>
        <p:spPr>
          <a:xfrm>
            <a:off x="3480625" y="3596230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83720AD-3971-A342-9F15-09DD430DE12F}"/>
              </a:ext>
            </a:extLst>
          </p:cNvPr>
          <p:cNvSpPr/>
          <p:nvPr/>
        </p:nvSpPr>
        <p:spPr>
          <a:xfrm>
            <a:off x="3485129" y="37195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22377-2E31-1842-B7B8-108319C7B7A5}"/>
              </a:ext>
            </a:extLst>
          </p:cNvPr>
          <p:cNvSpPr/>
          <p:nvPr/>
        </p:nvSpPr>
        <p:spPr>
          <a:xfrm>
            <a:off x="2575260" y="3949241"/>
            <a:ext cx="310918" cy="281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DDC42D-85F3-5F48-A935-3952508D2E47}"/>
              </a:ext>
            </a:extLst>
          </p:cNvPr>
          <p:cNvGrpSpPr/>
          <p:nvPr/>
        </p:nvGrpSpPr>
        <p:grpSpPr>
          <a:xfrm>
            <a:off x="1756483" y="3920514"/>
            <a:ext cx="1644347" cy="338554"/>
            <a:chOff x="1756483" y="3920514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483" y="4094530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54202" y="3920514"/>
              <a:ext cx="45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3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D052B0-9951-5649-91CE-3B957628FFA7}"/>
              </a:ext>
            </a:extLst>
          </p:cNvPr>
          <p:cNvSpPr/>
          <p:nvPr/>
        </p:nvSpPr>
        <p:spPr>
          <a:xfrm>
            <a:off x="2869378" y="5701781"/>
            <a:ext cx="269557" cy="229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1BCBD2-E211-8147-94AE-9676C1098C29}"/>
              </a:ext>
            </a:extLst>
          </p:cNvPr>
          <p:cNvGrpSpPr/>
          <p:nvPr/>
        </p:nvGrpSpPr>
        <p:grpSpPr>
          <a:xfrm>
            <a:off x="1706138" y="5621746"/>
            <a:ext cx="1641326" cy="338554"/>
            <a:chOff x="1706138" y="5621746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6138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801769" y="5621746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</a:t>
              </a:r>
              <a:r>
                <a:rPr lang="en-US" sz="1600" baseline="-25000" dirty="0"/>
                <a:t>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6F312C-F797-9546-9530-388E7EACD1E5}"/>
              </a:ext>
            </a:extLst>
          </p:cNvPr>
          <p:cNvCxnSpPr/>
          <p:nvPr/>
        </p:nvCxnSpPr>
        <p:spPr>
          <a:xfrm>
            <a:off x="8570246" y="531145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529647-C0C9-574F-8FF1-580A42D9C0C0}"/>
              </a:ext>
            </a:extLst>
          </p:cNvPr>
          <p:cNvCxnSpPr/>
          <p:nvPr/>
        </p:nvCxnSpPr>
        <p:spPr>
          <a:xfrm>
            <a:off x="8585033" y="495696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E50FB3C-A3CC-C043-BF4E-10D379228467}"/>
              </a:ext>
            </a:extLst>
          </p:cNvPr>
          <p:cNvCxnSpPr/>
          <p:nvPr/>
        </p:nvCxnSpPr>
        <p:spPr>
          <a:xfrm>
            <a:off x="8579058" y="482487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1C7889-A836-484E-8169-EF5C2DBA3482}"/>
              </a:ext>
            </a:extLst>
          </p:cNvPr>
          <p:cNvCxnSpPr/>
          <p:nvPr/>
        </p:nvCxnSpPr>
        <p:spPr>
          <a:xfrm>
            <a:off x="8573083" y="469278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EE47C2-CDAF-F340-9C07-30C8346C6253}"/>
              </a:ext>
            </a:extLst>
          </p:cNvPr>
          <p:cNvCxnSpPr/>
          <p:nvPr/>
        </p:nvCxnSpPr>
        <p:spPr>
          <a:xfrm>
            <a:off x="8567108" y="456068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849EF8F-5CF1-D94F-B506-490C9309164F}"/>
              </a:ext>
            </a:extLst>
          </p:cNvPr>
          <p:cNvCxnSpPr/>
          <p:nvPr/>
        </p:nvCxnSpPr>
        <p:spPr>
          <a:xfrm>
            <a:off x="8561133" y="442859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7A730F-13F6-D144-B66D-F5F8082E6868}"/>
              </a:ext>
            </a:extLst>
          </p:cNvPr>
          <p:cNvCxnSpPr/>
          <p:nvPr/>
        </p:nvCxnSpPr>
        <p:spPr>
          <a:xfrm>
            <a:off x="8555158" y="429649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DE6F362-ACF1-AC45-94ED-A1E3CFC4CACB}"/>
              </a:ext>
            </a:extLst>
          </p:cNvPr>
          <p:cNvCxnSpPr/>
          <p:nvPr/>
        </p:nvCxnSpPr>
        <p:spPr>
          <a:xfrm>
            <a:off x="8549183" y="416440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E4C68C-D132-C940-9F84-9FA59A49FCD6}"/>
              </a:ext>
            </a:extLst>
          </p:cNvPr>
          <p:cNvCxnSpPr/>
          <p:nvPr/>
        </p:nvCxnSpPr>
        <p:spPr>
          <a:xfrm>
            <a:off x="8543208" y="403231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A8F1E6-4E41-C344-A87C-2BCD0FF502FC}"/>
              </a:ext>
            </a:extLst>
          </p:cNvPr>
          <p:cNvCxnSpPr/>
          <p:nvPr/>
        </p:nvCxnSpPr>
        <p:spPr>
          <a:xfrm>
            <a:off x="8537233" y="390021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E8E12E-F846-D846-8D27-0D67A493AAA0}"/>
              </a:ext>
            </a:extLst>
          </p:cNvPr>
          <p:cNvCxnSpPr/>
          <p:nvPr/>
        </p:nvCxnSpPr>
        <p:spPr>
          <a:xfrm>
            <a:off x="8531258" y="376812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D99FA8-5239-8748-B4B7-E247030A1E8C}"/>
              </a:ext>
            </a:extLst>
          </p:cNvPr>
          <p:cNvCxnSpPr/>
          <p:nvPr/>
        </p:nvCxnSpPr>
        <p:spPr>
          <a:xfrm>
            <a:off x="8525283" y="363602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7BDB7C5-F61E-F944-ADD5-B942DE4D8073}"/>
              </a:ext>
            </a:extLst>
          </p:cNvPr>
          <p:cNvCxnSpPr/>
          <p:nvPr/>
        </p:nvCxnSpPr>
        <p:spPr>
          <a:xfrm>
            <a:off x="8540494" y="350393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97917E-3C70-1848-83E2-6E69C542C768}"/>
              </a:ext>
            </a:extLst>
          </p:cNvPr>
          <p:cNvCxnSpPr/>
          <p:nvPr/>
        </p:nvCxnSpPr>
        <p:spPr>
          <a:xfrm>
            <a:off x="8534519" y="337184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6A2B6C1-D74F-8644-B2DD-07626B62AC3A}"/>
              </a:ext>
            </a:extLst>
          </p:cNvPr>
          <p:cNvCxnSpPr/>
          <p:nvPr/>
        </p:nvCxnSpPr>
        <p:spPr>
          <a:xfrm>
            <a:off x="8535606" y="323974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318C6E-B313-F948-A960-AB9F1565EF38}"/>
              </a:ext>
            </a:extLst>
          </p:cNvPr>
          <p:cNvCxnSpPr>
            <a:cxnSpLocks/>
          </p:cNvCxnSpPr>
          <p:nvPr/>
        </p:nvCxnSpPr>
        <p:spPr>
          <a:xfrm flipV="1">
            <a:off x="3452698" y="3962094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663946-4235-7448-AEF1-D18B5A3DD5D6}"/>
              </a:ext>
            </a:extLst>
          </p:cNvPr>
          <p:cNvCxnSpPr>
            <a:cxnSpLocks/>
          </p:cNvCxnSpPr>
          <p:nvPr/>
        </p:nvCxnSpPr>
        <p:spPr>
          <a:xfrm flipV="1">
            <a:off x="3392013" y="411308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91351A-1A02-8B4A-8E31-DE66EA947424}"/>
              </a:ext>
            </a:extLst>
          </p:cNvPr>
          <p:cNvCxnSpPr>
            <a:cxnSpLocks/>
          </p:cNvCxnSpPr>
          <p:nvPr/>
        </p:nvCxnSpPr>
        <p:spPr>
          <a:xfrm flipV="1">
            <a:off x="3403873" y="425067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985530D-C4B6-9A4F-AC43-C17FB5DA79CB}"/>
              </a:ext>
            </a:extLst>
          </p:cNvPr>
          <p:cNvCxnSpPr>
            <a:cxnSpLocks/>
          </p:cNvCxnSpPr>
          <p:nvPr/>
        </p:nvCxnSpPr>
        <p:spPr>
          <a:xfrm flipV="1">
            <a:off x="3415733" y="439955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F15277D-8E18-5040-BA7A-6BA237E590DA}"/>
              </a:ext>
            </a:extLst>
          </p:cNvPr>
          <p:cNvCxnSpPr>
            <a:cxnSpLocks/>
          </p:cNvCxnSpPr>
          <p:nvPr/>
        </p:nvCxnSpPr>
        <p:spPr>
          <a:xfrm flipV="1">
            <a:off x="3474493" y="556214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B7705AD-3AB0-5E4A-A165-5139123712D3}"/>
              </a:ext>
            </a:extLst>
          </p:cNvPr>
          <p:cNvCxnSpPr>
            <a:cxnSpLocks/>
          </p:cNvCxnSpPr>
          <p:nvPr/>
        </p:nvCxnSpPr>
        <p:spPr>
          <a:xfrm flipV="1">
            <a:off x="3486353" y="571667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2D7EE39-0642-6848-BC17-455AF4197425}"/>
              </a:ext>
            </a:extLst>
          </p:cNvPr>
          <p:cNvCxnSpPr>
            <a:cxnSpLocks/>
          </p:cNvCxnSpPr>
          <p:nvPr/>
        </p:nvCxnSpPr>
        <p:spPr>
          <a:xfrm flipV="1">
            <a:off x="3467438" y="4527480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330DE2B-04A2-FF47-AFF6-A2E1A7046084}"/>
              </a:ext>
            </a:extLst>
          </p:cNvPr>
          <p:cNvCxnSpPr>
            <a:cxnSpLocks/>
          </p:cNvCxnSpPr>
          <p:nvPr/>
        </p:nvCxnSpPr>
        <p:spPr>
          <a:xfrm flipV="1">
            <a:off x="3406753" y="467846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BB00C9-2F27-004D-9372-BD381A265370}"/>
              </a:ext>
            </a:extLst>
          </p:cNvPr>
          <p:cNvCxnSpPr>
            <a:cxnSpLocks/>
          </p:cNvCxnSpPr>
          <p:nvPr/>
        </p:nvCxnSpPr>
        <p:spPr>
          <a:xfrm flipV="1">
            <a:off x="3418613" y="481606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78FEDE8-839F-454D-A0FA-76A2C79B5B9D}"/>
              </a:ext>
            </a:extLst>
          </p:cNvPr>
          <p:cNvCxnSpPr>
            <a:cxnSpLocks/>
          </p:cNvCxnSpPr>
          <p:nvPr/>
        </p:nvCxnSpPr>
        <p:spPr>
          <a:xfrm flipV="1">
            <a:off x="3430473" y="496494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E9C306E-46D8-F145-8048-E35C09F8800D}"/>
              </a:ext>
            </a:extLst>
          </p:cNvPr>
          <p:cNvCxnSpPr>
            <a:cxnSpLocks/>
          </p:cNvCxnSpPr>
          <p:nvPr/>
        </p:nvCxnSpPr>
        <p:spPr>
          <a:xfrm flipV="1">
            <a:off x="3482178" y="5092866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DCD9603-AC7A-3345-BD4F-7AD3B80B77A0}"/>
              </a:ext>
            </a:extLst>
          </p:cNvPr>
          <p:cNvCxnSpPr>
            <a:cxnSpLocks/>
          </p:cNvCxnSpPr>
          <p:nvPr/>
        </p:nvCxnSpPr>
        <p:spPr>
          <a:xfrm flipV="1">
            <a:off x="3421493" y="524385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6D2CB60-1100-B943-BEE0-9BBA817FB8D8}"/>
              </a:ext>
            </a:extLst>
          </p:cNvPr>
          <p:cNvCxnSpPr>
            <a:cxnSpLocks/>
          </p:cNvCxnSpPr>
          <p:nvPr/>
        </p:nvCxnSpPr>
        <p:spPr>
          <a:xfrm flipV="1">
            <a:off x="3433353" y="538144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lide Number Placeholder 2">
            <a:extLst>
              <a:ext uri="{FF2B5EF4-FFF2-40B4-BE49-F238E27FC236}">
                <a16:creationId xmlns:a16="http://schemas.microsoft.com/office/drawing/2014/main" id="{D8AE3159-6B20-AD4E-A105-8E32EE42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6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7" grpId="0" animBg="1"/>
      <p:bldP spid="68" grpId="0" animBg="1"/>
      <p:bldP spid="70" grpId="0" animBg="1"/>
      <p:bldP spid="117" grpId="0"/>
      <p:bldP spid="88" grpId="0" animBg="1"/>
      <p:bldP spid="8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 to HTTP/3 (QUIC)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673719" y="1118384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altLang="en-US" i="1" dirty="0" err="1">
                <a:solidFill>
                  <a:srgbClr val="000090"/>
                </a:solidFill>
                <a:ea typeface="ＭＳ Ｐゴシック" panose="020B0600070205080204" pitchFamily="34" charset="-128"/>
              </a:rPr>
              <a:t>Obiettivo</a:t>
            </a:r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ea typeface="ＭＳ Ｐゴシック" panose="020B0600070205080204" pitchFamily="34" charset="-128"/>
              </a:rPr>
              <a:t>abbattere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latenza</a:t>
            </a:r>
            <a:r>
              <a:rPr lang="en-US" altLang="en-US" dirty="0">
                <a:ea typeface="ＭＳ Ｐゴシック" panose="020B0600070205080204" pitchFamily="34" charset="-128"/>
              </a:rPr>
              <a:t> per </a:t>
            </a:r>
            <a:r>
              <a:rPr lang="en-US" altLang="en-US" dirty="0" err="1">
                <a:ea typeface="ＭＳ Ｐゴシック" panose="020B0600070205080204" pitchFamily="34" charset="-128"/>
              </a:rPr>
              <a:t>richieste</a:t>
            </a:r>
            <a:r>
              <a:rPr lang="en-US" altLang="en-US" dirty="0">
                <a:ea typeface="ＭＳ Ｐゴシック" panose="020B0600070205080204" pitchFamily="34" charset="-128"/>
              </a:rPr>
              <a:t> multiple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1003084" y="2048927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087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In HTTP 1.1 e 2 ma con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singola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connessione</a:t>
            </a:r>
            <a:r>
              <a:rPr lang="en-US" altLang="en-US" sz="3200" dirty="0">
                <a:ea typeface="ＭＳ Ｐゴシック" panose="020B0600070205080204" pitchFamily="34" charset="-128"/>
              </a:rPr>
              <a:t> TCP:</a:t>
            </a:r>
          </a:p>
          <a:p>
            <a:pPr marL="346075" indent="-280988"/>
            <a:r>
              <a:rPr lang="en-US" altLang="en-US" sz="3200" dirty="0">
                <a:ea typeface="ＭＳ Ｐゴシック" panose="020B0600070205080204" pitchFamily="34" charset="-128"/>
              </a:rPr>
              <a:t>Il packet loss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blocca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tutto</a:t>
            </a:r>
            <a:r>
              <a:rPr lang="en-US" altLang="en-US" sz="3200" dirty="0">
                <a:ea typeface="ＭＳ Ｐゴシック" panose="020B0600070205080204" pitchFamily="34" charset="-128"/>
              </a:rPr>
              <a:t> lo stream</a:t>
            </a:r>
          </a:p>
          <a:p>
            <a:pPr marL="688975" lvl="1" indent="-280988"/>
            <a:r>
              <a:rPr lang="en-US" altLang="en-US" sz="2800" dirty="0">
                <a:ea typeface="ＭＳ Ｐゴシック" panose="020B0600070205080204" pitchFamily="34" charset="-128"/>
              </a:rPr>
              <a:t>I browsers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rimediano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aprendo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molte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connessioni</a:t>
            </a:r>
            <a:r>
              <a:rPr lang="en-US" altLang="en-US" sz="2800" dirty="0">
                <a:ea typeface="ＭＳ Ｐゴシック" panose="020B0600070205080204" pitchFamily="34" charset="-128"/>
              </a:rPr>
              <a:t> TCP</a:t>
            </a:r>
          </a:p>
          <a:p>
            <a:pPr marL="65087" indent="0">
              <a:buNone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 HTTP/3 (QUIC): </a:t>
            </a:r>
          </a:p>
          <a:p>
            <a:pPr marL="522287" indent="-457200"/>
            <a:r>
              <a:rPr lang="en-US" altLang="en-US" sz="3200" dirty="0" err="1">
                <a:ea typeface="ＭＳ Ｐゴシック" panose="020B0600070205080204" pitchFamily="34" charset="-128"/>
              </a:rPr>
              <a:t>multistream</a:t>
            </a:r>
            <a:r>
              <a:rPr lang="en-US" altLang="en-US" sz="3200" dirty="0">
                <a:ea typeface="ＭＳ Ｐゴシック" panose="020B0600070205080204" pitchFamily="34" charset="-128"/>
              </a:rPr>
              <a:t> over UDP (con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sicurezza</a:t>
            </a:r>
            <a:r>
              <a:rPr lang="en-US" altLang="en-US" sz="3200" dirty="0">
                <a:ea typeface="ＭＳ Ｐゴシック" panose="020B0600070205080204" pitchFamily="34" charset="-128"/>
              </a:rPr>
              <a:t> TLS)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1978295-803F-FC46-BFCF-47BC5B656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8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olo 1">
            <a:extLst>
              <a:ext uri="{FF2B5EF4-FFF2-40B4-BE49-F238E27FC236}">
                <a16:creationId xmlns:a16="http://schemas.microsoft.com/office/drawing/2014/main" id="{B48E8F2A-5655-441B-A139-5F5324C36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Sicurezza e HTTPS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4DF6BB-4DEE-437A-A026-4867B18D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t-IT" dirty="0"/>
              <a:t>HTTPS = HTTP over TLS</a:t>
            </a:r>
          </a:p>
          <a:p>
            <a:pPr fontAlgn="auto">
              <a:spcAft>
                <a:spcPts val="0"/>
              </a:spcAft>
              <a:defRPr/>
            </a:pPr>
            <a:r>
              <a:rPr lang="it-IT" dirty="0"/>
              <a:t>TLS = </a:t>
            </a:r>
            <a:r>
              <a:rPr lang="it-IT" dirty="0" err="1"/>
              <a:t>Transport</a:t>
            </a:r>
            <a:r>
              <a:rPr lang="it-IT" dirty="0"/>
              <a:t> Layer Security (ex-SSL)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it-IT" dirty="0"/>
              <a:t>Disponibile over TCP e anche over UDP</a:t>
            </a:r>
          </a:p>
          <a:p>
            <a:pPr lvl="1" fontAlgn="auto">
              <a:spcAft>
                <a:spcPts val="0"/>
              </a:spcAft>
              <a:defRPr/>
            </a:pPr>
            <a:endParaRPr lang="it-IT" dirty="0"/>
          </a:p>
          <a:p>
            <a:pPr fontAlgn="auto">
              <a:spcAft>
                <a:spcPts val="0"/>
              </a:spcAft>
              <a:defRPr/>
            </a:pPr>
            <a:r>
              <a:rPr lang="it-IT" dirty="0"/>
              <a:t>TLS garantisce: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it-IT" dirty="0"/>
              <a:t>L’identità dei due interlocutori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it-IT" dirty="0"/>
              <a:t>La confidenzialità della loro conversazione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it-IT" dirty="0"/>
              <a:t>L’integrità di ogni messaggio scambiato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28A0DA9-E17D-474C-9B9F-2CBCBE186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/>
              <a:t>Panoramica su HTTP</a:t>
            </a:r>
            <a:endParaRPr lang="en-US" altLang="it-IT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E366251-6829-44B3-92A8-4DC9E9CFA0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4033838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it-IT" sz="2400">
                <a:solidFill>
                  <a:srgbClr val="FF0000"/>
                </a:solidFill>
              </a:rPr>
              <a:t>HTTP: hypertext transfer protocol</a:t>
            </a:r>
            <a:endParaRPr lang="en-US" altLang="it-IT" sz="2400"/>
          </a:p>
          <a:p>
            <a:pPr fontAlgn="auto">
              <a:spcAft>
                <a:spcPts val="0"/>
              </a:spcAft>
              <a:defRPr/>
            </a:pPr>
            <a:r>
              <a:rPr lang="en-US" altLang="it-IT" sz="2000"/>
              <a:t>Protocollo applicazione per il web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000"/>
              <a:t>modello client/server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it-IT" sz="2000" i="1">
                <a:solidFill>
                  <a:schemeClr val="accent2"/>
                </a:solidFill>
              </a:rPr>
              <a:t>client:</a:t>
            </a:r>
            <a:r>
              <a:rPr lang="en-US" altLang="it-IT" sz="2000"/>
              <a:t> un programma browser che richiede e riceve oggetti web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it-IT" sz="2000" i="1">
                <a:solidFill>
                  <a:schemeClr val="accent2"/>
                </a:solidFill>
              </a:rPr>
              <a:t>server:</a:t>
            </a:r>
            <a:r>
              <a:rPr lang="en-US" altLang="it-IT" sz="2000"/>
              <a:t> un Web server che invia oggetti in risposta a richieste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000"/>
              <a:t>HTTP 1.0: RFC 1945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000"/>
              <a:t>HTTP 1.1: RFC 2068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000"/>
              <a:t>Porta 80 (a volte 8080)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0538EBE3-063D-4794-8E82-B1761EAA6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>
            <a:extLst>
              <a:ext uri="{FF2B5EF4-FFF2-40B4-BE49-F238E27FC236}">
                <a16:creationId xmlns:a16="http://schemas.microsoft.com/office/drawing/2014/main" id="{36E40B73-C7A6-445E-BA7B-71D338FD6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2455863"/>
            <a:ext cx="904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PC con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Chrome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8A9A3B5F-FAAC-454C-90CB-4BBF813D2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3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>
            <a:extLst>
              <a:ext uri="{FF2B5EF4-FFF2-40B4-BE49-F238E27FC236}">
                <a16:creationId xmlns:a16="http://schemas.microsoft.com/office/drawing/2014/main" id="{753B284D-84BE-4EC6-98F8-BFAEC02E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775" y="3836988"/>
            <a:ext cx="14239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Server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che fa girare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Apache Web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server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8200" name="Group 8">
            <a:extLst>
              <a:ext uri="{FF2B5EF4-FFF2-40B4-BE49-F238E27FC236}">
                <a16:creationId xmlns:a16="http://schemas.microsoft.com/office/drawing/2014/main" id="{19530F78-1272-4433-9E76-C8A4AE98F83B}"/>
              </a:ext>
            </a:extLst>
          </p:cNvPr>
          <p:cNvGrpSpPr>
            <a:grpSpLocks/>
          </p:cNvGrpSpPr>
          <p:nvPr/>
        </p:nvGrpSpPr>
        <p:grpSpPr bwMode="auto">
          <a:xfrm>
            <a:off x="9434513" y="2725738"/>
            <a:ext cx="504825" cy="1071562"/>
            <a:chOff x="4180" y="783"/>
            <a:chExt cx="150" cy="307"/>
          </a:xfrm>
        </p:grpSpPr>
        <p:sp>
          <p:nvSpPr>
            <p:cNvPr id="8214" name="AutoShape 9">
              <a:extLst>
                <a:ext uri="{FF2B5EF4-FFF2-40B4-BE49-F238E27FC236}">
                  <a16:creationId xmlns:a16="http://schemas.microsoft.com/office/drawing/2014/main" id="{55158A13-E638-4D74-8DF2-A26D4AF9B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5" name="Rectangle 10">
              <a:extLst>
                <a:ext uri="{FF2B5EF4-FFF2-40B4-BE49-F238E27FC236}">
                  <a16:creationId xmlns:a16="http://schemas.microsoft.com/office/drawing/2014/main" id="{9C7C3E84-96CA-49E3-91CA-C7EEA41EA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6" name="Rectangle 11">
              <a:extLst>
                <a:ext uri="{FF2B5EF4-FFF2-40B4-BE49-F238E27FC236}">
                  <a16:creationId xmlns:a16="http://schemas.microsoft.com/office/drawing/2014/main" id="{1CA190D6-600C-4FDC-9940-BC3701C1F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7" name="AutoShape 12">
              <a:extLst>
                <a:ext uri="{FF2B5EF4-FFF2-40B4-BE49-F238E27FC236}">
                  <a16:creationId xmlns:a16="http://schemas.microsoft.com/office/drawing/2014/main" id="{C4A93C35-5BEA-42E6-9565-00F2E6F8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8" name="Line 13">
              <a:extLst>
                <a:ext uri="{FF2B5EF4-FFF2-40B4-BE49-F238E27FC236}">
                  <a16:creationId xmlns:a16="http://schemas.microsoft.com/office/drawing/2014/main" id="{49D67964-915A-4C4C-8C80-5D0C88849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19" name="Line 14">
              <a:extLst>
                <a:ext uri="{FF2B5EF4-FFF2-40B4-BE49-F238E27FC236}">
                  <a16:creationId xmlns:a16="http://schemas.microsoft.com/office/drawing/2014/main" id="{E964CB6C-7440-4025-805F-2C9108BB1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20" name="Rectangle 15">
              <a:extLst>
                <a:ext uri="{FF2B5EF4-FFF2-40B4-BE49-F238E27FC236}">
                  <a16:creationId xmlns:a16="http://schemas.microsoft.com/office/drawing/2014/main" id="{0D22577E-97D1-49A3-8E53-DF803BCB9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1" name="Rectangle 16">
              <a:extLst>
                <a:ext uri="{FF2B5EF4-FFF2-40B4-BE49-F238E27FC236}">
                  <a16:creationId xmlns:a16="http://schemas.microsoft.com/office/drawing/2014/main" id="{C4E67593-ECF3-4EC2-9C29-4D93D990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01" name="Text Box 21">
            <a:extLst>
              <a:ext uri="{FF2B5EF4-FFF2-40B4-BE49-F238E27FC236}">
                <a16:creationId xmlns:a16="http://schemas.microsoft.com/office/drawing/2014/main" id="{79A0F8F9-DD5A-4D8D-A02E-1D2A4D3CC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25" y="5218113"/>
            <a:ext cx="96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Mac con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Safari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ECB07BD4-CEAE-461F-94C0-35D24F04E7F6}"/>
              </a:ext>
            </a:extLst>
          </p:cNvPr>
          <p:cNvGrpSpPr>
            <a:grpSpLocks/>
          </p:cNvGrpSpPr>
          <p:nvPr/>
        </p:nvGrpSpPr>
        <p:grpSpPr bwMode="auto">
          <a:xfrm>
            <a:off x="7267575" y="2133600"/>
            <a:ext cx="2085975" cy="962025"/>
            <a:chOff x="3618" y="1344"/>
            <a:chExt cx="1314" cy="606"/>
          </a:xfrm>
        </p:grpSpPr>
        <p:sp>
          <p:nvSpPr>
            <p:cNvPr id="8212" name="Line 17">
              <a:extLst>
                <a:ext uri="{FF2B5EF4-FFF2-40B4-BE49-F238E27FC236}">
                  <a16:creationId xmlns:a16="http://schemas.microsoft.com/office/drawing/2014/main" id="{FC4B55F4-52C0-4623-AA65-809CD31F5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1344"/>
              <a:ext cx="1314" cy="6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13" name="Text Box 22">
              <a:extLst>
                <a:ext uri="{FF2B5EF4-FFF2-40B4-BE49-F238E27FC236}">
                  <a16:creationId xmlns:a16="http://schemas.microsoft.com/office/drawing/2014/main" id="{11BBE734-A3A9-4DBB-8779-A5A2760CC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841" y="1445"/>
              <a:ext cx="9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HTTP request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918EA493-4525-4165-8B94-B9E1C40FC61D}"/>
              </a:ext>
            </a:extLst>
          </p:cNvPr>
          <p:cNvGrpSpPr>
            <a:grpSpLocks/>
          </p:cNvGrpSpPr>
          <p:nvPr/>
        </p:nvGrpSpPr>
        <p:grpSpPr bwMode="auto">
          <a:xfrm>
            <a:off x="7258050" y="3505200"/>
            <a:ext cx="2047875" cy="1095375"/>
            <a:chOff x="3612" y="2208"/>
            <a:chExt cx="1290" cy="690"/>
          </a:xfrm>
        </p:grpSpPr>
        <p:sp>
          <p:nvSpPr>
            <p:cNvPr id="8210" name="Line 19">
              <a:extLst>
                <a:ext uri="{FF2B5EF4-FFF2-40B4-BE49-F238E27FC236}">
                  <a16:creationId xmlns:a16="http://schemas.microsoft.com/office/drawing/2014/main" id="{6C080925-DDCB-4615-9BF2-30CA324BA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2" y="2208"/>
              <a:ext cx="1290" cy="6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11" name="Text Box 23">
              <a:extLst>
                <a:ext uri="{FF2B5EF4-FFF2-40B4-BE49-F238E27FC236}">
                  <a16:creationId xmlns:a16="http://schemas.microsoft.com/office/drawing/2014/main" id="{FD1FE5CE-B6D8-4AF3-8FBA-A636BCC66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692639">
              <a:off x="3709" y="2387"/>
              <a:ext cx="9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HTTP request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2FE530B9-E58C-48BA-A33A-CABC6D6DEA9B}"/>
              </a:ext>
            </a:extLst>
          </p:cNvPr>
          <p:cNvGrpSpPr>
            <a:grpSpLocks/>
          </p:cNvGrpSpPr>
          <p:nvPr/>
        </p:nvGrpSpPr>
        <p:grpSpPr bwMode="auto">
          <a:xfrm>
            <a:off x="7324725" y="2333625"/>
            <a:ext cx="1971675" cy="904875"/>
            <a:chOff x="3654" y="1470"/>
            <a:chExt cx="1242" cy="570"/>
          </a:xfrm>
        </p:grpSpPr>
        <p:sp>
          <p:nvSpPr>
            <p:cNvPr id="8208" name="Line 18">
              <a:extLst>
                <a:ext uri="{FF2B5EF4-FFF2-40B4-BE49-F238E27FC236}">
                  <a16:creationId xmlns:a16="http://schemas.microsoft.com/office/drawing/2014/main" id="{F9D63AE6-714E-415E-859D-55D81F0B7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54" y="1470"/>
              <a:ext cx="1242" cy="5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09" name="Text Box 24">
              <a:extLst>
                <a:ext uri="{FF2B5EF4-FFF2-40B4-BE49-F238E27FC236}">
                  <a16:creationId xmlns:a16="http://schemas.microsoft.com/office/drawing/2014/main" id="{6DEC9A4F-79EB-4D36-A5D6-400586872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3723" y="1727"/>
              <a:ext cx="10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HTTP response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29">
            <a:extLst>
              <a:ext uri="{FF2B5EF4-FFF2-40B4-BE49-F238E27FC236}">
                <a16:creationId xmlns:a16="http://schemas.microsoft.com/office/drawing/2014/main" id="{602CE4EE-2AA3-4644-BD64-5FF5CE0EA5BB}"/>
              </a:ext>
            </a:extLst>
          </p:cNvPr>
          <p:cNvGrpSpPr>
            <a:grpSpLocks/>
          </p:cNvGrpSpPr>
          <p:nvPr/>
        </p:nvGrpSpPr>
        <p:grpSpPr bwMode="auto">
          <a:xfrm>
            <a:off x="7334250" y="3629025"/>
            <a:ext cx="2047875" cy="1133475"/>
            <a:chOff x="3660" y="2286"/>
            <a:chExt cx="1290" cy="714"/>
          </a:xfrm>
        </p:grpSpPr>
        <p:sp>
          <p:nvSpPr>
            <p:cNvPr id="8206" name="Line 20">
              <a:extLst>
                <a:ext uri="{FF2B5EF4-FFF2-40B4-BE49-F238E27FC236}">
                  <a16:creationId xmlns:a16="http://schemas.microsoft.com/office/drawing/2014/main" id="{E29E682C-2F1A-40FF-9286-F9E0AD3C2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0" y="2286"/>
              <a:ext cx="1290" cy="7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07" name="Text Box 25">
              <a:extLst>
                <a:ext uri="{FF2B5EF4-FFF2-40B4-BE49-F238E27FC236}">
                  <a16:creationId xmlns:a16="http://schemas.microsoft.com/office/drawing/2014/main" id="{3639A5F3-D370-4F87-8ABF-4EAE23165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37783">
              <a:off x="3837" y="2597"/>
              <a:ext cx="10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HTTP response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9382-75FA-4CB7-A045-EEBE8523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Protocol SET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B1FB-0103-4279-AD11-8DFA2BC9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E35A5-BFF9-4E75-931D-46B9548FBF08}"/>
              </a:ext>
            </a:extLst>
          </p:cNvPr>
          <p:cNvSpPr txBox="1"/>
          <p:nvPr/>
        </p:nvSpPr>
        <p:spPr>
          <a:xfrm>
            <a:off x="1991544" y="5197732"/>
            <a:ext cx="604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DTLS: TLS version specialized for UDP peculiarities</a:t>
            </a:r>
            <a:endParaRPr lang="it-IT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BDFCB23-DDC5-4192-ACC5-E29E34C1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9" y="1885950"/>
            <a:ext cx="88487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89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-107" charset="-128"/>
                <a:cs typeface="ＭＳ Ｐゴシック" pitchFamily="-107" charset="-128"/>
              </a:rPr>
              <a:t>Key Security Concepts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76" y="1295400"/>
            <a:ext cx="5832648" cy="5436604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EC10227-E5C4-433B-A81A-79BFBAF60D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651" b="24800"/>
          <a:stretch/>
        </p:blipFill>
        <p:spPr>
          <a:xfrm>
            <a:off x="1559496" y="836712"/>
            <a:ext cx="9848957" cy="6825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Ssl</a:t>
            </a:r>
            <a:r>
              <a:rPr lang="it-IT" dirty="0"/>
              <a:t>/TLS record processing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6741538" y="1554163"/>
            <a:ext cx="3926462" cy="45259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Fragmentation</a:t>
            </a:r>
            <a:r>
              <a:rPr lang="it-IT" sz="2000" dirty="0"/>
              <a:t> and </a:t>
            </a:r>
            <a:r>
              <a:rPr lang="it-IT" sz="2000" dirty="0" err="1"/>
              <a:t>packing</a:t>
            </a:r>
            <a:r>
              <a:rPr lang="it-IT" sz="2000" dirty="0"/>
              <a:t> in </a:t>
            </a:r>
            <a:r>
              <a:rPr lang="it-IT" sz="2000" dirty="0" err="1"/>
              <a:t>SSLPlaintext</a:t>
            </a:r>
            <a:r>
              <a:rPr lang="it-IT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Packet</a:t>
            </a:r>
            <a:r>
              <a:rPr lang="it-IT" sz="2000" dirty="0"/>
              <a:t> </a:t>
            </a:r>
            <a:r>
              <a:rPr lang="it-IT" sz="2000" dirty="0" err="1"/>
              <a:t>compression</a:t>
            </a:r>
            <a:r>
              <a:rPr lang="it-IT" sz="2000" dirty="0"/>
              <a:t> in </a:t>
            </a:r>
            <a:r>
              <a:rPr lang="it-IT" sz="2000" dirty="0" err="1"/>
              <a:t>SSLCompressed</a:t>
            </a:r>
            <a:r>
              <a:rPr lang="it-IT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Encryption</a:t>
            </a:r>
            <a:r>
              <a:rPr lang="it-IT" sz="2000" dirty="0"/>
              <a:t> of </a:t>
            </a:r>
            <a:r>
              <a:rPr lang="it-IT" sz="2000" dirty="0" err="1"/>
              <a:t>packets</a:t>
            </a:r>
            <a:r>
              <a:rPr lang="it-IT" sz="2000" dirty="0"/>
              <a:t> in </a:t>
            </a:r>
            <a:r>
              <a:rPr lang="it-IT" sz="2000" dirty="0" err="1"/>
              <a:t>SSLCiphertext</a:t>
            </a:r>
            <a:r>
              <a:rPr lang="it-IT" sz="2000" dirty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1600" dirty="0" err="1"/>
              <a:t>Creation</a:t>
            </a:r>
            <a:r>
              <a:rPr lang="it-IT" sz="1600" dirty="0"/>
              <a:t> of MAC</a:t>
            </a:r>
            <a:r>
              <a:rPr lang="en-US" sz="16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Append MAC to </a:t>
            </a:r>
            <a:r>
              <a:rPr lang="en-US" sz="1600" dirty="0" err="1"/>
              <a:t>to</a:t>
            </a:r>
            <a:r>
              <a:rPr lang="en-US" sz="1600" dirty="0"/>
              <a:t> </a:t>
            </a:r>
            <a:r>
              <a:rPr lang="en-US" sz="1600" dirty="0" err="1"/>
              <a:t>SSLCompressed</a:t>
            </a:r>
            <a:r>
              <a:rPr lang="en-US" sz="16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Encryption of packets using the </a:t>
            </a:r>
            <a:r>
              <a:rPr lang="en-US" sz="1600" dirty="0" err="1"/>
              <a:t>chiper</a:t>
            </a:r>
            <a:r>
              <a:rPr lang="en-US" sz="1600" dirty="0"/>
              <a:t> suite of choice.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If a </a:t>
            </a:r>
            <a:r>
              <a:rPr lang="it-IT" sz="1600" dirty="0" err="1"/>
              <a:t>block</a:t>
            </a:r>
            <a:r>
              <a:rPr lang="it-IT" sz="1600" dirty="0"/>
              <a:t> </a:t>
            </a:r>
            <a:r>
              <a:rPr lang="it-IT" sz="1600" dirty="0" err="1"/>
              <a:t>cipher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used</a:t>
            </a:r>
            <a:r>
              <a:rPr lang="it-IT" sz="1600" dirty="0"/>
              <a:t> </a:t>
            </a:r>
            <a:r>
              <a:rPr lang="it-IT" sz="1600" dirty="0" err="1"/>
              <a:t>then</a:t>
            </a:r>
            <a:r>
              <a:rPr lang="it-IT" sz="1600" dirty="0"/>
              <a:t>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necessary</a:t>
            </a:r>
            <a:r>
              <a:rPr lang="it-IT" sz="1600" dirty="0"/>
              <a:t> a </a:t>
            </a:r>
            <a:r>
              <a:rPr lang="it-IT" sz="1600" dirty="0" err="1"/>
              <a:t>padding</a:t>
            </a:r>
            <a:r>
              <a:rPr lang="it-IT" sz="1600" dirty="0"/>
              <a:t> and in some </a:t>
            </a:r>
            <a:r>
              <a:rPr lang="it-IT" sz="1600" dirty="0" err="1"/>
              <a:t>cases</a:t>
            </a:r>
            <a:r>
              <a:rPr lang="it-IT" sz="1600" dirty="0"/>
              <a:t> the IV.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t="-717" b="-717"/>
          <a:stretch/>
        </p:blipFill>
        <p:spPr>
          <a:xfrm>
            <a:off x="1828800" y="2420888"/>
            <a:ext cx="4843264" cy="30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72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916EDDD-ADBD-4AED-B3E4-DE8A50810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/>
              <a:t>Web caches (proxy servers)</a:t>
            </a:r>
            <a:endParaRPr lang="en-US" altLang="it-IT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DBD7975-6378-4DC1-B4D2-639617DD01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44700" y="2474913"/>
            <a:ext cx="3551238" cy="3762375"/>
          </a:xfrm>
        </p:spPr>
        <p:txBody>
          <a:bodyPr/>
          <a:lstStyle/>
          <a:p>
            <a:r>
              <a:rPr lang="en-US" altLang="it-IT" sz="2400"/>
              <a:t>L’accesso al Web è fatto tramite un cache server (proxy)</a:t>
            </a:r>
          </a:p>
          <a:p>
            <a:r>
              <a:rPr lang="en-US" altLang="it-IT" sz="2400"/>
              <a:t>Il fa tutte le richieste al proxy</a:t>
            </a:r>
          </a:p>
          <a:p>
            <a:pPr lvl="1"/>
            <a:r>
              <a:rPr lang="en-US" altLang="it-IT" sz="2000"/>
              <a:t>Se l’oggetto è in cache viene ritornato</a:t>
            </a:r>
          </a:p>
          <a:p>
            <a:pPr lvl="1"/>
            <a:r>
              <a:rPr lang="en-US" altLang="it-IT" sz="2000"/>
              <a:t>Altrimenti il proxy si occupa di richiedere l’oggetto</a:t>
            </a:r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5316AE5C-69BA-4D51-966E-70C66F74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379538"/>
            <a:ext cx="7200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it-IT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altLang="it-IT" sz="2400">
                <a:latin typeface="Arial" panose="020B0604020202020204" pitchFamily="34" charset="0"/>
                <a:cs typeface="Arial" panose="020B0604020202020204" pitchFamily="34" charset="0"/>
              </a:rPr>
              <a:t> evitano di generare traffico se la stessa richiesta si ripete</a:t>
            </a: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38481CF4-4AC1-44F5-B3E7-5D7DCC920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7700" y="2955925"/>
          <a:ext cx="5159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955925"/>
                        <a:ext cx="5159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>
            <a:extLst>
              <a:ext uri="{FF2B5EF4-FFF2-40B4-BE49-F238E27FC236}">
                <a16:creationId xmlns:a16="http://schemas.microsoft.com/office/drawing/2014/main" id="{E06BF186-CBB3-43B5-BAC0-FEE8A974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3368675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client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4C3E1994-9767-45D7-A094-6D9D25C5D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2788" y="4826000"/>
          <a:ext cx="515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4826000"/>
                        <a:ext cx="5159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>
            <a:extLst>
              <a:ext uri="{FF2B5EF4-FFF2-40B4-BE49-F238E27FC236}">
                <a16:creationId xmlns:a16="http://schemas.microsoft.com/office/drawing/2014/main" id="{371D4D06-69B8-4710-A01D-67519020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3" y="2774950"/>
            <a:ext cx="955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Comic Sans MS" panose="030F0702030302020204" pitchFamily="66" charset="0"/>
                <a:cs typeface="Arial" panose="020B0604020202020204" pitchFamily="34" charset="0"/>
              </a:rPr>
              <a:t>Proxy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Comic Sans MS" panose="030F0702030302020204" pitchFamily="66" charset="0"/>
                <a:cs typeface="Arial" panose="020B0604020202020204" pitchFamily="34" charset="0"/>
              </a:rPr>
              <a:t>server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2233" name="Group 9">
            <a:extLst>
              <a:ext uri="{FF2B5EF4-FFF2-40B4-BE49-F238E27FC236}">
                <a16:creationId xmlns:a16="http://schemas.microsoft.com/office/drawing/2014/main" id="{9FD53EDA-5960-4883-9A14-53EF715050F2}"/>
              </a:ext>
            </a:extLst>
          </p:cNvPr>
          <p:cNvGrpSpPr>
            <a:grpSpLocks/>
          </p:cNvGrpSpPr>
          <p:nvPr/>
        </p:nvGrpSpPr>
        <p:grpSpPr bwMode="auto">
          <a:xfrm>
            <a:off x="7773988" y="3556000"/>
            <a:ext cx="346075" cy="742950"/>
            <a:chOff x="4180" y="783"/>
            <a:chExt cx="150" cy="307"/>
          </a:xfrm>
        </p:grpSpPr>
        <p:sp>
          <p:nvSpPr>
            <p:cNvPr id="52265" name="AutoShape 10">
              <a:extLst>
                <a:ext uri="{FF2B5EF4-FFF2-40B4-BE49-F238E27FC236}">
                  <a16:creationId xmlns:a16="http://schemas.microsoft.com/office/drawing/2014/main" id="{D51BFEE8-5B9A-47A1-A651-B6F53B756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66" name="Rectangle 11">
              <a:extLst>
                <a:ext uri="{FF2B5EF4-FFF2-40B4-BE49-F238E27FC236}">
                  <a16:creationId xmlns:a16="http://schemas.microsoft.com/office/drawing/2014/main" id="{EE8ECA83-C210-4964-ABAF-6B67AB02E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67" name="Rectangle 12">
              <a:extLst>
                <a:ext uri="{FF2B5EF4-FFF2-40B4-BE49-F238E27FC236}">
                  <a16:creationId xmlns:a16="http://schemas.microsoft.com/office/drawing/2014/main" id="{3E67776F-859C-41F9-ADD5-05C03084B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68" name="AutoShape 13">
              <a:extLst>
                <a:ext uri="{FF2B5EF4-FFF2-40B4-BE49-F238E27FC236}">
                  <a16:creationId xmlns:a16="http://schemas.microsoft.com/office/drawing/2014/main" id="{E44908BC-153C-4E4F-82F0-B89CE44C3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69" name="Line 14">
              <a:extLst>
                <a:ext uri="{FF2B5EF4-FFF2-40B4-BE49-F238E27FC236}">
                  <a16:creationId xmlns:a16="http://schemas.microsoft.com/office/drawing/2014/main" id="{9838CC11-7822-4B11-B329-C4169B904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70" name="Line 15">
              <a:extLst>
                <a:ext uri="{FF2B5EF4-FFF2-40B4-BE49-F238E27FC236}">
                  <a16:creationId xmlns:a16="http://schemas.microsoft.com/office/drawing/2014/main" id="{FAA7C87B-638C-47CA-BC08-DA3A89A4E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71" name="Rectangle 16">
              <a:extLst>
                <a:ext uri="{FF2B5EF4-FFF2-40B4-BE49-F238E27FC236}">
                  <a16:creationId xmlns:a16="http://schemas.microsoft.com/office/drawing/2014/main" id="{5EAD6B07-ACFA-4CC7-8688-5E21A748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72" name="Rectangle 17">
              <a:extLst>
                <a:ext uri="{FF2B5EF4-FFF2-40B4-BE49-F238E27FC236}">
                  <a16:creationId xmlns:a16="http://schemas.microsoft.com/office/drawing/2014/main" id="{AD76CD2E-80DE-4AEC-8606-8C5456C20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234" name="Freeform 18">
            <a:extLst>
              <a:ext uri="{FF2B5EF4-FFF2-40B4-BE49-F238E27FC236}">
                <a16:creationId xmlns:a16="http://schemas.microsoft.com/office/drawing/2014/main" id="{BFEAD55A-A7AF-45DE-8CF1-927B92001C09}"/>
              </a:ext>
            </a:extLst>
          </p:cNvPr>
          <p:cNvSpPr>
            <a:spLocks/>
          </p:cNvSpPr>
          <p:nvPr/>
        </p:nvSpPr>
        <p:spPr bwMode="auto">
          <a:xfrm>
            <a:off x="6289675" y="3141663"/>
            <a:ext cx="3251200" cy="730250"/>
          </a:xfrm>
          <a:custGeom>
            <a:avLst/>
            <a:gdLst>
              <a:gd name="T0" fmla="*/ 0 w 2048"/>
              <a:gd name="T1" fmla="*/ 2147483646 h 460"/>
              <a:gd name="T2" fmla="*/ 2147483646 w 2048"/>
              <a:gd name="T3" fmla="*/ 2147483646 h 460"/>
              <a:gd name="T4" fmla="*/ 2147483646 w 2048"/>
              <a:gd name="T5" fmla="*/ 0 h 460"/>
              <a:gd name="T6" fmla="*/ 0 60000 65536"/>
              <a:gd name="T7" fmla="*/ 0 60000 65536"/>
              <a:gd name="T8" fmla="*/ 0 60000 65536"/>
              <a:gd name="T9" fmla="*/ 0 w 2048"/>
              <a:gd name="T10" fmla="*/ 0 h 460"/>
              <a:gd name="T11" fmla="*/ 2048 w 204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8" h="46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35" name="Line 19">
            <a:extLst>
              <a:ext uri="{FF2B5EF4-FFF2-40B4-BE49-F238E27FC236}">
                <a16:creationId xmlns:a16="http://schemas.microsoft.com/office/drawing/2014/main" id="{4EC640B3-C3A3-47EA-B5C8-ED3D12C872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3325" y="4095750"/>
            <a:ext cx="1401763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36" name="Line 20">
            <a:extLst>
              <a:ext uri="{FF2B5EF4-FFF2-40B4-BE49-F238E27FC236}">
                <a16:creationId xmlns:a16="http://schemas.microsoft.com/office/drawing/2014/main" id="{3D366DF9-4600-45FC-B941-D3794EC989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4125" y="418306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37" name="Text Box 21">
            <a:extLst>
              <a:ext uri="{FF2B5EF4-FFF2-40B4-BE49-F238E27FC236}">
                <a16:creationId xmlns:a16="http://schemas.microsoft.com/office/drawing/2014/main" id="{F06D0979-A635-4D7B-992F-866D18157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950" y="5284788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client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238" name="Text Box 22">
            <a:extLst>
              <a:ext uri="{FF2B5EF4-FFF2-40B4-BE49-F238E27FC236}">
                <a16:creationId xmlns:a16="http://schemas.microsoft.com/office/drawing/2014/main" id="{6C953C15-D671-4F67-AE4D-415CE79222AE}"/>
              </a:ext>
            </a:extLst>
          </p:cNvPr>
          <p:cNvSpPr txBox="1">
            <a:spLocks noChangeArrowheads="1"/>
          </p:cNvSpPr>
          <p:nvPr/>
        </p:nvSpPr>
        <p:spPr bwMode="auto">
          <a:xfrm rot="1422049">
            <a:off x="6388100" y="3184525"/>
            <a:ext cx="1509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HTTP request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239" name="Text Box 23">
            <a:extLst>
              <a:ext uri="{FF2B5EF4-FFF2-40B4-BE49-F238E27FC236}">
                <a16:creationId xmlns:a16="http://schemas.microsoft.com/office/drawing/2014/main" id="{261FC3C3-954D-4E01-B38A-206F5594AFD5}"/>
              </a:ext>
            </a:extLst>
          </p:cNvPr>
          <p:cNvSpPr txBox="1">
            <a:spLocks noChangeArrowheads="1"/>
          </p:cNvSpPr>
          <p:nvPr/>
        </p:nvSpPr>
        <p:spPr bwMode="auto">
          <a:xfrm rot="-1692639">
            <a:off x="6091238" y="4200525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HTTP request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240" name="Text Box 24">
            <a:extLst>
              <a:ext uri="{FF2B5EF4-FFF2-40B4-BE49-F238E27FC236}">
                <a16:creationId xmlns:a16="http://schemas.microsoft.com/office/drawing/2014/main" id="{D4F44E3B-E973-4563-9ED6-C8EB6F3129ED}"/>
              </a:ext>
            </a:extLst>
          </p:cNvPr>
          <p:cNvSpPr txBox="1">
            <a:spLocks noChangeArrowheads="1"/>
          </p:cNvSpPr>
          <p:nvPr/>
        </p:nvSpPr>
        <p:spPr bwMode="auto">
          <a:xfrm rot="1411598">
            <a:off x="6129338" y="3562350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HTTP response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241" name="Text Box 25">
            <a:extLst>
              <a:ext uri="{FF2B5EF4-FFF2-40B4-BE49-F238E27FC236}">
                <a16:creationId xmlns:a16="http://schemas.microsoft.com/office/drawing/2014/main" id="{EE6B4356-4BDB-408B-85CA-CC0F01CC30D5}"/>
              </a:ext>
            </a:extLst>
          </p:cNvPr>
          <p:cNvSpPr txBox="1">
            <a:spLocks noChangeArrowheads="1"/>
          </p:cNvSpPr>
          <p:nvPr/>
        </p:nvSpPr>
        <p:spPr bwMode="auto">
          <a:xfrm rot="-1737783">
            <a:off x="6297613" y="4519613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HTTP response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2242" name="Group 26">
            <a:extLst>
              <a:ext uri="{FF2B5EF4-FFF2-40B4-BE49-F238E27FC236}">
                <a16:creationId xmlns:a16="http://schemas.microsoft.com/office/drawing/2014/main" id="{E1559C3C-EB17-4C48-8F48-502A7DF69258}"/>
              </a:ext>
            </a:extLst>
          </p:cNvPr>
          <p:cNvGrpSpPr>
            <a:grpSpLocks/>
          </p:cNvGrpSpPr>
          <p:nvPr/>
        </p:nvGrpSpPr>
        <p:grpSpPr bwMode="auto">
          <a:xfrm>
            <a:off x="9698038" y="2765425"/>
            <a:ext cx="346075" cy="742950"/>
            <a:chOff x="4180" y="783"/>
            <a:chExt cx="150" cy="307"/>
          </a:xfrm>
        </p:grpSpPr>
        <p:sp>
          <p:nvSpPr>
            <p:cNvPr id="52257" name="AutoShape 27">
              <a:extLst>
                <a:ext uri="{FF2B5EF4-FFF2-40B4-BE49-F238E27FC236}">
                  <a16:creationId xmlns:a16="http://schemas.microsoft.com/office/drawing/2014/main" id="{F2D95D90-1CEB-4811-B682-BE2052612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58" name="Rectangle 28">
              <a:extLst>
                <a:ext uri="{FF2B5EF4-FFF2-40B4-BE49-F238E27FC236}">
                  <a16:creationId xmlns:a16="http://schemas.microsoft.com/office/drawing/2014/main" id="{E25D2627-3826-44A4-BC92-975EB4B8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59" name="Rectangle 29">
              <a:extLst>
                <a:ext uri="{FF2B5EF4-FFF2-40B4-BE49-F238E27FC236}">
                  <a16:creationId xmlns:a16="http://schemas.microsoft.com/office/drawing/2014/main" id="{B79A556A-A3FF-4F3F-A558-08018CA6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60" name="AutoShape 30">
              <a:extLst>
                <a:ext uri="{FF2B5EF4-FFF2-40B4-BE49-F238E27FC236}">
                  <a16:creationId xmlns:a16="http://schemas.microsoft.com/office/drawing/2014/main" id="{280F9D83-58F4-457F-A9EF-634606E8C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61" name="Line 31">
              <a:extLst>
                <a:ext uri="{FF2B5EF4-FFF2-40B4-BE49-F238E27FC236}">
                  <a16:creationId xmlns:a16="http://schemas.microsoft.com/office/drawing/2014/main" id="{F8ABBCBE-14BA-49E9-8DF4-3A7AE71F0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62" name="Line 32">
              <a:extLst>
                <a:ext uri="{FF2B5EF4-FFF2-40B4-BE49-F238E27FC236}">
                  <a16:creationId xmlns:a16="http://schemas.microsoft.com/office/drawing/2014/main" id="{83573DAB-B062-42D6-A22D-77F55F5D5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63" name="Rectangle 33">
              <a:extLst>
                <a:ext uri="{FF2B5EF4-FFF2-40B4-BE49-F238E27FC236}">
                  <a16:creationId xmlns:a16="http://schemas.microsoft.com/office/drawing/2014/main" id="{913332A8-4751-4A05-9B2A-867E782A6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64" name="Rectangle 34">
              <a:extLst>
                <a:ext uri="{FF2B5EF4-FFF2-40B4-BE49-F238E27FC236}">
                  <a16:creationId xmlns:a16="http://schemas.microsoft.com/office/drawing/2014/main" id="{2ADE9C6B-4001-4ED4-A0D8-BEEABDA1A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243" name="Group 35">
            <a:extLst>
              <a:ext uri="{FF2B5EF4-FFF2-40B4-BE49-F238E27FC236}">
                <a16:creationId xmlns:a16="http://schemas.microsoft.com/office/drawing/2014/main" id="{AA9EBFF5-E650-452B-B5E6-289A69F10768}"/>
              </a:ext>
            </a:extLst>
          </p:cNvPr>
          <p:cNvGrpSpPr>
            <a:grpSpLocks/>
          </p:cNvGrpSpPr>
          <p:nvPr/>
        </p:nvGrpSpPr>
        <p:grpSpPr bwMode="auto">
          <a:xfrm>
            <a:off x="9698038" y="4670425"/>
            <a:ext cx="346075" cy="742950"/>
            <a:chOff x="4180" y="783"/>
            <a:chExt cx="150" cy="307"/>
          </a:xfrm>
        </p:grpSpPr>
        <p:sp>
          <p:nvSpPr>
            <p:cNvPr id="52249" name="AutoShape 36">
              <a:extLst>
                <a:ext uri="{FF2B5EF4-FFF2-40B4-BE49-F238E27FC236}">
                  <a16:creationId xmlns:a16="http://schemas.microsoft.com/office/drawing/2014/main" id="{62C26139-53D6-4AFF-81A8-FF127988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50" name="Rectangle 37">
              <a:extLst>
                <a:ext uri="{FF2B5EF4-FFF2-40B4-BE49-F238E27FC236}">
                  <a16:creationId xmlns:a16="http://schemas.microsoft.com/office/drawing/2014/main" id="{760CD04B-3773-4BFD-8D79-D6CF9B14F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51" name="Rectangle 38">
              <a:extLst>
                <a:ext uri="{FF2B5EF4-FFF2-40B4-BE49-F238E27FC236}">
                  <a16:creationId xmlns:a16="http://schemas.microsoft.com/office/drawing/2014/main" id="{B0B58BC4-7259-4213-A81C-6A253623D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52" name="AutoShape 39">
              <a:extLst>
                <a:ext uri="{FF2B5EF4-FFF2-40B4-BE49-F238E27FC236}">
                  <a16:creationId xmlns:a16="http://schemas.microsoft.com/office/drawing/2014/main" id="{D4E2300F-CC30-44D3-A8DD-3BEB267E8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53" name="Line 40">
              <a:extLst>
                <a:ext uri="{FF2B5EF4-FFF2-40B4-BE49-F238E27FC236}">
                  <a16:creationId xmlns:a16="http://schemas.microsoft.com/office/drawing/2014/main" id="{045F753B-408E-4B87-BA32-07F93A8F5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54" name="Line 41">
              <a:extLst>
                <a:ext uri="{FF2B5EF4-FFF2-40B4-BE49-F238E27FC236}">
                  <a16:creationId xmlns:a16="http://schemas.microsoft.com/office/drawing/2014/main" id="{94307BDC-440C-4C5B-9027-C3FDDCDC4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255" name="Rectangle 42">
              <a:extLst>
                <a:ext uri="{FF2B5EF4-FFF2-40B4-BE49-F238E27FC236}">
                  <a16:creationId xmlns:a16="http://schemas.microsoft.com/office/drawing/2014/main" id="{E39BE149-BD54-4073-AD8F-3E5B6892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56" name="Rectangle 43">
              <a:extLst>
                <a:ext uri="{FF2B5EF4-FFF2-40B4-BE49-F238E27FC236}">
                  <a16:creationId xmlns:a16="http://schemas.microsoft.com/office/drawing/2014/main" id="{B9274D7D-8AA1-48EB-92C0-25C6A9E2C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244" name="Freeform 44">
            <a:extLst>
              <a:ext uri="{FF2B5EF4-FFF2-40B4-BE49-F238E27FC236}">
                <a16:creationId xmlns:a16="http://schemas.microsoft.com/office/drawing/2014/main" id="{0D3F2B69-E325-449E-A484-171EEBE2035B}"/>
              </a:ext>
            </a:extLst>
          </p:cNvPr>
          <p:cNvSpPr>
            <a:spLocks/>
          </p:cNvSpPr>
          <p:nvPr/>
        </p:nvSpPr>
        <p:spPr bwMode="auto">
          <a:xfrm>
            <a:off x="6262688" y="3216275"/>
            <a:ext cx="3363912" cy="755650"/>
          </a:xfrm>
          <a:custGeom>
            <a:avLst/>
            <a:gdLst>
              <a:gd name="T0" fmla="*/ 2147483646 w 2119"/>
              <a:gd name="T1" fmla="*/ 0 h 476"/>
              <a:gd name="T2" fmla="*/ 2147483646 w 2119"/>
              <a:gd name="T3" fmla="*/ 2147483646 h 476"/>
              <a:gd name="T4" fmla="*/ 0 w 2119"/>
              <a:gd name="T5" fmla="*/ 2147483646 h 476"/>
              <a:gd name="T6" fmla="*/ 0 60000 65536"/>
              <a:gd name="T7" fmla="*/ 0 60000 65536"/>
              <a:gd name="T8" fmla="*/ 0 60000 65536"/>
              <a:gd name="T9" fmla="*/ 0 w 2119"/>
              <a:gd name="T10" fmla="*/ 0 h 476"/>
              <a:gd name="T11" fmla="*/ 2119 w 2119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9" h="476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45" name="Text Box 45">
            <a:extLst>
              <a:ext uri="{FF2B5EF4-FFF2-40B4-BE49-F238E27FC236}">
                <a16:creationId xmlns:a16="http://schemas.microsoft.com/office/drawing/2014/main" id="{12474453-674E-4C37-99A1-2C2168127751}"/>
              </a:ext>
            </a:extLst>
          </p:cNvPr>
          <p:cNvSpPr txBox="1">
            <a:spLocks noChangeArrowheads="1"/>
          </p:cNvSpPr>
          <p:nvPr/>
        </p:nvSpPr>
        <p:spPr bwMode="auto">
          <a:xfrm rot="-1419968">
            <a:off x="8024813" y="3200400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HTTP request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246" name="Text Box 46">
            <a:extLst>
              <a:ext uri="{FF2B5EF4-FFF2-40B4-BE49-F238E27FC236}">
                <a16:creationId xmlns:a16="http://schemas.microsoft.com/office/drawing/2014/main" id="{F7C8658F-9585-44A7-A753-BC010FCC5BE7}"/>
              </a:ext>
            </a:extLst>
          </p:cNvPr>
          <p:cNvSpPr txBox="1">
            <a:spLocks noChangeArrowheads="1"/>
          </p:cNvSpPr>
          <p:nvPr/>
        </p:nvSpPr>
        <p:spPr bwMode="auto">
          <a:xfrm rot="-1415789">
            <a:off x="8081963" y="3543300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HTTP response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247" name="Text Box 47">
            <a:extLst>
              <a:ext uri="{FF2B5EF4-FFF2-40B4-BE49-F238E27FC236}">
                <a16:creationId xmlns:a16="http://schemas.microsoft.com/office/drawing/2014/main" id="{27073AA4-324D-43E8-AF0B-45151F3C7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113" y="5465763"/>
            <a:ext cx="800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origin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server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248" name="Text Box 48">
            <a:extLst>
              <a:ext uri="{FF2B5EF4-FFF2-40B4-BE49-F238E27FC236}">
                <a16:creationId xmlns:a16="http://schemas.microsoft.com/office/drawing/2014/main" id="{A7172131-1DF3-4671-BB0F-2ACCA27B8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688" y="2132013"/>
            <a:ext cx="800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origin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server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4E7D52B-F5F0-4345-9F53-CE6A06904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Proxy (2)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96B6669-7E1B-4518-AC59-2111853D9E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4033838" cy="4525963"/>
          </a:xfrm>
        </p:spPr>
        <p:txBody>
          <a:bodyPr/>
          <a:lstStyle/>
          <a:p>
            <a:r>
              <a:rPr lang="en-US" altLang="it-IT"/>
              <a:t>Il cache server fa sia da client che da server</a:t>
            </a:r>
          </a:p>
          <a:p>
            <a:r>
              <a:rPr lang="en-US" altLang="it-IT"/>
              <a:t>Di solito il proxy è installato nella sede della propria rete locale (dipartimento, azienda)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B818F1DF-1948-4C56-B2B7-BECD9D2FCD6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6963" y="1600200"/>
            <a:ext cx="4033837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Perchè fare caching?</a:t>
            </a:r>
            <a:endParaRPr lang="en-US" altLang="it-IT" sz="2400"/>
          </a:p>
          <a:p>
            <a:r>
              <a:rPr lang="en-US" altLang="it-IT" sz="2000"/>
              <a:t>Ridurre il tempo di risposta.</a:t>
            </a:r>
          </a:p>
          <a:p>
            <a:r>
              <a:rPr lang="en-US" altLang="it-IT" sz="2000"/>
              <a:t>Ridurre il traffico in uscita complessivo per una rete locale.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>
            <a:extLst>
              <a:ext uri="{FF2B5EF4-FFF2-40B4-BE49-F238E27FC236}">
                <a16:creationId xmlns:a16="http://schemas.microsoft.com/office/drawing/2014/main" id="{EAC56BA1-F65C-45FB-9828-CFE244E18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356DD99-423D-4FEC-AC7C-9B7BE5CFF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/>
              <a:t>Esempio </a:t>
            </a:r>
            <a:endParaRPr lang="en-US" altLang="it-IT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45E260DA-940B-4D7D-B722-E7AFBCD0D6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44700" y="1379538"/>
            <a:ext cx="4164013" cy="46482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it-IT" sz="2000" u="sng">
                <a:solidFill>
                  <a:srgbClr val="FF0000"/>
                </a:solidFill>
              </a:rPr>
              <a:t>Assunzioni</a:t>
            </a:r>
            <a:endParaRPr lang="en-US" altLang="it-IT" sz="2000"/>
          </a:p>
          <a:p>
            <a:pPr fontAlgn="auto">
              <a:spcAft>
                <a:spcPts val="0"/>
              </a:spcAft>
              <a:defRPr/>
            </a:pPr>
            <a:r>
              <a:rPr lang="en-US" altLang="it-IT" sz="2000"/>
              <a:t>taglia media di un oggetto = 100 kbit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000"/>
              <a:t>tasso di richieste medio dai browser = 15/sec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000"/>
              <a:t>delay from institutional router to any origin server and back to router  = 2 sec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it-IT" sz="2000" u="sng">
                <a:solidFill>
                  <a:srgbClr val="FF0000"/>
                </a:solidFill>
              </a:rPr>
              <a:t>Consequences</a:t>
            </a:r>
            <a:endParaRPr lang="en-US" altLang="it-IT" sz="2000"/>
          </a:p>
          <a:p>
            <a:pPr fontAlgn="auto">
              <a:spcAft>
                <a:spcPts val="0"/>
              </a:spcAft>
              <a:defRPr/>
            </a:pPr>
            <a:r>
              <a:rPr lang="en-US" altLang="it-IT" sz="1800"/>
              <a:t>utilization on LAN = 15%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1800"/>
              <a:t>utilization on access link = 100%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1800"/>
              <a:t>total delay   = Internet delay + access delay + LAN delay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it-IT" sz="1800"/>
              <a:t>  =  2 sec + minutes + milliseconds</a:t>
            </a:r>
          </a:p>
          <a:p>
            <a:pPr fontAlgn="auto">
              <a:spcAft>
                <a:spcPts val="0"/>
              </a:spcAft>
              <a:defRPr/>
            </a:pPr>
            <a:endParaRPr lang="en-US" altLang="it-IT" sz="2000"/>
          </a:p>
          <a:p>
            <a:pPr fontAlgn="auto">
              <a:spcAft>
                <a:spcPts val="0"/>
              </a:spcAft>
              <a:defRPr/>
            </a:pPr>
            <a:endParaRPr lang="en-US" altLang="it-IT" sz="2000"/>
          </a:p>
        </p:txBody>
      </p:sp>
      <p:grpSp>
        <p:nvGrpSpPr>
          <p:cNvPr id="56325" name="Group 5">
            <a:extLst>
              <a:ext uri="{FF2B5EF4-FFF2-40B4-BE49-F238E27FC236}">
                <a16:creationId xmlns:a16="http://schemas.microsoft.com/office/drawing/2014/main" id="{0DC28BF1-8C4E-4CDA-B322-58AEBCDCEA7F}"/>
              </a:ext>
            </a:extLst>
          </p:cNvPr>
          <p:cNvGrpSpPr>
            <a:grpSpLocks/>
          </p:cNvGrpSpPr>
          <p:nvPr/>
        </p:nvGrpSpPr>
        <p:grpSpPr bwMode="auto">
          <a:xfrm>
            <a:off x="6402388" y="1698625"/>
            <a:ext cx="184150" cy="542925"/>
            <a:chOff x="4180" y="783"/>
            <a:chExt cx="150" cy="307"/>
          </a:xfrm>
        </p:grpSpPr>
        <p:sp>
          <p:nvSpPr>
            <p:cNvPr id="56413" name="AutoShape 6">
              <a:extLst>
                <a:ext uri="{FF2B5EF4-FFF2-40B4-BE49-F238E27FC236}">
                  <a16:creationId xmlns:a16="http://schemas.microsoft.com/office/drawing/2014/main" id="{6B730EBD-0A94-4321-8267-F3148556C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14" name="Rectangle 7">
              <a:extLst>
                <a:ext uri="{FF2B5EF4-FFF2-40B4-BE49-F238E27FC236}">
                  <a16:creationId xmlns:a16="http://schemas.microsoft.com/office/drawing/2014/main" id="{375F1A39-8758-42D8-8BDA-C85E86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15" name="Rectangle 8">
              <a:extLst>
                <a:ext uri="{FF2B5EF4-FFF2-40B4-BE49-F238E27FC236}">
                  <a16:creationId xmlns:a16="http://schemas.microsoft.com/office/drawing/2014/main" id="{53AE8113-7C0C-4C0C-A6E3-07740827A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16" name="AutoShape 9">
              <a:extLst>
                <a:ext uri="{FF2B5EF4-FFF2-40B4-BE49-F238E27FC236}">
                  <a16:creationId xmlns:a16="http://schemas.microsoft.com/office/drawing/2014/main" id="{DEF81545-3338-4F2E-8392-9B51CAB0B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17" name="Line 10">
              <a:extLst>
                <a:ext uri="{FF2B5EF4-FFF2-40B4-BE49-F238E27FC236}">
                  <a16:creationId xmlns:a16="http://schemas.microsoft.com/office/drawing/2014/main" id="{AD04325F-B6AB-44F0-9ED3-A1FE8D5E7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418" name="Line 11">
              <a:extLst>
                <a:ext uri="{FF2B5EF4-FFF2-40B4-BE49-F238E27FC236}">
                  <a16:creationId xmlns:a16="http://schemas.microsoft.com/office/drawing/2014/main" id="{9C6318CD-FC74-4D05-9F11-07E8C6C9B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419" name="Rectangle 12">
              <a:extLst>
                <a:ext uri="{FF2B5EF4-FFF2-40B4-BE49-F238E27FC236}">
                  <a16:creationId xmlns:a16="http://schemas.microsoft.com/office/drawing/2014/main" id="{D9346A51-4CDA-409A-9C4C-0FBC88744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20" name="Rectangle 13">
              <a:extLst>
                <a:ext uri="{FF2B5EF4-FFF2-40B4-BE49-F238E27FC236}">
                  <a16:creationId xmlns:a16="http://schemas.microsoft.com/office/drawing/2014/main" id="{F31123B0-E79B-4E3D-8D09-D7AC217A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326" name="Group 14">
            <a:extLst>
              <a:ext uri="{FF2B5EF4-FFF2-40B4-BE49-F238E27FC236}">
                <a16:creationId xmlns:a16="http://schemas.microsoft.com/office/drawing/2014/main" id="{FD9615D1-ADC5-4661-B814-366E044053E5}"/>
              </a:ext>
            </a:extLst>
          </p:cNvPr>
          <p:cNvGrpSpPr>
            <a:grpSpLocks/>
          </p:cNvGrpSpPr>
          <p:nvPr/>
        </p:nvGrpSpPr>
        <p:grpSpPr bwMode="auto">
          <a:xfrm>
            <a:off x="7326313" y="1155700"/>
            <a:ext cx="184150" cy="542925"/>
            <a:chOff x="4180" y="783"/>
            <a:chExt cx="150" cy="307"/>
          </a:xfrm>
        </p:grpSpPr>
        <p:sp>
          <p:nvSpPr>
            <p:cNvPr id="56405" name="AutoShape 15">
              <a:extLst>
                <a:ext uri="{FF2B5EF4-FFF2-40B4-BE49-F238E27FC236}">
                  <a16:creationId xmlns:a16="http://schemas.microsoft.com/office/drawing/2014/main" id="{52B9E41B-47DF-43A6-9DD0-71551EE8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06" name="Rectangle 16">
              <a:extLst>
                <a:ext uri="{FF2B5EF4-FFF2-40B4-BE49-F238E27FC236}">
                  <a16:creationId xmlns:a16="http://schemas.microsoft.com/office/drawing/2014/main" id="{701D1CF6-74BC-48E5-920D-A5ACCAC8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07" name="Rectangle 17">
              <a:extLst>
                <a:ext uri="{FF2B5EF4-FFF2-40B4-BE49-F238E27FC236}">
                  <a16:creationId xmlns:a16="http://schemas.microsoft.com/office/drawing/2014/main" id="{08D82F27-7CE2-406A-BA37-9DF51D7AE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08" name="AutoShape 18">
              <a:extLst>
                <a:ext uri="{FF2B5EF4-FFF2-40B4-BE49-F238E27FC236}">
                  <a16:creationId xmlns:a16="http://schemas.microsoft.com/office/drawing/2014/main" id="{EEA6AA6F-E1B8-463D-A01F-C3E051AFA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09" name="Line 19">
              <a:extLst>
                <a:ext uri="{FF2B5EF4-FFF2-40B4-BE49-F238E27FC236}">
                  <a16:creationId xmlns:a16="http://schemas.microsoft.com/office/drawing/2014/main" id="{5389A917-D09F-4608-95C6-935B6DBA4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410" name="Line 20">
              <a:extLst>
                <a:ext uri="{FF2B5EF4-FFF2-40B4-BE49-F238E27FC236}">
                  <a16:creationId xmlns:a16="http://schemas.microsoft.com/office/drawing/2014/main" id="{9BFC3B37-80B0-4CD2-A52C-A6626CBF5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411" name="Rectangle 21">
              <a:extLst>
                <a:ext uri="{FF2B5EF4-FFF2-40B4-BE49-F238E27FC236}">
                  <a16:creationId xmlns:a16="http://schemas.microsoft.com/office/drawing/2014/main" id="{FE429EAE-08D8-43A4-BDC4-917641D42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12" name="Rectangle 22">
              <a:extLst>
                <a:ext uri="{FF2B5EF4-FFF2-40B4-BE49-F238E27FC236}">
                  <a16:creationId xmlns:a16="http://schemas.microsoft.com/office/drawing/2014/main" id="{D577D0A2-EFB4-417E-8BB4-5EEFC196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327" name="Group 23">
            <a:extLst>
              <a:ext uri="{FF2B5EF4-FFF2-40B4-BE49-F238E27FC236}">
                <a16:creationId xmlns:a16="http://schemas.microsoft.com/office/drawing/2014/main" id="{932F4589-0C2D-4F3C-933D-DE132222F7DB}"/>
              </a:ext>
            </a:extLst>
          </p:cNvPr>
          <p:cNvGrpSpPr>
            <a:grpSpLocks/>
          </p:cNvGrpSpPr>
          <p:nvPr/>
        </p:nvGrpSpPr>
        <p:grpSpPr bwMode="auto">
          <a:xfrm>
            <a:off x="8002588" y="1184275"/>
            <a:ext cx="184150" cy="542925"/>
            <a:chOff x="4180" y="783"/>
            <a:chExt cx="150" cy="307"/>
          </a:xfrm>
        </p:grpSpPr>
        <p:sp>
          <p:nvSpPr>
            <p:cNvPr id="56397" name="AutoShape 24">
              <a:extLst>
                <a:ext uri="{FF2B5EF4-FFF2-40B4-BE49-F238E27FC236}">
                  <a16:creationId xmlns:a16="http://schemas.microsoft.com/office/drawing/2014/main" id="{BACF9C70-6125-4EFC-8EC7-2EF6A5AB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98" name="Rectangle 25">
              <a:extLst>
                <a:ext uri="{FF2B5EF4-FFF2-40B4-BE49-F238E27FC236}">
                  <a16:creationId xmlns:a16="http://schemas.microsoft.com/office/drawing/2014/main" id="{F28D6AAF-CAFA-423C-860F-9D3B7C269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99" name="Rectangle 26">
              <a:extLst>
                <a:ext uri="{FF2B5EF4-FFF2-40B4-BE49-F238E27FC236}">
                  <a16:creationId xmlns:a16="http://schemas.microsoft.com/office/drawing/2014/main" id="{86D64421-81E9-479D-9D7E-60A6057D6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00" name="AutoShape 27">
              <a:extLst>
                <a:ext uri="{FF2B5EF4-FFF2-40B4-BE49-F238E27FC236}">
                  <a16:creationId xmlns:a16="http://schemas.microsoft.com/office/drawing/2014/main" id="{3F90E9EA-D8E1-4149-B2CE-A83E25501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01" name="Line 28">
              <a:extLst>
                <a:ext uri="{FF2B5EF4-FFF2-40B4-BE49-F238E27FC236}">
                  <a16:creationId xmlns:a16="http://schemas.microsoft.com/office/drawing/2014/main" id="{673F7C74-31FF-4A70-BB77-DB67F3171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402" name="Line 29">
              <a:extLst>
                <a:ext uri="{FF2B5EF4-FFF2-40B4-BE49-F238E27FC236}">
                  <a16:creationId xmlns:a16="http://schemas.microsoft.com/office/drawing/2014/main" id="{3A0924A5-0CE8-455D-AE47-8801C67D7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403" name="Rectangle 30">
              <a:extLst>
                <a:ext uri="{FF2B5EF4-FFF2-40B4-BE49-F238E27FC236}">
                  <a16:creationId xmlns:a16="http://schemas.microsoft.com/office/drawing/2014/main" id="{84E96D15-3601-4417-A8EA-4F23AB21A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04" name="Rectangle 31">
              <a:extLst>
                <a:ext uri="{FF2B5EF4-FFF2-40B4-BE49-F238E27FC236}">
                  <a16:creationId xmlns:a16="http://schemas.microsoft.com/office/drawing/2014/main" id="{D9C0C8F9-BE0E-49A2-B9EA-41EF1E58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328" name="Group 32">
            <a:extLst>
              <a:ext uri="{FF2B5EF4-FFF2-40B4-BE49-F238E27FC236}">
                <a16:creationId xmlns:a16="http://schemas.microsoft.com/office/drawing/2014/main" id="{491EE0E6-C0DE-48FD-8D8B-9EF2175D0120}"/>
              </a:ext>
            </a:extLst>
          </p:cNvPr>
          <p:cNvGrpSpPr>
            <a:grpSpLocks/>
          </p:cNvGrpSpPr>
          <p:nvPr/>
        </p:nvGrpSpPr>
        <p:grpSpPr bwMode="auto">
          <a:xfrm>
            <a:off x="8583613" y="1365250"/>
            <a:ext cx="184150" cy="542925"/>
            <a:chOff x="4180" y="783"/>
            <a:chExt cx="150" cy="307"/>
          </a:xfrm>
        </p:grpSpPr>
        <p:sp>
          <p:nvSpPr>
            <p:cNvPr id="56389" name="AutoShape 33">
              <a:extLst>
                <a:ext uri="{FF2B5EF4-FFF2-40B4-BE49-F238E27FC236}">
                  <a16:creationId xmlns:a16="http://schemas.microsoft.com/office/drawing/2014/main" id="{A7B82639-403D-4E0F-8B2B-37B47D329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90" name="Rectangle 34">
              <a:extLst>
                <a:ext uri="{FF2B5EF4-FFF2-40B4-BE49-F238E27FC236}">
                  <a16:creationId xmlns:a16="http://schemas.microsoft.com/office/drawing/2014/main" id="{F6D2ED40-DA8C-4B62-987F-B35BEE9C2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91" name="Rectangle 35">
              <a:extLst>
                <a:ext uri="{FF2B5EF4-FFF2-40B4-BE49-F238E27FC236}">
                  <a16:creationId xmlns:a16="http://schemas.microsoft.com/office/drawing/2014/main" id="{3C3292E2-8446-4D41-82B4-EE682FA76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92" name="AutoShape 36">
              <a:extLst>
                <a:ext uri="{FF2B5EF4-FFF2-40B4-BE49-F238E27FC236}">
                  <a16:creationId xmlns:a16="http://schemas.microsoft.com/office/drawing/2014/main" id="{DFA96270-C3F7-4F4C-984A-73B6175B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93" name="Line 37">
              <a:extLst>
                <a:ext uri="{FF2B5EF4-FFF2-40B4-BE49-F238E27FC236}">
                  <a16:creationId xmlns:a16="http://schemas.microsoft.com/office/drawing/2014/main" id="{36312406-CE32-4A9D-924F-2B178F17F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394" name="Line 38">
              <a:extLst>
                <a:ext uri="{FF2B5EF4-FFF2-40B4-BE49-F238E27FC236}">
                  <a16:creationId xmlns:a16="http://schemas.microsoft.com/office/drawing/2014/main" id="{A030EE2D-366D-4729-A2CC-FA6AE84D9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395" name="Rectangle 39">
              <a:extLst>
                <a:ext uri="{FF2B5EF4-FFF2-40B4-BE49-F238E27FC236}">
                  <a16:creationId xmlns:a16="http://schemas.microsoft.com/office/drawing/2014/main" id="{3562EBA4-8CAE-41CC-BA33-6E594A5CE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96" name="Rectangle 40">
              <a:extLst>
                <a:ext uri="{FF2B5EF4-FFF2-40B4-BE49-F238E27FC236}">
                  <a16:creationId xmlns:a16="http://schemas.microsoft.com/office/drawing/2014/main" id="{739E5179-FEE4-43FE-8E83-3DBA2C8EE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329" name="Group 41">
            <a:extLst>
              <a:ext uri="{FF2B5EF4-FFF2-40B4-BE49-F238E27FC236}">
                <a16:creationId xmlns:a16="http://schemas.microsoft.com/office/drawing/2014/main" id="{FA437E05-7B27-432D-B864-F56DAC2F9B62}"/>
              </a:ext>
            </a:extLst>
          </p:cNvPr>
          <p:cNvGrpSpPr>
            <a:grpSpLocks/>
          </p:cNvGrpSpPr>
          <p:nvPr/>
        </p:nvGrpSpPr>
        <p:grpSpPr bwMode="auto">
          <a:xfrm>
            <a:off x="8897938" y="2155825"/>
            <a:ext cx="184150" cy="542925"/>
            <a:chOff x="4180" y="783"/>
            <a:chExt cx="150" cy="307"/>
          </a:xfrm>
        </p:grpSpPr>
        <p:sp>
          <p:nvSpPr>
            <p:cNvPr id="56381" name="AutoShape 42">
              <a:extLst>
                <a:ext uri="{FF2B5EF4-FFF2-40B4-BE49-F238E27FC236}">
                  <a16:creationId xmlns:a16="http://schemas.microsoft.com/office/drawing/2014/main" id="{C2061819-5225-483F-977C-7D3E32C8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82" name="Rectangle 43">
              <a:extLst>
                <a:ext uri="{FF2B5EF4-FFF2-40B4-BE49-F238E27FC236}">
                  <a16:creationId xmlns:a16="http://schemas.microsoft.com/office/drawing/2014/main" id="{93232DC5-700B-4F05-95F9-8FE8BA8E0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83" name="Rectangle 44">
              <a:extLst>
                <a:ext uri="{FF2B5EF4-FFF2-40B4-BE49-F238E27FC236}">
                  <a16:creationId xmlns:a16="http://schemas.microsoft.com/office/drawing/2014/main" id="{9A49E554-C5FE-46B2-B6AF-B6CA5BB1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84" name="AutoShape 45">
              <a:extLst>
                <a:ext uri="{FF2B5EF4-FFF2-40B4-BE49-F238E27FC236}">
                  <a16:creationId xmlns:a16="http://schemas.microsoft.com/office/drawing/2014/main" id="{03F1DEC1-92D9-42F5-BF30-4FE0ACBAE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85" name="Line 46">
              <a:extLst>
                <a:ext uri="{FF2B5EF4-FFF2-40B4-BE49-F238E27FC236}">
                  <a16:creationId xmlns:a16="http://schemas.microsoft.com/office/drawing/2014/main" id="{8B157FFC-D744-4EFE-97A1-F05FDA559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386" name="Line 47">
              <a:extLst>
                <a:ext uri="{FF2B5EF4-FFF2-40B4-BE49-F238E27FC236}">
                  <a16:creationId xmlns:a16="http://schemas.microsoft.com/office/drawing/2014/main" id="{5D76AC96-959B-42CF-B490-E4C9E4781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387" name="Rectangle 48">
              <a:extLst>
                <a:ext uri="{FF2B5EF4-FFF2-40B4-BE49-F238E27FC236}">
                  <a16:creationId xmlns:a16="http://schemas.microsoft.com/office/drawing/2014/main" id="{DB9ACAC1-57FB-401B-91A4-ECE5CC99D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88" name="Rectangle 49">
              <a:extLst>
                <a:ext uri="{FF2B5EF4-FFF2-40B4-BE49-F238E27FC236}">
                  <a16:creationId xmlns:a16="http://schemas.microsoft.com/office/drawing/2014/main" id="{4733002E-7C78-4153-A329-ADB8B74E7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330" name="Text Box 50">
            <a:extLst>
              <a:ext uri="{FF2B5EF4-FFF2-40B4-BE49-F238E27FC236}">
                <a16:creationId xmlns:a16="http://schemas.microsoft.com/office/drawing/2014/main" id="{BD73E9C1-7D96-4654-99CB-FB7234440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950" y="1208088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Comic Sans MS" panose="030F0702030302020204" pitchFamily="66" charset="0"/>
                <a:cs typeface="Arial" panose="020B0604020202020204" pitchFamily="34" charset="0"/>
              </a:rPr>
              <a:t>origin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Comic Sans MS" panose="030F0702030302020204" pitchFamily="66" charset="0"/>
                <a:cs typeface="Arial" panose="020B0604020202020204" pitchFamily="34" charset="0"/>
              </a:rPr>
              <a:t>servers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331" name="Line 51">
            <a:extLst>
              <a:ext uri="{FF2B5EF4-FFF2-40B4-BE49-F238E27FC236}">
                <a16:creationId xmlns:a16="http://schemas.microsoft.com/office/drawing/2014/main" id="{4FA9CBC5-6663-4F30-BD13-C1A72A10B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32" name="Line 52">
            <a:extLst>
              <a:ext uri="{FF2B5EF4-FFF2-40B4-BE49-F238E27FC236}">
                <a16:creationId xmlns:a16="http://schemas.microsoft.com/office/drawing/2014/main" id="{1F19B23A-5173-4E74-A323-559438020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9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33" name="Line 53">
            <a:extLst>
              <a:ext uri="{FF2B5EF4-FFF2-40B4-BE49-F238E27FC236}">
                <a16:creationId xmlns:a16="http://schemas.microsoft.com/office/drawing/2014/main" id="{37C83318-C4B5-4919-859C-3C059E0A79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6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34" name="Line 54">
            <a:extLst>
              <a:ext uri="{FF2B5EF4-FFF2-40B4-BE49-F238E27FC236}">
                <a16:creationId xmlns:a16="http://schemas.microsoft.com/office/drawing/2014/main" id="{5D5E379A-36B8-434E-A777-E11DA36858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48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35" name="Freeform 55">
            <a:extLst>
              <a:ext uri="{FF2B5EF4-FFF2-40B4-BE49-F238E27FC236}">
                <a16:creationId xmlns:a16="http://schemas.microsoft.com/office/drawing/2014/main" id="{F8366FD2-26A9-40C1-9BF3-C911C99C06E2}"/>
              </a:ext>
            </a:extLst>
          </p:cNvPr>
          <p:cNvSpPr>
            <a:spLocks/>
          </p:cNvSpPr>
          <p:nvPr/>
        </p:nvSpPr>
        <p:spPr bwMode="auto">
          <a:xfrm>
            <a:off x="6686550" y="1689100"/>
            <a:ext cx="2174875" cy="1581150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6336" name="Group 56">
            <a:extLst>
              <a:ext uri="{FF2B5EF4-FFF2-40B4-BE49-F238E27FC236}">
                <a16:creationId xmlns:a16="http://schemas.microsoft.com/office/drawing/2014/main" id="{285D4080-8A98-4F85-B057-DDAC6A6D5E93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2890838"/>
            <a:ext cx="501650" cy="233362"/>
            <a:chOff x="3600" y="219"/>
            <a:chExt cx="360" cy="175"/>
          </a:xfrm>
        </p:grpSpPr>
        <p:sp>
          <p:nvSpPr>
            <p:cNvPr id="56368" name="Oval 57">
              <a:extLst>
                <a:ext uri="{FF2B5EF4-FFF2-40B4-BE49-F238E27FC236}">
                  <a16:creationId xmlns:a16="http://schemas.microsoft.com/office/drawing/2014/main" id="{33E71B59-AEC1-4DDD-9AF0-0F529619B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69" name="Line 58">
              <a:extLst>
                <a:ext uri="{FF2B5EF4-FFF2-40B4-BE49-F238E27FC236}">
                  <a16:creationId xmlns:a16="http://schemas.microsoft.com/office/drawing/2014/main" id="{78D03D38-0C95-422E-9FC9-A898076D2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370" name="Line 59">
              <a:extLst>
                <a:ext uri="{FF2B5EF4-FFF2-40B4-BE49-F238E27FC236}">
                  <a16:creationId xmlns:a16="http://schemas.microsoft.com/office/drawing/2014/main" id="{641216E7-E3E4-45AD-8DDD-54EF630D8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371" name="Rectangle 60">
              <a:extLst>
                <a:ext uri="{FF2B5EF4-FFF2-40B4-BE49-F238E27FC236}">
                  <a16:creationId xmlns:a16="http://schemas.microsoft.com/office/drawing/2014/main" id="{107FC9CB-733C-40A5-9168-99DB9F06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372" name="Oval 61">
              <a:extLst>
                <a:ext uri="{FF2B5EF4-FFF2-40B4-BE49-F238E27FC236}">
                  <a16:creationId xmlns:a16="http://schemas.microsoft.com/office/drawing/2014/main" id="{DA970FD1-3563-4954-98B8-7353448A0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373" name="Group 62">
              <a:extLst>
                <a:ext uri="{FF2B5EF4-FFF2-40B4-BE49-F238E27FC236}">
                  <a16:creationId xmlns:a16="http://schemas.microsoft.com/office/drawing/2014/main" id="{0F9456FD-5944-475F-9091-391944E3BC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6378" name="Line 63">
                <a:extLst>
                  <a:ext uri="{FF2B5EF4-FFF2-40B4-BE49-F238E27FC236}">
                    <a16:creationId xmlns:a16="http://schemas.microsoft.com/office/drawing/2014/main" id="{36C3EE5E-590F-489B-AB6C-0FF3970D8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6379" name="Line 64">
                <a:extLst>
                  <a:ext uri="{FF2B5EF4-FFF2-40B4-BE49-F238E27FC236}">
                    <a16:creationId xmlns:a16="http://schemas.microsoft.com/office/drawing/2014/main" id="{57A7D084-06DA-448A-8752-AA6A400B5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6380" name="Line 65">
                <a:extLst>
                  <a:ext uri="{FF2B5EF4-FFF2-40B4-BE49-F238E27FC236}">
                    <a16:creationId xmlns:a16="http://schemas.microsoft.com/office/drawing/2014/main" id="{D63367C6-5AB0-48A4-89EC-E85FAA8A6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56374" name="Group 66">
              <a:extLst>
                <a:ext uri="{FF2B5EF4-FFF2-40B4-BE49-F238E27FC236}">
                  <a16:creationId xmlns:a16="http://schemas.microsoft.com/office/drawing/2014/main" id="{E83D63FE-A553-4D7B-B129-190CD26985D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6375" name="Line 67">
                <a:extLst>
                  <a:ext uri="{FF2B5EF4-FFF2-40B4-BE49-F238E27FC236}">
                    <a16:creationId xmlns:a16="http://schemas.microsoft.com/office/drawing/2014/main" id="{A48A08BD-6700-4082-AFAB-02C4EF163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6376" name="Line 68">
                <a:extLst>
                  <a:ext uri="{FF2B5EF4-FFF2-40B4-BE49-F238E27FC236}">
                    <a16:creationId xmlns:a16="http://schemas.microsoft.com/office/drawing/2014/main" id="{15E7A1F8-0970-4423-9149-8B8833EBD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6377" name="Line 69">
                <a:extLst>
                  <a:ext uri="{FF2B5EF4-FFF2-40B4-BE49-F238E27FC236}">
                    <a16:creationId xmlns:a16="http://schemas.microsoft.com/office/drawing/2014/main" id="{8114D72E-F9D4-43DE-B417-F5EFD7B18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56337" name="Text Box 70">
            <a:extLst>
              <a:ext uri="{FF2B5EF4-FFF2-40B4-BE49-F238E27FC236}">
                <a16:creationId xmlns:a16="http://schemas.microsoft.com/office/drawing/2014/main" id="{EAD73548-2B2D-46EF-B0C8-4AA50E805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938" y="1998663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 Internet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338" name="Freeform 71">
            <a:extLst>
              <a:ext uri="{FF2B5EF4-FFF2-40B4-BE49-F238E27FC236}">
                <a16:creationId xmlns:a16="http://schemas.microsoft.com/office/drawing/2014/main" id="{0BCB07DD-7B0A-4C13-B73C-2A6AF2B56DFD}"/>
              </a:ext>
            </a:extLst>
          </p:cNvPr>
          <p:cNvSpPr>
            <a:spLocks/>
          </p:cNvSpPr>
          <p:nvPr/>
        </p:nvSpPr>
        <p:spPr bwMode="auto">
          <a:xfrm>
            <a:off x="6256338" y="4059238"/>
            <a:ext cx="2965450" cy="1390650"/>
          </a:xfrm>
          <a:custGeom>
            <a:avLst/>
            <a:gdLst>
              <a:gd name="T0" fmla="*/ 2147483646 w 1868"/>
              <a:gd name="T1" fmla="*/ 2147483646 h 876"/>
              <a:gd name="T2" fmla="*/ 2147483646 w 1868"/>
              <a:gd name="T3" fmla="*/ 2147483646 h 876"/>
              <a:gd name="T4" fmla="*/ 2147483646 w 1868"/>
              <a:gd name="T5" fmla="*/ 2147483646 h 876"/>
              <a:gd name="T6" fmla="*/ 2147483646 w 1868"/>
              <a:gd name="T7" fmla="*/ 2147483646 h 876"/>
              <a:gd name="T8" fmla="*/ 2147483646 w 1868"/>
              <a:gd name="T9" fmla="*/ 2147483646 h 876"/>
              <a:gd name="T10" fmla="*/ 2147483646 w 1868"/>
              <a:gd name="T11" fmla="*/ 2147483646 h 876"/>
              <a:gd name="T12" fmla="*/ 2147483646 w 1868"/>
              <a:gd name="T13" fmla="*/ 2147483646 h 876"/>
              <a:gd name="T14" fmla="*/ 2147483646 w 1868"/>
              <a:gd name="T15" fmla="*/ 2147483646 h 876"/>
              <a:gd name="T16" fmla="*/ 2147483646 w 1868"/>
              <a:gd name="T17" fmla="*/ 2147483646 h 876"/>
              <a:gd name="T18" fmla="*/ 2147483646 w 1868"/>
              <a:gd name="T19" fmla="*/ 2147483646 h 876"/>
              <a:gd name="T20" fmla="*/ 2147483646 w 1868"/>
              <a:gd name="T21" fmla="*/ 2147483646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56339" name="Object 72">
            <a:extLst>
              <a:ext uri="{FF2B5EF4-FFF2-40B4-BE49-F238E27FC236}">
                <a16:creationId xmlns:a16="http://schemas.microsoft.com/office/drawing/2014/main" id="{EEC255C4-C710-420D-B1E3-939F5E460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3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73">
            <a:extLst>
              <a:ext uri="{FF2B5EF4-FFF2-40B4-BE49-F238E27FC236}">
                <a16:creationId xmlns:a16="http://schemas.microsoft.com/office/drawing/2014/main" id="{53EBB57D-9EE7-467B-B438-197896998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8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74">
            <a:extLst>
              <a:ext uri="{FF2B5EF4-FFF2-40B4-BE49-F238E27FC236}">
                <a16:creationId xmlns:a16="http://schemas.microsoft.com/office/drawing/2014/main" id="{F87025A5-3FEB-4E40-AE2C-9AA9D7C5C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2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Object 75">
            <a:extLst>
              <a:ext uri="{FF2B5EF4-FFF2-40B4-BE49-F238E27FC236}">
                <a16:creationId xmlns:a16="http://schemas.microsoft.com/office/drawing/2014/main" id="{EC15338F-AE9F-4C9D-A6F0-DD0C5F0B1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6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Line 76">
            <a:extLst>
              <a:ext uri="{FF2B5EF4-FFF2-40B4-BE49-F238E27FC236}">
                <a16:creationId xmlns:a16="http://schemas.microsoft.com/office/drawing/2014/main" id="{27F4394A-E5CA-4F3B-8944-3B1855E84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6075" y="4592638"/>
            <a:ext cx="1557338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44" name="Line 77">
            <a:extLst>
              <a:ext uri="{FF2B5EF4-FFF2-40B4-BE49-F238E27FC236}">
                <a16:creationId xmlns:a16="http://schemas.microsoft.com/office/drawing/2014/main" id="{C9C1C9E2-6E6D-4505-8304-67A9C7FA1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45" name="Line 78">
            <a:extLst>
              <a:ext uri="{FF2B5EF4-FFF2-40B4-BE49-F238E27FC236}">
                <a16:creationId xmlns:a16="http://schemas.microsoft.com/office/drawing/2014/main" id="{8C806C12-28F3-4DE2-9E84-29A6E0C0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5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46" name="Line 79">
            <a:extLst>
              <a:ext uri="{FF2B5EF4-FFF2-40B4-BE49-F238E27FC236}">
                <a16:creationId xmlns:a16="http://schemas.microsoft.com/office/drawing/2014/main" id="{3D9ECDB0-9378-42AC-BA68-81F3FF82F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47" name="Line 80">
            <a:extLst>
              <a:ext uri="{FF2B5EF4-FFF2-40B4-BE49-F238E27FC236}">
                <a16:creationId xmlns:a16="http://schemas.microsoft.com/office/drawing/2014/main" id="{48EAF931-DCDF-456F-B042-A15F034A1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3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6348" name="Group 81">
            <a:extLst>
              <a:ext uri="{FF2B5EF4-FFF2-40B4-BE49-F238E27FC236}">
                <a16:creationId xmlns:a16="http://schemas.microsoft.com/office/drawing/2014/main" id="{5E3B07F9-7589-4208-ABFB-E8C3F2057EA1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4181475"/>
            <a:ext cx="501650" cy="233363"/>
            <a:chOff x="3600" y="219"/>
            <a:chExt cx="360" cy="175"/>
          </a:xfrm>
        </p:grpSpPr>
        <p:sp>
          <p:nvSpPr>
            <p:cNvPr id="56355" name="Oval 82">
              <a:extLst>
                <a:ext uri="{FF2B5EF4-FFF2-40B4-BE49-F238E27FC236}">
                  <a16:creationId xmlns:a16="http://schemas.microsoft.com/office/drawing/2014/main" id="{831C130A-BF17-465C-B279-10DC035C3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56" name="Line 83">
              <a:extLst>
                <a:ext uri="{FF2B5EF4-FFF2-40B4-BE49-F238E27FC236}">
                  <a16:creationId xmlns:a16="http://schemas.microsoft.com/office/drawing/2014/main" id="{F807FADE-5BA1-47C5-9F01-991596098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357" name="Line 84">
              <a:extLst>
                <a:ext uri="{FF2B5EF4-FFF2-40B4-BE49-F238E27FC236}">
                  <a16:creationId xmlns:a16="http://schemas.microsoft.com/office/drawing/2014/main" id="{CE00580E-EE60-41C5-88DA-7D3482F6F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6358" name="Rectangle 85">
              <a:extLst>
                <a:ext uri="{FF2B5EF4-FFF2-40B4-BE49-F238E27FC236}">
                  <a16:creationId xmlns:a16="http://schemas.microsoft.com/office/drawing/2014/main" id="{F593DF92-E888-45A6-A660-EFB874633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359" name="Oval 86">
              <a:extLst>
                <a:ext uri="{FF2B5EF4-FFF2-40B4-BE49-F238E27FC236}">
                  <a16:creationId xmlns:a16="http://schemas.microsoft.com/office/drawing/2014/main" id="{5121FEC1-7CED-444E-92E5-FEC74A31E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360" name="Group 87">
              <a:extLst>
                <a:ext uri="{FF2B5EF4-FFF2-40B4-BE49-F238E27FC236}">
                  <a16:creationId xmlns:a16="http://schemas.microsoft.com/office/drawing/2014/main" id="{815701C9-989E-4807-BEE9-60DFC18DA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6365" name="Line 88">
                <a:extLst>
                  <a:ext uri="{FF2B5EF4-FFF2-40B4-BE49-F238E27FC236}">
                    <a16:creationId xmlns:a16="http://schemas.microsoft.com/office/drawing/2014/main" id="{650C245B-3D1A-4CFC-9590-32C433550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6366" name="Line 89">
                <a:extLst>
                  <a:ext uri="{FF2B5EF4-FFF2-40B4-BE49-F238E27FC236}">
                    <a16:creationId xmlns:a16="http://schemas.microsoft.com/office/drawing/2014/main" id="{3614963F-3451-4C7B-86D2-A1C133936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6367" name="Line 90">
                <a:extLst>
                  <a:ext uri="{FF2B5EF4-FFF2-40B4-BE49-F238E27FC236}">
                    <a16:creationId xmlns:a16="http://schemas.microsoft.com/office/drawing/2014/main" id="{99D8E697-6C46-478C-86E9-5B14687E1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56361" name="Group 91">
              <a:extLst>
                <a:ext uri="{FF2B5EF4-FFF2-40B4-BE49-F238E27FC236}">
                  <a16:creationId xmlns:a16="http://schemas.microsoft.com/office/drawing/2014/main" id="{FD1491AA-E17C-4128-8CE4-7FB61F89942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6362" name="Line 92">
                <a:extLst>
                  <a:ext uri="{FF2B5EF4-FFF2-40B4-BE49-F238E27FC236}">
                    <a16:creationId xmlns:a16="http://schemas.microsoft.com/office/drawing/2014/main" id="{07474CBF-BAE2-49A2-BE36-C66383739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6363" name="Line 93">
                <a:extLst>
                  <a:ext uri="{FF2B5EF4-FFF2-40B4-BE49-F238E27FC236}">
                    <a16:creationId xmlns:a16="http://schemas.microsoft.com/office/drawing/2014/main" id="{CB83CC09-32A6-42C8-AAA9-8ABD2E2D0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6364" name="Line 94">
                <a:extLst>
                  <a:ext uri="{FF2B5EF4-FFF2-40B4-BE49-F238E27FC236}">
                    <a16:creationId xmlns:a16="http://schemas.microsoft.com/office/drawing/2014/main" id="{02A1947C-648C-409C-9EDF-22E715167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56349" name="Line 95">
            <a:extLst>
              <a:ext uri="{FF2B5EF4-FFF2-40B4-BE49-F238E27FC236}">
                <a16:creationId xmlns:a16="http://schemas.microsoft.com/office/drawing/2014/main" id="{37642729-1A45-41AE-B421-0E25BCA2A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50" name="Line 96">
            <a:extLst>
              <a:ext uri="{FF2B5EF4-FFF2-40B4-BE49-F238E27FC236}">
                <a16:creationId xmlns:a16="http://schemas.microsoft.com/office/drawing/2014/main" id="{30FA4648-BEC5-4522-A370-FBB0E84D9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51" name="Text Box 97">
            <a:extLst>
              <a:ext uri="{FF2B5EF4-FFF2-40B4-BE49-F238E27FC236}">
                <a16:creationId xmlns:a16="http://schemas.microsoft.com/office/drawing/2014/main" id="{CFA8E12B-CEC4-4A5A-B85C-B6FEE92DC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946525"/>
            <a:ext cx="1325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institutional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network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352" name="Text Box 98">
            <a:extLst>
              <a:ext uri="{FF2B5EF4-FFF2-40B4-BE49-F238E27FC236}">
                <a16:creationId xmlns:a16="http://schemas.microsoft.com/office/drawing/2014/main" id="{60FBB476-DB5F-40AF-A1A4-FCA9245A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988" y="4294188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10 Mbps LAN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353" name="Text Box 99">
            <a:extLst>
              <a:ext uri="{FF2B5EF4-FFF2-40B4-BE49-F238E27FC236}">
                <a16:creationId xmlns:a16="http://schemas.microsoft.com/office/drawing/2014/main" id="{A1E13E81-4185-4B73-AD5F-6DA6D30B7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863" y="3322638"/>
            <a:ext cx="1195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1.5 Mbps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access link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354" name="Text Box 100">
            <a:extLst>
              <a:ext uri="{FF2B5EF4-FFF2-40B4-BE49-F238E27FC236}">
                <a16:creationId xmlns:a16="http://schemas.microsoft.com/office/drawing/2014/main" id="{F5ADCF86-486A-4B68-94F5-DC6062384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5370513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institutional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cache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>
            <a:extLst>
              <a:ext uri="{FF2B5EF4-FFF2-40B4-BE49-F238E27FC236}">
                <a16:creationId xmlns:a16="http://schemas.microsoft.com/office/drawing/2014/main" id="{923DEEDA-FB67-4596-B79B-3F45C9475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340E9AB-30A3-4576-8763-300A1C9F2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/>
              <a:t>Caching example (cont)</a:t>
            </a:r>
            <a:endParaRPr lang="en-US" altLang="it-IT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CF99BD23-A136-413F-AFD7-B5EB2775BC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44700" y="1379538"/>
            <a:ext cx="4164013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Possible solution</a:t>
            </a:r>
            <a:endParaRPr lang="en-US" altLang="it-IT" sz="2400"/>
          </a:p>
          <a:p>
            <a:r>
              <a:rPr lang="en-US" altLang="it-IT" sz="2400"/>
              <a:t>increase bandwidth of access link to, say, 10 Mbps</a:t>
            </a:r>
          </a:p>
          <a:p>
            <a:pPr>
              <a:buFontTx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Consequences</a:t>
            </a:r>
            <a:endParaRPr lang="en-US" altLang="it-IT" sz="2400"/>
          </a:p>
          <a:p>
            <a:r>
              <a:rPr lang="en-US" altLang="it-IT" sz="2000"/>
              <a:t>utilization on LAN = 15%</a:t>
            </a:r>
          </a:p>
          <a:p>
            <a:r>
              <a:rPr lang="en-US" altLang="it-IT" sz="2000"/>
              <a:t>utilization on access link = 15%</a:t>
            </a:r>
          </a:p>
          <a:p>
            <a:r>
              <a:rPr lang="en-US" altLang="it-IT" sz="2000"/>
              <a:t>Total delay   = Internet delay + access delay + LAN delay</a:t>
            </a:r>
          </a:p>
          <a:p>
            <a:pPr>
              <a:buFontTx/>
              <a:buNone/>
            </a:pPr>
            <a:r>
              <a:rPr lang="en-US" altLang="it-IT" sz="2000"/>
              <a:t>  =  2 sec + msecs + msecs</a:t>
            </a:r>
          </a:p>
          <a:p>
            <a:r>
              <a:rPr lang="en-US" altLang="it-IT" sz="2000"/>
              <a:t>often a costly upgrade</a:t>
            </a:r>
          </a:p>
          <a:p>
            <a:endParaRPr lang="en-US" altLang="it-IT" sz="2400"/>
          </a:p>
          <a:p>
            <a:endParaRPr lang="en-US" altLang="it-IT" sz="2400"/>
          </a:p>
        </p:txBody>
      </p:sp>
      <p:grpSp>
        <p:nvGrpSpPr>
          <p:cNvPr id="58373" name="Group 5">
            <a:extLst>
              <a:ext uri="{FF2B5EF4-FFF2-40B4-BE49-F238E27FC236}">
                <a16:creationId xmlns:a16="http://schemas.microsoft.com/office/drawing/2014/main" id="{A81DC931-ABCA-4616-9645-1316630A619B}"/>
              </a:ext>
            </a:extLst>
          </p:cNvPr>
          <p:cNvGrpSpPr>
            <a:grpSpLocks/>
          </p:cNvGrpSpPr>
          <p:nvPr/>
        </p:nvGrpSpPr>
        <p:grpSpPr bwMode="auto">
          <a:xfrm>
            <a:off x="6402388" y="1698625"/>
            <a:ext cx="184150" cy="542925"/>
            <a:chOff x="4180" y="783"/>
            <a:chExt cx="150" cy="307"/>
          </a:xfrm>
        </p:grpSpPr>
        <p:sp>
          <p:nvSpPr>
            <p:cNvPr id="58461" name="AutoShape 6">
              <a:extLst>
                <a:ext uri="{FF2B5EF4-FFF2-40B4-BE49-F238E27FC236}">
                  <a16:creationId xmlns:a16="http://schemas.microsoft.com/office/drawing/2014/main" id="{FD1FEA03-60F5-498D-AA87-C6FFABD3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62" name="Rectangle 7">
              <a:extLst>
                <a:ext uri="{FF2B5EF4-FFF2-40B4-BE49-F238E27FC236}">
                  <a16:creationId xmlns:a16="http://schemas.microsoft.com/office/drawing/2014/main" id="{8C7D0DBB-AE2A-43BD-AEAA-33E699899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63" name="Rectangle 8">
              <a:extLst>
                <a:ext uri="{FF2B5EF4-FFF2-40B4-BE49-F238E27FC236}">
                  <a16:creationId xmlns:a16="http://schemas.microsoft.com/office/drawing/2014/main" id="{5E0C83B2-D0D2-482B-A73E-65CD1ADE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64" name="AutoShape 9">
              <a:extLst>
                <a:ext uri="{FF2B5EF4-FFF2-40B4-BE49-F238E27FC236}">
                  <a16:creationId xmlns:a16="http://schemas.microsoft.com/office/drawing/2014/main" id="{B8DF6240-F16B-4B18-8B70-B3D5A96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65" name="Line 10">
              <a:extLst>
                <a:ext uri="{FF2B5EF4-FFF2-40B4-BE49-F238E27FC236}">
                  <a16:creationId xmlns:a16="http://schemas.microsoft.com/office/drawing/2014/main" id="{2354A89C-1988-465F-85AD-7E0B17A52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66" name="Line 11">
              <a:extLst>
                <a:ext uri="{FF2B5EF4-FFF2-40B4-BE49-F238E27FC236}">
                  <a16:creationId xmlns:a16="http://schemas.microsoft.com/office/drawing/2014/main" id="{12660192-AB36-45E4-BFCF-9D39A8257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67" name="Rectangle 12">
              <a:extLst>
                <a:ext uri="{FF2B5EF4-FFF2-40B4-BE49-F238E27FC236}">
                  <a16:creationId xmlns:a16="http://schemas.microsoft.com/office/drawing/2014/main" id="{1716B40E-6A5B-4A63-B810-234463A49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68" name="Rectangle 13">
              <a:extLst>
                <a:ext uri="{FF2B5EF4-FFF2-40B4-BE49-F238E27FC236}">
                  <a16:creationId xmlns:a16="http://schemas.microsoft.com/office/drawing/2014/main" id="{857F628D-BF87-4C38-9773-6F4F30C3A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374" name="Group 14">
            <a:extLst>
              <a:ext uri="{FF2B5EF4-FFF2-40B4-BE49-F238E27FC236}">
                <a16:creationId xmlns:a16="http://schemas.microsoft.com/office/drawing/2014/main" id="{E069F5D5-E3F3-4D94-9771-1F1F833D80F1}"/>
              </a:ext>
            </a:extLst>
          </p:cNvPr>
          <p:cNvGrpSpPr>
            <a:grpSpLocks/>
          </p:cNvGrpSpPr>
          <p:nvPr/>
        </p:nvGrpSpPr>
        <p:grpSpPr bwMode="auto">
          <a:xfrm>
            <a:off x="7326313" y="1155700"/>
            <a:ext cx="184150" cy="542925"/>
            <a:chOff x="4180" y="783"/>
            <a:chExt cx="150" cy="307"/>
          </a:xfrm>
        </p:grpSpPr>
        <p:sp>
          <p:nvSpPr>
            <p:cNvPr id="58453" name="AutoShape 15">
              <a:extLst>
                <a:ext uri="{FF2B5EF4-FFF2-40B4-BE49-F238E27FC236}">
                  <a16:creationId xmlns:a16="http://schemas.microsoft.com/office/drawing/2014/main" id="{80E49E8A-D6B9-41D8-91BB-9F1705B05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54" name="Rectangle 16">
              <a:extLst>
                <a:ext uri="{FF2B5EF4-FFF2-40B4-BE49-F238E27FC236}">
                  <a16:creationId xmlns:a16="http://schemas.microsoft.com/office/drawing/2014/main" id="{ABB92F1F-3036-46A6-8295-02FAC3AF7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55" name="Rectangle 17">
              <a:extLst>
                <a:ext uri="{FF2B5EF4-FFF2-40B4-BE49-F238E27FC236}">
                  <a16:creationId xmlns:a16="http://schemas.microsoft.com/office/drawing/2014/main" id="{5102ACD3-A709-4518-9FDC-4126888CA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56" name="AutoShape 18">
              <a:extLst>
                <a:ext uri="{FF2B5EF4-FFF2-40B4-BE49-F238E27FC236}">
                  <a16:creationId xmlns:a16="http://schemas.microsoft.com/office/drawing/2014/main" id="{97EDDFAD-AE34-4621-96BE-A37AD5DF7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57" name="Line 19">
              <a:extLst>
                <a:ext uri="{FF2B5EF4-FFF2-40B4-BE49-F238E27FC236}">
                  <a16:creationId xmlns:a16="http://schemas.microsoft.com/office/drawing/2014/main" id="{4F2D0B88-C224-4025-A3E9-DACBEE980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58" name="Line 20">
              <a:extLst>
                <a:ext uri="{FF2B5EF4-FFF2-40B4-BE49-F238E27FC236}">
                  <a16:creationId xmlns:a16="http://schemas.microsoft.com/office/drawing/2014/main" id="{3358CEBB-978D-44D6-914B-1ED978A8C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59" name="Rectangle 21">
              <a:extLst>
                <a:ext uri="{FF2B5EF4-FFF2-40B4-BE49-F238E27FC236}">
                  <a16:creationId xmlns:a16="http://schemas.microsoft.com/office/drawing/2014/main" id="{DED2CFDE-9F56-4D3D-A685-552D3D475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60" name="Rectangle 22">
              <a:extLst>
                <a:ext uri="{FF2B5EF4-FFF2-40B4-BE49-F238E27FC236}">
                  <a16:creationId xmlns:a16="http://schemas.microsoft.com/office/drawing/2014/main" id="{CCC61E4B-B356-43BE-B8B9-E7393174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375" name="Group 23">
            <a:extLst>
              <a:ext uri="{FF2B5EF4-FFF2-40B4-BE49-F238E27FC236}">
                <a16:creationId xmlns:a16="http://schemas.microsoft.com/office/drawing/2014/main" id="{97FF3000-120E-47B9-B0D5-E091EA09547F}"/>
              </a:ext>
            </a:extLst>
          </p:cNvPr>
          <p:cNvGrpSpPr>
            <a:grpSpLocks/>
          </p:cNvGrpSpPr>
          <p:nvPr/>
        </p:nvGrpSpPr>
        <p:grpSpPr bwMode="auto">
          <a:xfrm>
            <a:off x="8002588" y="1184275"/>
            <a:ext cx="184150" cy="542925"/>
            <a:chOff x="4180" y="783"/>
            <a:chExt cx="150" cy="307"/>
          </a:xfrm>
        </p:grpSpPr>
        <p:sp>
          <p:nvSpPr>
            <p:cNvPr id="58445" name="AutoShape 24">
              <a:extLst>
                <a:ext uri="{FF2B5EF4-FFF2-40B4-BE49-F238E27FC236}">
                  <a16:creationId xmlns:a16="http://schemas.microsoft.com/office/drawing/2014/main" id="{49C0813C-B7CE-4463-BD1F-E7217BC08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46" name="Rectangle 25">
              <a:extLst>
                <a:ext uri="{FF2B5EF4-FFF2-40B4-BE49-F238E27FC236}">
                  <a16:creationId xmlns:a16="http://schemas.microsoft.com/office/drawing/2014/main" id="{7B253CF5-0276-4214-B9BA-0F54CF16A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47" name="Rectangle 26">
              <a:extLst>
                <a:ext uri="{FF2B5EF4-FFF2-40B4-BE49-F238E27FC236}">
                  <a16:creationId xmlns:a16="http://schemas.microsoft.com/office/drawing/2014/main" id="{7BB7400E-2E15-404B-8119-BB155A484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48" name="AutoShape 27">
              <a:extLst>
                <a:ext uri="{FF2B5EF4-FFF2-40B4-BE49-F238E27FC236}">
                  <a16:creationId xmlns:a16="http://schemas.microsoft.com/office/drawing/2014/main" id="{43522A09-19A7-4AFA-88B9-0938C18C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49" name="Line 28">
              <a:extLst>
                <a:ext uri="{FF2B5EF4-FFF2-40B4-BE49-F238E27FC236}">
                  <a16:creationId xmlns:a16="http://schemas.microsoft.com/office/drawing/2014/main" id="{5109365D-AEAD-4412-BE63-12BC8A0BA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50" name="Line 29">
              <a:extLst>
                <a:ext uri="{FF2B5EF4-FFF2-40B4-BE49-F238E27FC236}">
                  <a16:creationId xmlns:a16="http://schemas.microsoft.com/office/drawing/2014/main" id="{95336C23-F67E-4206-8299-C15B4B159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51" name="Rectangle 30">
              <a:extLst>
                <a:ext uri="{FF2B5EF4-FFF2-40B4-BE49-F238E27FC236}">
                  <a16:creationId xmlns:a16="http://schemas.microsoft.com/office/drawing/2014/main" id="{62E9A638-CD09-4B11-894A-95D0D4A2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52" name="Rectangle 31">
              <a:extLst>
                <a:ext uri="{FF2B5EF4-FFF2-40B4-BE49-F238E27FC236}">
                  <a16:creationId xmlns:a16="http://schemas.microsoft.com/office/drawing/2014/main" id="{2FF95B70-0CF2-423D-89A6-C0179D62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376" name="Group 32">
            <a:extLst>
              <a:ext uri="{FF2B5EF4-FFF2-40B4-BE49-F238E27FC236}">
                <a16:creationId xmlns:a16="http://schemas.microsoft.com/office/drawing/2014/main" id="{4395B32B-ADAA-4F55-A984-FD3499D6BFF7}"/>
              </a:ext>
            </a:extLst>
          </p:cNvPr>
          <p:cNvGrpSpPr>
            <a:grpSpLocks/>
          </p:cNvGrpSpPr>
          <p:nvPr/>
        </p:nvGrpSpPr>
        <p:grpSpPr bwMode="auto">
          <a:xfrm>
            <a:off x="8583613" y="1365250"/>
            <a:ext cx="184150" cy="542925"/>
            <a:chOff x="4180" y="783"/>
            <a:chExt cx="150" cy="307"/>
          </a:xfrm>
        </p:grpSpPr>
        <p:sp>
          <p:nvSpPr>
            <p:cNvPr id="58437" name="AutoShape 33">
              <a:extLst>
                <a:ext uri="{FF2B5EF4-FFF2-40B4-BE49-F238E27FC236}">
                  <a16:creationId xmlns:a16="http://schemas.microsoft.com/office/drawing/2014/main" id="{5237C086-562C-4C17-B47E-822AD8052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38" name="Rectangle 34">
              <a:extLst>
                <a:ext uri="{FF2B5EF4-FFF2-40B4-BE49-F238E27FC236}">
                  <a16:creationId xmlns:a16="http://schemas.microsoft.com/office/drawing/2014/main" id="{8B022684-AE17-412A-82A4-78EAA20AB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39" name="Rectangle 35">
              <a:extLst>
                <a:ext uri="{FF2B5EF4-FFF2-40B4-BE49-F238E27FC236}">
                  <a16:creationId xmlns:a16="http://schemas.microsoft.com/office/drawing/2014/main" id="{5756BD6D-E1AF-464A-87A9-A5A502865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40" name="AutoShape 36">
              <a:extLst>
                <a:ext uri="{FF2B5EF4-FFF2-40B4-BE49-F238E27FC236}">
                  <a16:creationId xmlns:a16="http://schemas.microsoft.com/office/drawing/2014/main" id="{C58DE3AA-3AFE-4685-A2E9-E98C42A7C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41" name="Line 37">
              <a:extLst>
                <a:ext uri="{FF2B5EF4-FFF2-40B4-BE49-F238E27FC236}">
                  <a16:creationId xmlns:a16="http://schemas.microsoft.com/office/drawing/2014/main" id="{0100586C-ABCD-4715-80C2-202CA30D6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42" name="Line 38">
              <a:extLst>
                <a:ext uri="{FF2B5EF4-FFF2-40B4-BE49-F238E27FC236}">
                  <a16:creationId xmlns:a16="http://schemas.microsoft.com/office/drawing/2014/main" id="{384C51F3-5E4C-4DAB-89C3-A92839F10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43" name="Rectangle 39">
              <a:extLst>
                <a:ext uri="{FF2B5EF4-FFF2-40B4-BE49-F238E27FC236}">
                  <a16:creationId xmlns:a16="http://schemas.microsoft.com/office/drawing/2014/main" id="{8DC202AA-D45E-48FE-B892-CFF2CF98D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44" name="Rectangle 40">
              <a:extLst>
                <a:ext uri="{FF2B5EF4-FFF2-40B4-BE49-F238E27FC236}">
                  <a16:creationId xmlns:a16="http://schemas.microsoft.com/office/drawing/2014/main" id="{19F0A18B-E3FA-4445-AA4E-BF450992B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377" name="Group 41">
            <a:extLst>
              <a:ext uri="{FF2B5EF4-FFF2-40B4-BE49-F238E27FC236}">
                <a16:creationId xmlns:a16="http://schemas.microsoft.com/office/drawing/2014/main" id="{4A5A7D43-8947-4C29-A23A-5B8E97F6FFB8}"/>
              </a:ext>
            </a:extLst>
          </p:cNvPr>
          <p:cNvGrpSpPr>
            <a:grpSpLocks/>
          </p:cNvGrpSpPr>
          <p:nvPr/>
        </p:nvGrpSpPr>
        <p:grpSpPr bwMode="auto">
          <a:xfrm>
            <a:off x="8897938" y="2155825"/>
            <a:ext cx="184150" cy="542925"/>
            <a:chOff x="4180" y="783"/>
            <a:chExt cx="150" cy="307"/>
          </a:xfrm>
        </p:grpSpPr>
        <p:sp>
          <p:nvSpPr>
            <p:cNvPr id="58429" name="AutoShape 42">
              <a:extLst>
                <a:ext uri="{FF2B5EF4-FFF2-40B4-BE49-F238E27FC236}">
                  <a16:creationId xmlns:a16="http://schemas.microsoft.com/office/drawing/2014/main" id="{3F40659B-F7F2-4E7B-9781-C7574EDBA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30" name="Rectangle 43">
              <a:extLst>
                <a:ext uri="{FF2B5EF4-FFF2-40B4-BE49-F238E27FC236}">
                  <a16:creationId xmlns:a16="http://schemas.microsoft.com/office/drawing/2014/main" id="{218E8F67-E8E8-4600-9D9C-891572B28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31" name="Rectangle 44">
              <a:extLst>
                <a:ext uri="{FF2B5EF4-FFF2-40B4-BE49-F238E27FC236}">
                  <a16:creationId xmlns:a16="http://schemas.microsoft.com/office/drawing/2014/main" id="{916943A0-E575-424D-86FD-7ABAF247B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32" name="AutoShape 45">
              <a:extLst>
                <a:ext uri="{FF2B5EF4-FFF2-40B4-BE49-F238E27FC236}">
                  <a16:creationId xmlns:a16="http://schemas.microsoft.com/office/drawing/2014/main" id="{648FF844-AB72-484D-A725-52EB5C5BC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33" name="Line 46">
              <a:extLst>
                <a:ext uri="{FF2B5EF4-FFF2-40B4-BE49-F238E27FC236}">
                  <a16:creationId xmlns:a16="http://schemas.microsoft.com/office/drawing/2014/main" id="{D4E00B28-7730-436A-B56D-4420AB1C4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34" name="Line 47">
              <a:extLst>
                <a:ext uri="{FF2B5EF4-FFF2-40B4-BE49-F238E27FC236}">
                  <a16:creationId xmlns:a16="http://schemas.microsoft.com/office/drawing/2014/main" id="{BF21E92C-36C6-4433-8109-61E0B4241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35" name="Rectangle 48">
              <a:extLst>
                <a:ext uri="{FF2B5EF4-FFF2-40B4-BE49-F238E27FC236}">
                  <a16:creationId xmlns:a16="http://schemas.microsoft.com/office/drawing/2014/main" id="{55D3DC27-A4BA-431F-807A-0AE783156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36" name="Rectangle 49">
              <a:extLst>
                <a:ext uri="{FF2B5EF4-FFF2-40B4-BE49-F238E27FC236}">
                  <a16:creationId xmlns:a16="http://schemas.microsoft.com/office/drawing/2014/main" id="{3CB43AC9-140E-42AE-9487-FC3F4ABA8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378" name="Text Box 50">
            <a:extLst>
              <a:ext uri="{FF2B5EF4-FFF2-40B4-BE49-F238E27FC236}">
                <a16:creationId xmlns:a16="http://schemas.microsoft.com/office/drawing/2014/main" id="{363D3814-6EB8-405E-A84B-85A7EB27D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950" y="1208088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Comic Sans MS" panose="030F0702030302020204" pitchFamily="66" charset="0"/>
                <a:cs typeface="Arial" panose="020B0604020202020204" pitchFamily="34" charset="0"/>
              </a:rPr>
              <a:t>origin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Comic Sans MS" panose="030F0702030302020204" pitchFamily="66" charset="0"/>
                <a:cs typeface="Arial" panose="020B0604020202020204" pitchFamily="34" charset="0"/>
              </a:rPr>
              <a:t>servers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8379" name="Line 51">
            <a:extLst>
              <a:ext uri="{FF2B5EF4-FFF2-40B4-BE49-F238E27FC236}">
                <a16:creationId xmlns:a16="http://schemas.microsoft.com/office/drawing/2014/main" id="{45503916-9EF7-49FE-940E-6E2E9ACB2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0" name="Line 52">
            <a:extLst>
              <a:ext uri="{FF2B5EF4-FFF2-40B4-BE49-F238E27FC236}">
                <a16:creationId xmlns:a16="http://schemas.microsoft.com/office/drawing/2014/main" id="{76AF1C48-32B5-4F86-897E-C47E58D62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9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1" name="Line 53">
            <a:extLst>
              <a:ext uri="{FF2B5EF4-FFF2-40B4-BE49-F238E27FC236}">
                <a16:creationId xmlns:a16="http://schemas.microsoft.com/office/drawing/2014/main" id="{B19199BC-FE4C-4AE7-9C15-420FA872B1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6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2" name="Line 54">
            <a:extLst>
              <a:ext uri="{FF2B5EF4-FFF2-40B4-BE49-F238E27FC236}">
                <a16:creationId xmlns:a16="http://schemas.microsoft.com/office/drawing/2014/main" id="{3F34E4B2-42AF-4C2D-9E98-6A58876103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48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83" name="Freeform 55">
            <a:extLst>
              <a:ext uri="{FF2B5EF4-FFF2-40B4-BE49-F238E27FC236}">
                <a16:creationId xmlns:a16="http://schemas.microsoft.com/office/drawing/2014/main" id="{8B62FBDB-3641-4D35-8FD4-95C654DBCBC0}"/>
              </a:ext>
            </a:extLst>
          </p:cNvPr>
          <p:cNvSpPr>
            <a:spLocks/>
          </p:cNvSpPr>
          <p:nvPr/>
        </p:nvSpPr>
        <p:spPr bwMode="auto">
          <a:xfrm>
            <a:off x="6686550" y="1689100"/>
            <a:ext cx="2174875" cy="1581150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8384" name="Group 56">
            <a:extLst>
              <a:ext uri="{FF2B5EF4-FFF2-40B4-BE49-F238E27FC236}">
                <a16:creationId xmlns:a16="http://schemas.microsoft.com/office/drawing/2014/main" id="{69988CB3-12B8-442C-92D7-19C07678F4AA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2890838"/>
            <a:ext cx="501650" cy="233362"/>
            <a:chOff x="3600" y="219"/>
            <a:chExt cx="360" cy="175"/>
          </a:xfrm>
        </p:grpSpPr>
        <p:sp>
          <p:nvSpPr>
            <p:cNvPr id="58416" name="Oval 57">
              <a:extLst>
                <a:ext uri="{FF2B5EF4-FFF2-40B4-BE49-F238E27FC236}">
                  <a16:creationId xmlns:a16="http://schemas.microsoft.com/office/drawing/2014/main" id="{F74828C6-345B-4E32-A8ED-6A9509385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17" name="Line 58">
              <a:extLst>
                <a:ext uri="{FF2B5EF4-FFF2-40B4-BE49-F238E27FC236}">
                  <a16:creationId xmlns:a16="http://schemas.microsoft.com/office/drawing/2014/main" id="{24D3FBBC-0C4A-4D92-891E-36FFA0690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18" name="Line 59">
              <a:extLst>
                <a:ext uri="{FF2B5EF4-FFF2-40B4-BE49-F238E27FC236}">
                  <a16:creationId xmlns:a16="http://schemas.microsoft.com/office/drawing/2014/main" id="{9A147827-DE0F-45CE-80BE-F26A30417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19" name="Rectangle 60">
              <a:extLst>
                <a:ext uri="{FF2B5EF4-FFF2-40B4-BE49-F238E27FC236}">
                  <a16:creationId xmlns:a16="http://schemas.microsoft.com/office/drawing/2014/main" id="{5F7726F8-81EF-4F5C-9484-1FC33CA7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420" name="Oval 61">
              <a:extLst>
                <a:ext uri="{FF2B5EF4-FFF2-40B4-BE49-F238E27FC236}">
                  <a16:creationId xmlns:a16="http://schemas.microsoft.com/office/drawing/2014/main" id="{8E0F0BB2-ED75-4BE4-80F5-610E4C18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421" name="Group 62">
              <a:extLst>
                <a:ext uri="{FF2B5EF4-FFF2-40B4-BE49-F238E27FC236}">
                  <a16:creationId xmlns:a16="http://schemas.microsoft.com/office/drawing/2014/main" id="{FA465172-27A9-45E4-A4E7-A48BD545E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8426" name="Line 63">
                <a:extLst>
                  <a:ext uri="{FF2B5EF4-FFF2-40B4-BE49-F238E27FC236}">
                    <a16:creationId xmlns:a16="http://schemas.microsoft.com/office/drawing/2014/main" id="{D128ABA4-C594-4889-B595-8E8097310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8427" name="Line 64">
                <a:extLst>
                  <a:ext uri="{FF2B5EF4-FFF2-40B4-BE49-F238E27FC236}">
                    <a16:creationId xmlns:a16="http://schemas.microsoft.com/office/drawing/2014/main" id="{5540E865-4F68-41EE-87FC-1D6A76BC3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8428" name="Line 65">
                <a:extLst>
                  <a:ext uri="{FF2B5EF4-FFF2-40B4-BE49-F238E27FC236}">
                    <a16:creationId xmlns:a16="http://schemas.microsoft.com/office/drawing/2014/main" id="{0F294DE4-A3CA-4EC9-85C2-F013DCF5D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58422" name="Group 66">
              <a:extLst>
                <a:ext uri="{FF2B5EF4-FFF2-40B4-BE49-F238E27FC236}">
                  <a16:creationId xmlns:a16="http://schemas.microsoft.com/office/drawing/2014/main" id="{F4C44BB7-B09E-4DC2-80E7-78FBEAD9BFA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8423" name="Line 67">
                <a:extLst>
                  <a:ext uri="{FF2B5EF4-FFF2-40B4-BE49-F238E27FC236}">
                    <a16:creationId xmlns:a16="http://schemas.microsoft.com/office/drawing/2014/main" id="{D80FF1AF-0990-46DD-A1E0-6FA5E0003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8424" name="Line 68">
                <a:extLst>
                  <a:ext uri="{FF2B5EF4-FFF2-40B4-BE49-F238E27FC236}">
                    <a16:creationId xmlns:a16="http://schemas.microsoft.com/office/drawing/2014/main" id="{254F1D88-4DE4-4CA4-8289-8C589F9A5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8425" name="Line 69">
                <a:extLst>
                  <a:ext uri="{FF2B5EF4-FFF2-40B4-BE49-F238E27FC236}">
                    <a16:creationId xmlns:a16="http://schemas.microsoft.com/office/drawing/2014/main" id="{235C9704-B779-49A8-8903-84868CB23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58385" name="Text Box 70">
            <a:extLst>
              <a:ext uri="{FF2B5EF4-FFF2-40B4-BE49-F238E27FC236}">
                <a16:creationId xmlns:a16="http://schemas.microsoft.com/office/drawing/2014/main" id="{13977856-D45C-48DD-A256-916DC7FBC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938" y="1998663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 Internet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8386" name="Freeform 71">
            <a:extLst>
              <a:ext uri="{FF2B5EF4-FFF2-40B4-BE49-F238E27FC236}">
                <a16:creationId xmlns:a16="http://schemas.microsoft.com/office/drawing/2014/main" id="{3DC703C1-7F98-48E9-B192-B873BF99A8C5}"/>
              </a:ext>
            </a:extLst>
          </p:cNvPr>
          <p:cNvSpPr>
            <a:spLocks/>
          </p:cNvSpPr>
          <p:nvPr/>
        </p:nvSpPr>
        <p:spPr bwMode="auto">
          <a:xfrm>
            <a:off x="6256338" y="4059238"/>
            <a:ext cx="2965450" cy="1390650"/>
          </a:xfrm>
          <a:custGeom>
            <a:avLst/>
            <a:gdLst>
              <a:gd name="T0" fmla="*/ 2147483646 w 1868"/>
              <a:gd name="T1" fmla="*/ 2147483646 h 876"/>
              <a:gd name="T2" fmla="*/ 2147483646 w 1868"/>
              <a:gd name="T3" fmla="*/ 2147483646 h 876"/>
              <a:gd name="T4" fmla="*/ 2147483646 w 1868"/>
              <a:gd name="T5" fmla="*/ 2147483646 h 876"/>
              <a:gd name="T6" fmla="*/ 2147483646 w 1868"/>
              <a:gd name="T7" fmla="*/ 2147483646 h 876"/>
              <a:gd name="T8" fmla="*/ 2147483646 w 1868"/>
              <a:gd name="T9" fmla="*/ 2147483646 h 876"/>
              <a:gd name="T10" fmla="*/ 2147483646 w 1868"/>
              <a:gd name="T11" fmla="*/ 2147483646 h 876"/>
              <a:gd name="T12" fmla="*/ 2147483646 w 1868"/>
              <a:gd name="T13" fmla="*/ 2147483646 h 876"/>
              <a:gd name="T14" fmla="*/ 2147483646 w 1868"/>
              <a:gd name="T15" fmla="*/ 2147483646 h 876"/>
              <a:gd name="T16" fmla="*/ 2147483646 w 1868"/>
              <a:gd name="T17" fmla="*/ 2147483646 h 876"/>
              <a:gd name="T18" fmla="*/ 2147483646 w 1868"/>
              <a:gd name="T19" fmla="*/ 2147483646 h 876"/>
              <a:gd name="T20" fmla="*/ 2147483646 w 1868"/>
              <a:gd name="T21" fmla="*/ 2147483646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58387" name="Object 72">
            <a:extLst>
              <a:ext uri="{FF2B5EF4-FFF2-40B4-BE49-F238E27FC236}">
                <a16:creationId xmlns:a16="http://schemas.microsoft.com/office/drawing/2014/main" id="{64DBBF14-CCBB-470A-8E7A-4B93065F3E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3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73">
            <a:extLst>
              <a:ext uri="{FF2B5EF4-FFF2-40B4-BE49-F238E27FC236}">
                <a16:creationId xmlns:a16="http://schemas.microsoft.com/office/drawing/2014/main" id="{630B975B-A05D-4C61-A382-C87F52879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8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74">
            <a:extLst>
              <a:ext uri="{FF2B5EF4-FFF2-40B4-BE49-F238E27FC236}">
                <a16:creationId xmlns:a16="http://schemas.microsoft.com/office/drawing/2014/main" id="{98431648-06F8-4997-B660-7491F186D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2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75">
            <a:extLst>
              <a:ext uri="{FF2B5EF4-FFF2-40B4-BE49-F238E27FC236}">
                <a16:creationId xmlns:a16="http://schemas.microsoft.com/office/drawing/2014/main" id="{56DF171F-ED98-449C-BCCF-211E0F009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6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Line 76">
            <a:extLst>
              <a:ext uri="{FF2B5EF4-FFF2-40B4-BE49-F238E27FC236}">
                <a16:creationId xmlns:a16="http://schemas.microsoft.com/office/drawing/2014/main" id="{11E3F475-432B-4F92-B549-4918051B3D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6075" y="4592638"/>
            <a:ext cx="1557338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2" name="Line 77">
            <a:extLst>
              <a:ext uri="{FF2B5EF4-FFF2-40B4-BE49-F238E27FC236}">
                <a16:creationId xmlns:a16="http://schemas.microsoft.com/office/drawing/2014/main" id="{92BF2C1F-03A0-4C6E-9477-FE1EF283D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3" name="Line 78">
            <a:extLst>
              <a:ext uri="{FF2B5EF4-FFF2-40B4-BE49-F238E27FC236}">
                <a16:creationId xmlns:a16="http://schemas.microsoft.com/office/drawing/2014/main" id="{5E352502-DDDE-4FCE-84C5-E6BA71D37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5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4" name="Line 79">
            <a:extLst>
              <a:ext uri="{FF2B5EF4-FFF2-40B4-BE49-F238E27FC236}">
                <a16:creationId xmlns:a16="http://schemas.microsoft.com/office/drawing/2014/main" id="{DE7A613B-8F6B-4EE0-9396-064214287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5" name="Line 80">
            <a:extLst>
              <a:ext uri="{FF2B5EF4-FFF2-40B4-BE49-F238E27FC236}">
                <a16:creationId xmlns:a16="http://schemas.microsoft.com/office/drawing/2014/main" id="{3EE123B1-A6AD-4496-98A4-0C6A26286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3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8396" name="Group 81">
            <a:extLst>
              <a:ext uri="{FF2B5EF4-FFF2-40B4-BE49-F238E27FC236}">
                <a16:creationId xmlns:a16="http://schemas.microsoft.com/office/drawing/2014/main" id="{4CC6CC4B-DA6E-42F0-B48B-FFA434F5F55F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4181475"/>
            <a:ext cx="501650" cy="233363"/>
            <a:chOff x="3600" y="219"/>
            <a:chExt cx="360" cy="175"/>
          </a:xfrm>
        </p:grpSpPr>
        <p:sp>
          <p:nvSpPr>
            <p:cNvPr id="58403" name="Oval 82">
              <a:extLst>
                <a:ext uri="{FF2B5EF4-FFF2-40B4-BE49-F238E27FC236}">
                  <a16:creationId xmlns:a16="http://schemas.microsoft.com/office/drawing/2014/main" id="{A27741AB-B1F1-407F-BAD9-D35E56A02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04" name="Line 83">
              <a:extLst>
                <a:ext uri="{FF2B5EF4-FFF2-40B4-BE49-F238E27FC236}">
                  <a16:creationId xmlns:a16="http://schemas.microsoft.com/office/drawing/2014/main" id="{E27F64D9-645E-49D1-B5E6-DF314A4CD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05" name="Line 84">
              <a:extLst>
                <a:ext uri="{FF2B5EF4-FFF2-40B4-BE49-F238E27FC236}">
                  <a16:creationId xmlns:a16="http://schemas.microsoft.com/office/drawing/2014/main" id="{0446B7DC-5529-4BCC-9D05-6BB0866E2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06" name="Rectangle 85">
              <a:extLst>
                <a:ext uri="{FF2B5EF4-FFF2-40B4-BE49-F238E27FC236}">
                  <a16:creationId xmlns:a16="http://schemas.microsoft.com/office/drawing/2014/main" id="{453284CF-5532-483B-AC5A-F50953E43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407" name="Oval 86">
              <a:extLst>
                <a:ext uri="{FF2B5EF4-FFF2-40B4-BE49-F238E27FC236}">
                  <a16:creationId xmlns:a16="http://schemas.microsoft.com/office/drawing/2014/main" id="{F0106CA9-7AD8-4369-8415-BAD4D47EB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408" name="Group 87">
              <a:extLst>
                <a:ext uri="{FF2B5EF4-FFF2-40B4-BE49-F238E27FC236}">
                  <a16:creationId xmlns:a16="http://schemas.microsoft.com/office/drawing/2014/main" id="{8ED358A2-9DF2-4FAC-ABD3-31A526D69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8413" name="Line 88">
                <a:extLst>
                  <a:ext uri="{FF2B5EF4-FFF2-40B4-BE49-F238E27FC236}">
                    <a16:creationId xmlns:a16="http://schemas.microsoft.com/office/drawing/2014/main" id="{BB560AFC-829E-41D0-983E-8E79ECE4A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8414" name="Line 89">
                <a:extLst>
                  <a:ext uri="{FF2B5EF4-FFF2-40B4-BE49-F238E27FC236}">
                    <a16:creationId xmlns:a16="http://schemas.microsoft.com/office/drawing/2014/main" id="{B085178E-D677-4355-B216-25EEE0515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8415" name="Line 90">
                <a:extLst>
                  <a:ext uri="{FF2B5EF4-FFF2-40B4-BE49-F238E27FC236}">
                    <a16:creationId xmlns:a16="http://schemas.microsoft.com/office/drawing/2014/main" id="{7C908E1A-9CF5-40F1-A734-44F6D4128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58409" name="Group 91">
              <a:extLst>
                <a:ext uri="{FF2B5EF4-FFF2-40B4-BE49-F238E27FC236}">
                  <a16:creationId xmlns:a16="http://schemas.microsoft.com/office/drawing/2014/main" id="{B8CC65A4-6F4E-4C76-9E4A-C38AAEE5629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8410" name="Line 92">
                <a:extLst>
                  <a:ext uri="{FF2B5EF4-FFF2-40B4-BE49-F238E27FC236}">
                    <a16:creationId xmlns:a16="http://schemas.microsoft.com/office/drawing/2014/main" id="{721078C4-1E23-4029-9844-FDDC11278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8411" name="Line 93">
                <a:extLst>
                  <a:ext uri="{FF2B5EF4-FFF2-40B4-BE49-F238E27FC236}">
                    <a16:creationId xmlns:a16="http://schemas.microsoft.com/office/drawing/2014/main" id="{20787055-C141-4CED-B262-30477F62A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8412" name="Line 94">
                <a:extLst>
                  <a:ext uri="{FF2B5EF4-FFF2-40B4-BE49-F238E27FC236}">
                    <a16:creationId xmlns:a16="http://schemas.microsoft.com/office/drawing/2014/main" id="{9EF6FC61-2F25-4F93-BD01-CE76632DD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58397" name="Line 95">
            <a:extLst>
              <a:ext uri="{FF2B5EF4-FFF2-40B4-BE49-F238E27FC236}">
                <a16:creationId xmlns:a16="http://schemas.microsoft.com/office/drawing/2014/main" id="{F3E086A8-9A58-4EB7-A98D-D3238B309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8" name="Line 96">
            <a:extLst>
              <a:ext uri="{FF2B5EF4-FFF2-40B4-BE49-F238E27FC236}">
                <a16:creationId xmlns:a16="http://schemas.microsoft.com/office/drawing/2014/main" id="{557A3E4C-EABC-4244-B192-F33D4D0BA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99" name="Text Box 97">
            <a:extLst>
              <a:ext uri="{FF2B5EF4-FFF2-40B4-BE49-F238E27FC236}">
                <a16:creationId xmlns:a16="http://schemas.microsoft.com/office/drawing/2014/main" id="{1B5C2DAE-5270-4FCF-A94F-DD787486C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946525"/>
            <a:ext cx="1325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institutional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network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8400" name="Text Box 98">
            <a:extLst>
              <a:ext uri="{FF2B5EF4-FFF2-40B4-BE49-F238E27FC236}">
                <a16:creationId xmlns:a16="http://schemas.microsoft.com/office/drawing/2014/main" id="{3EBF8CB0-5930-4738-ACDE-79B679751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988" y="4294188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10 Mbps LAN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8401" name="Text Box 99">
            <a:extLst>
              <a:ext uri="{FF2B5EF4-FFF2-40B4-BE49-F238E27FC236}">
                <a16:creationId xmlns:a16="http://schemas.microsoft.com/office/drawing/2014/main" id="{2549B2DE-21A5-44E9-AA5E-CAAA76F41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863" y="3322638"/>
            <a:ext cx="1195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10 Mbps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access link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8402" name="Text Box 100">
            <a:extLst>
              <a:ext uri="{FF2B5EF4-FFF2-40B4-BE49-F238E27FC236}">
                <a16:creationId xmlns:a16="http://schemas.microsoft.com/office/drawing/2014/main" id="{075A272D-2035-4834-8E1E-438CE5DF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5370513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institutional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cache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>
            <a:extLst>
              <a:ext uri="{FF2B5EF4-FFF2-40B4-BE49-F238E27FC236}">
                <a16:creationId xmlns:a16="http://schemas.microsoft.com/office/drawing/2014/main" id="{83F87E52-7E32-4C75-B7A8-6BE9A5FA1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6ECA303-E0FA-4E10-8EAE-C8FD2CF08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/>
              <a:t>Caching example (cont)</a:t>
            </a:r>
            <a:endParaRPr lang="en-US" altLang="it-IT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1DB51BE-7FF0-486F-AE16-5921833470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4189413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it-IT">
                <a:solidFill>
                  <a:srgbClr val="FF0000"/>
                </a:solidFill>
              </a:rPr>
              <a:t>Install cache</a:t>
            </a:r>
            <a:endParaRPr lang="en-US" altLang="it-IT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it-IT" sz="2400"/>
              <a:t>suppose hit rate is .4</a:t>
            </a:r>
            <a:endParaRPr lang="en-US" altLang="it-IT"/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it-IT">
                <a:solidFill>
                  <a:srgbClr val="FF0000"/>
                </a:solidFill>
              </a:rPr>
              <a:t>Consequence</a:t>
            </a:r>
            <a:endParaRPr lang="en-US" altLang="it-IT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it-IT" sz="2400"/>
              <a:t>40% requests will be satisfied almost immediately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it-IT" sz="2400"/>
              <a:t>60% requests satisfied by origin server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it-IT" sz="2400"/>
              <a:t>utilization of access link reduced to 60%, resulting in negligible  delays (say 10 msec)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it-IT" sz="2400"/>
              <a:t>total avg delay   = Internet delay + access delay + LAN delay   =  .6*(2.01) secs  + .4*milliseconds &lt; 1.4 secs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it-IT"/>
          </a:p>
        </p:txBody>
      </p:sp>
      <p:grpSp>
        <p:nvGrpSpPr>
          <p:cNvPr id="60421" name="Group 5">
            <a:extLst>
              <a:ext uri="{FF2B5EF4-FFF2-40B4-BE49-F238E27FC236}">
                <a16:creationId xmlns:a16="http://schemas.microsoft.com/office/drawing/2014/main" id="{DF67D78F-A46D-46E8-AD5E-43F6601480D3}"/>
              </a:ext>
            </a:extLst>
          </p:cNvPr>
          <p:cNvGrpSpPr>
            <a:grpSpLocks/>
          </p:cNvGrpSpPr>
          <p:nvPr/>
        </p:nvGrpSpPr>
        <p:grpSpPr bwMode="auto">
          <a:xfrm>
            <a:off x="6402388" y="1698625"/>
            <a:ext cx="184150" cy="542925"/>
            <a:chOff x="4180" y="783"/>
            <a:chExt cx="150" cy="307"/>
          </a:xfrm>
        </p:grpSpPr>
        <p:sp>
          <p:nvSpPr>
            <p:cNvPr id="60521" name="AutoShape 6">
              <a:extLst>
                <a:ext uri="{FF2B5EF4-FFF2-40B4-BE49-F238E27FC236}">
                  <a16:creationId xmlns:a16="http://schemas.microsoft.com/office/drawing/2014/main" id="{D5F2AFA8-8FFD-4B4C-9082-81BEC63BE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22" name="Rectangle 7">
              <a:extLst>
                <a:ext uri="{FF2B5EF4-FFF2-40B4-BE49-F238E27FC236}">
                  <a16:creationId xmlns:a16="http://schemas.microsoft.com/office/drawing/2014/main" id="{6E8BB714-73C9-41AB-8406-7C8C2279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23" name="Rectangle 8">
              <a:extLst>
                <a:ext uri="{FF2B5EF4-FFF2-40B4-BE49-F238E27FC236}">
                  <a16:creationId xmlns:a16="http://schemas.microsoft.com/office/drawing/2014/main" id="{6FA3AC37-47DA-4C41-A374-67405A207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24" name="AutoShape 9">
              <a:extLst>
                <a:ext uri="{FF2B5EF4-FFF2-40B4-BE49-F238E27FC236}">
                  <a16:creationId xmlns:a16="http://schemas.microsoft.com/office/drawing/2014/main" id="{63F7F891-D50B-481E-9B85-D6CC0348E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25" name="Line 10">
              <a:extLst>
                <a:ext uri="{FF2B5EF4-FFF2-40B4-BE49-F238E27FC236}">
                  <a16:creationId xmlns:a16="http://schemas.microsoft.com/office/drawing/2014/main" id="{59CD623C-5688-4092-9E0B-404FF9138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526" name="Line 11">
              <a:extLst>
                <a:ext uri="{FF2B5EF4-FFF2-40B4-BE49-F238E27FC236}">
                  <a16:creationId xmlns:a16="http://schemas.microsoft.com/office/drawing/2014/main" id="{358EB821-CE14-4E6B-9658-7B5AE64D7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527" name="Rectangle 12">
              <a:extLst>
                <a:ext uri="{FF2B5EF4-FFF2-40B4-BE49-F238E27FC236}">
                  <a16:creationId xmlns:a16="http://schemas.microsoft.com/office/drawing/2014/main" id="{71E5E620-BA98-48C2-A0CE-19376EAC8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28" name="Rectangle 13">
              <a:extLst>
                <a:ext uri="{FF2B5EF4-FFF2-40B4-BE49-F238E27FC236}">
                  <a16:creationId xmlns:a16="http://schemas.microsoft.com/office/drawing/2014/main" id="{C3A0D0AD-DD68-440E-A48F-64FA1F12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422" name="Group 14">
            <a:extLst>
              <a:ext uri="{FF2B5EF4-FFF2-40B4-BE49-F238E27FC236}">
                <a16:creationId xmlns:a16="http://schemas.microsoft.com/office/drawing/2014/main" id="{B8E93673-0B48-4EB8-8415-F6952F8C331F}"/>
              </a:ext>
            </a:extLst>
          </p:cNvPr>
          <p:cNvGrpSpPr>
            <a:grpSpLocks/>
          </p:cNvGrpSpPr>
          <p:nvPr/>
        </p:nvGrpSpPr>
        <p:grpSpPr bwMode="auto">
          <a:xfrm>
            <a:off x="7326313" y="1155700"/>
            <a:ext cx="184150" cy="542925"/>
            <a:chOff x="4180" y="783"/>
            <a:chExt cx="150" cy="307"/>
          </a:xfrm>
        </p:grpSpPr>
        <p:sp>
          <p:nvSpPr>
            <p:cNvPr id="60513" name="AutoShape 15">
              <a:extLst>
                <a:ext uri="{FF2B5EF4-FFF2-40B4-BE49-F238E27FC236}">
                  <a16:creationId xmlns:a16="http://schemas.microsoft.com/office/drawing/2014/main" id="{B9153B01-70EC-448B-AD4E-29BE5F08A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14" name="Rectangle 16">
              <a:extLst>
                <a:ext uri="{FF2B5EF4-FFF2-40B4-BE49-F238E27FC236}">
                  <a16:creationId xmlns:a16="http://schemas.microsoft.com/office/drawing/2014/main" id="{4FCB29BC-EF07-4133-AC53-533E4D5D5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15" name="Rectangle 17">
              <a:extLst>
                <a:ext uri="{FF2B5EF4-FFF2-40B4-BE49-F238E27FC236}">
                  <a16:creationId xmlns:a16="http://schemas.microsoft.com/office/drawing/2014/main" id="{57BB64BA-0800-4561-B5D2-C91E4048A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16" name="AutoShape 18">
              <a:extLst>
                <a:ext uri="{FF2B5EF4-FFF2-40B4-BE49-F238E27FC236}">
                  <a16:creationId xmlns:a16="http://schemas.microsoft.com/office/drawing/2014/main" id="{62C36B61-4B9D-4FB4-9DFA-AB10E3D1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17" name="Line 19">
              <a:extLst>
                <a:ext uri="{FF2B5EF4-FFF2-40B4-BE49-F238E27FC236}">
                  <a16:creationId xmlns:a16="http://schemas.microsoft.com/office/drawing/2014/main" id="{57138017-7FF8-42D3-8BEA-8DED1085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518" name="Line 20">
              <a:extLst>
                <a:ext uri="{FF2B5EF4-FFF2-40B4-BE49-F238E27FC236}">
                  <a16:creationId xmlns:a16="http://schemas.microsoft.com/office/drawing/2014/main" id="{A13D2C48-7C09-4F8F-B7FD-6CA58A03B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519" name="Rectangle 21">
              <a:extLst>
                <a:ext uri="{FF2B5EF4-FFF2-40B4-BE49-F238E27FC236}">
                  <a16:creationId xmlns:a16="http://schemas.microsoft.com/office/drawing/2014/main" id="{8EC6C3BC-CE9F-4FB1-91C7-82A909CF9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20" name="Rectangle 22">
              <a:extLst>
                <a:ext uri="{FF2B5EF4-FFF2-40B4-BE49-F238E27FC236}">
                  <a16:creationId xmlns:a16="http://schemas.microsoft.com/office/drawing/2014/main" id="{DC5C440A-BD53-4EF0-A8AC-21E260403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423" name="Group 23">
            <a:extLst>
              <a:ext uri="{FF2B5EF4-FFF2-40B4-BE49-F238E27FC236}">
                <a16:creationId xmlns:a16="http://schemas.microsoft.com/office/drawing/2014/main" id="{DE2A7EEB-3264-49BB-8DB4-17F374067B84}"/>
              </a:ext>
            </a:extLst>
          </p:cNvPr>
          <p:cNvGrpSpPr>
            <a:grpSpLocks/>
          </p:cNvGrpSpPr>
          <p:nvPr/>
        </p:nvGrpSpPr>
        <p:grpSpPr bwMode="auto">
          <a:xfrm>
            <a:off x="8002588" y="1184275"/>
            <a:ext cx="184150" cy="542925"/>
            <a:chOff x="4180" y="783"/>
            <a:chExt cx="150" cy="307"/>
          </a:xfrm>
        </p:grpSpPr>
        <p:sp>
          <p:nvSpPr>
            <p:cNvPr id="60505" name="AutoShape 24">
              <a:extLst>
                <a:ext uri="{FF2B5EF4-FFF2-40B4-BE49-F238E27FC236}">
                  <a16:creationId xmlns:a16="http://schemas.microsoft.com/office/drawing/2014/main" id="{744F8199-8DB7-490F-9239-505A6E615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06" name="Rectangle 25">
              <a:extLst>
                <a:ext uri="{FF2B5EF4-FFF2-40B4-BE49-F238E27FC236}">
                  <a16:creationId xmlns:a16="http://schemas.microsoft.com/office/drawing/2014/main" id="{67AEE0D0-EF39-4B82-AEE5-4F21E3DF5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07" name="Rectangle 26">
              <a:extLst>
                <a:ext uri="{FF2B5EF4-FFF2-40B4-BE49-F238E27FC236}">
                  <a16:creationId xmlns:a16="http://schemas.microsoft.com/office/drawing/2014/main" id="{FAB7093B-47D8-46E8-ACDB-ECCD3706E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08" name="AutoShape 27">
              <a:extLst>
                <a:ext uri="{FF2B5EF4-FFF2-40B4-BE49-F238E27FC236}">
                  <a16:creationId xmlns:a16="http://schemas.microsoft.com/office/drawing/2014/main" id="{F61D7917-4E57-420D-BE2D-923D19B77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09" name="Line 28">
              <a:extLst>
                <a:ext uri="{FF2B5EF4-FFF2-40B4-BE49-F238E27FC236}">
                  <a16:creationId xmlns:a16="http://schemas.microsoft.com/office/drawing/2014/main" id="{48E37449-A18F-425D-8710-6D8C67634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510" name="Line 29">
              <a:extLst>
                <a:ext uri="{FF2B5EF4-FFF2-40B4-BE49-F238E27FC236}">
                  <a16:creationId xmlns:a16="http://schemas.microsoft.com/office/drawing/2014/main" id="{9E407512-9DCF-4CF9-BC6A-18BC2A658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511" name="Rectangle 30">
              <a:extLst>
                <a:ext uri="{FF2B5EF4-FFF2-40B4-BE49-F238E27FC236}">
                  <a16:creationId xmlns:a16="http://schemas.microsoft.com/office/drawing/2014/main" id="{D94CD67F-D8D4-40F8-B288-F77F8729C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12" name="Rectangle 31">
              <a:extLst>
                <a:ext uri="{FF2B5EF4-FFF2-40B4-BE49-F238E27FC236}">
                  <a16:creationId xmlns:a16="http://schemas.microsoft.com/office/drawing/2014/main" id="{6E7591C3-64FE-4BB3-99E6-5C7706F6D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424" name="Group 32">
            <a:extLst>
              <a:ext uri="{FF2B5EF4-FFF2-40B4-BE49-F238E27FC236}">
                <a16:creationId xmlns:a16="http://schemas.microsoft.com/office/drawing/2014/main" id="{89900C67-9601-4775-AF3A-ACCB6F1D436B}"/>
              </a:ext>
            </a:extLst>
          </p:cNvPr>
          <p:cNvGrpSpPr>
            <a:grpSpLocks/>
          </p:cNvGrpSpPr>
          <p:nvPr/>
        </p:nvGrpSpPr>
        <p:grpSpPr bwMode="auto">
          <a:xfrm>
            <a:off x="8583613" y="1365250"/>
            <a:ext cx="184150" cy="542925"/>
            <a:chOff x="4180" y="783"/>
            <a:chExt cx="150" cy="307"/>
          </a:xfrm>
        </p:grpSpPr>
        <p:sp>
          <p:nvSpPr>
            <p:cNvPr id="60497" name="AutoShape 33">
              <a:extLst>
                <a:ext uri="{FF2B5EF4-FFF2-40B4-BE49-F238E27FC236}">
                  <a16:creationId xmlns:a16="http://schemas.microsoft.com/office/drawing/2014/main" id="{FAC39465-58F6-4C1D-8458-783D6D2C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98" name="Rectangle 34">
              <a:extLst>
                <a:ext uri="{FF2B5EF4-FFF2-40B4-BE49-F238E27FC236}">
                  <a16:creationId xmlns:a16="http://schemas.microsoft.com/office/drawing/2014/main" id="{9867E25B-5058-4BC2-B374-354879542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99" name="Rectangle 35">
              <a:extLst>
                <a:ext uri="{FF2B5EF4-FFF2-40B4-BE49-F238E27FC236}">
                  <a16:creationId xmlns:a16="http://schemas.microsoft.com/office/drawing/2014/main" id="{088B5B88-4F81-400E-82E6-47F067D11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00" name="AutoShape 36">
              <a:extLst>
                <a:ext uri="{FF2B5EF4-FFF2-40B4-BE49-F238E27FC236}">
                  <a16:creationId xmlns:a16="http://schemas.microsoft.com/office/drawing/2014/main" id="{2ED470C9-FABE-4CD3-A2C4-786C9880F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01" name="Line 37">
              <a:extLst>
                <a:ext uri="{FF2B5EF4-FFF2-40B4-BE49-F238E27FC236}">
                  <a16:creationId xmlns:a16="http://schemas.microsoft.com/office/drawing/2014/main" id="{424EF9D7-82BF-4380-B8F5-1067FC335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502" name="Line 38">
              <a:extLst>
                <a:ext uri="{FF2B5EF4-FFF2-40B4-BE49-F238E27FC236}">
                  <a16:creationId xmlns:a16="http://schemas.microsoft.com/office/drawing/2014/main" id="{84695187-6C21-43B9-B6AD-7347AEECD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503" name="Rectangle 39">
              <a:extLst>
                <a:ext uri="{FF2B5EF4-FFF2-40B4-BE49-F238E27FC236}">
                  <a16:creationId xmlns:a16="http://schemas.microsoft.com/office/drawing/2014/main" id="{2D030DFB-D422-4AE5-88A2-EFC967E2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04" name="Rectangle 40">
              <a:extLst>
                <a:ext uri="{FF2B5EF4-FFF2-40B4-BE49-F238E27FC236}">
                  <a16:creationId xmlns:a16="http://schemas.microsoft.com/office/drawing/2014/main" id="{E709C8D2-E562-4BFD-B341-59CEF01A4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425" name="Group 41">
            <a:extLst>
              <a:ext uri="{FF2B5EF4-FFF2-40B4-BE49-F238E27FC236}">
                <a16:creationId xmlns:a16="http://schemas.microsoft.com/office/drawing/2014/main" id="{4F8D05BF-9808-416A-86DD-B0F7D3E76EE9}"/>
              </a:ext>
            </a:extLst>
          </p:cNvPr>
          <p:cNvGrpSpPr>
            <a:grpSpLocks/>
          </p:cNvGrpSpPr>
          <p:nvPr/>
        </p:nvGrpSpPr>
        <p:grpSpPr bwMode="auto">
          <a:xfrm>
            <a:off x="8897938" y="2155825"/>
            <a:ext cx="184150" cy="542925"/>
            <a:chOff x="4180" y="783"/>
            <a:chExt cx="150" cy="307"/>
          </a:xfrm>
        </p:grpSpPr>
        <p:sp>
          <p:nvSpPr>
            <p:cNvPr id="60489" name="AutoShape 42">
              <a:extLst>
                <a:ext uri="{FF2B5EF4-FFF2-40B4-BE49-F238E27FC236}">
                  <a16:creationId xmlns:a16="http://schemas.microsoft.com/office/drawing/2014/main" id="{FCC9596A-055E-4B9B-B377-1F91365BD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90" name="Rectangle 43">
              <a:extLst>
                <a:ext uri="{FF2B5EF4-FFF2-40B4-BE49-F238E27FC236}">
                  <a16:creationId xmlns:a16="http://schemas.microsoft.com/office/drawing/2014/main" id="{C8FFE455-63C5-4437-A28E-85F27D0CF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91" name="Rectangle 44">
              <a:extLst>
                <a:ext uri="{FF2B5EF4-FFF2-40B4-BE49-F238E27FC236}">
                  <a16:creationId xmlns:a16="http://schemas.microsoft.com/office/drawing/2014/main" id="{65977123-DB20-4A68-BE55-12F93EFCD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92" name="AutoShape 45">
              <a:extLst>
                <a:ext uri="{FF2B5EF4-FFF2-40B4-BE49-F238E27FC236}">
                  <a16:creationId xmlns:a16="http://schemas.microsoft.com/office/drawing/2014/main" id="{B909B0F8-9529-4124-82A4-67A7EB44E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93" name="Line 46">
              <a:extLst>
                <a:ext uri="{FF2B5EF4-FFF2-40B4-BE49-F238E27FC236}">
                  <a16:creationId xmlns:a16="http://schemas.microsoft.com/office/drawing/2014/main" id="{B2532930-77A8-4551-825C-5C38CB265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494" name="Line 47">
              <a:extLst>
                <a:ext uri="{FF2B5EF4-FFF2-40B4-BE49-F238E27FC236}">
                  <a16:creationId xmlns:a16="http://schemas.microsoft.com/office/drawing/2014/main" id="{1B1C0C07-0E72-4BEF-8A5D-BE6DF9A65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495" name="Rectangle 48">
              <a:extLst>
                <a:ext uri="{FF2B5EF4-FFF2-40B4-BE49-F238E27FC236}">
                  <a16:creationId xmlns:a16="http://schemas.microsoft.com/office/drawing/2014/main" id="{CCAD8E04-0A18-4E63-892B-C3B49E341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96" name="Rectangle 49">
              <a:extLst>
                <a:ext uri="{FF2B5EF4-FFF2-40B4-BE49-F238E27FC236}">
                  <a16:creationId xmlns:a16="http://schemas.microsoft.com/office/drawing/2014/main" id="{2CAEDD8C-0AF5-468B-B33C-4126A09D5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426" name="Text Box 50">
            <a:extLst>
              <a:ext uri="{FF2B5EF4-FFF2-40B4-BE49-F238E27FC236}">
                <a16:creationId xmlns:a16="http://schemas.microsoft.com/office/drawing/2014/main" id="{889ACDAD-EDE1-44D9-A3F5-F69C88875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950" y="1208088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Comic Sans MS" panose="030F0702030302020204" pitchFamily="66" charset="0"/>
                <a:cs typeface="Arial" panose="020B0604020202020204" pitchFamily="34" charset="0"/>
              </a:rPr>
              <a:t>origin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Comic Sans MS" panose="030F0702030302020204" pitchFamily="66" charset="0"/>
                <a:cs typeface="Arial" panose="020B0604020202020204" pitchFamily="34" charset="0"/>
              </a:rPr>
              <a:t>servers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0427" name="Line 51">
            <a:extLst>
              <a:ext uri="{FF2B5EF4-FFF2-40B4-BE49-F238E27FC236}">
                <a16:creationId xmlns:a16="http://schemas.microsoft.com/office/drawing/2014/main" id="{1387221A-5B94-4C50-858B-38171FC1D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8" name="Line 52">
            <a:extLst>
              <a:ext uri="{FF2B5EF4-FFF2-40B4-BE49-F238E27FC236}">
                <a16:creationId xmlns:a16="http://schemas.microsoft.com/office/drawing/2014/main" id="{4B19C58B-3245-4F68-B44C-3AFA9B4672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9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29" name="Line 53">
            <a:extLst>
              <a:ext uri="{FF2B5EF4-FFF2-40B4-BE49-F238E27FC236}">
                <a16:creationId xmlns:a16="http://schemas.microsoft.com/office/drawing/2014/main" id="{E6608E61-A76E-4525-92CE-10EF799735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6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0" name="Line 54">
            <a:extLst>
              <a:ext uri="{FF2B5EF4-FFF2-40B4-BE49-F238E27FC236}">
                <a16:creationId xmlns:a16="http://schemas.microsoft.com/office/drawing/2014/main" id="{677E1C27-3C51-43D2-8D55-5F703879D9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48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1" name="Freeform 55">
            <a:extLst>
              <a:ext uri="{FF2B5EF4-FFF2-40B4-BE49-F238E27FC236}">
                <a16:creationId xmlns:a16="http://schemas.microsoft.com/office/drawing/2014/main" id="{7B011842-12C8-4EA6-A542-6DE9378491CA}"/>
              </a:ext>
            </a:extLst>
          </p:cNvPr>
          <p:cNvSpPr>
            <a:spLocks/>
          </p:cNvSpPr>
          <p:nvPr/>
        </p:nvSpPr>
        <p:spPr bwMode="auto">
          <a:xfrm>
            <a:off x="6686550" y="1689100"/>
            <a:ext cx="2174875" cy="1581150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60432" name="Group 56">
            <a:extLst>
              <a:ext uri="{FF2B5EF4-FFF2-40B4-BE49-F238E27FC236}">
                <a16:creationId xmlns:a16="http://schemas.microsoft.com/office/drawing/2014/main" id="{6E0AFCA0-A01B-4C90-B442-49F02BFCABFB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2890838"/>
            <a:ext cx="501650" cy="233362"/>
            <a:chOff x="3600" y="219"/>
            <a:chExt cx="360" cy="175"/>
          </a:xfrm>
        </p:grpSpPr>
        <p:sp>
          <p:nvSpPr>
            <p:cNvPr id="60476" name="Oval 57">
              <a:extLst>
                <a:ext uri="{FF2B5EF4-FFF2-40B4-BE49-F238E27FC236}">
                  <a16:creationId xmlns:a16="http://schemas.microsoft.com/office/drawing/2014/main" id="{7F883F99-8992-4561-86EF-1D79A983F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77" name="Line 58">
              <a:extLst>
                <a:ext uri="{FF2B5EF4-FFF2-40B4-BE49-F238E27FC236}">
                  <a16:creationId xmlns:a16="http://schemas.microsoft.com/office/drawing/2014/main" id="{4832298E-1439-40AC-B09A-46AD6DCAB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478" name="Line 59">
              <a:extLst>
                <a:ext uri="{FF2B5EF4-FFF2-40B4-BE49-F238E27FC236}">
                  <a16:creationId xmlns:a16="http://schemas.microsoft.com/office/drawing/2014/main" id="{8C20C894-5D3F-48C8-98B3-FA57B08EA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479" name="Rectangle 60">
              <a:extLst>
                <a:ext uri="{FF2B5EF4-FFF2-40B4-BE49-F238E27FC236}">
                  <a16:creationId xmlns:a16="http://schemas.microsoft.com/office/drawing/2014/main" id="{CD8F9797-FC77-40CF-885C-A382E5EE6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480" name="Oval 61">
              <a:extLst>
                <a:ext uri="{FF2B5EF4-FFF2-40B4-BE49-F238E27FC236}">
                  <a16:creationId xmlns:a16="http://schemas.microsoft.com/office/drawing/2014/main" id="{CE77DEA0-ADE5-486D-A15C-3DB5067C8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481" name="Group 62">
              <a:extLst>
                <a:ext uri="{FF2B5EF4-FFF2-40B4-BE49-F238E27FC236}">
                  <a16:creationId xmlns:a16="http://schemas.microsoft.com/office/drawing/2014/main" id="{19CA7935-B12A-42D9-83A2-B8D99C8C07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486" name="Line 63">
                <a:extLst>
                  <a:ext uri="{FF2B5EF4-FFF2-40B4-BE49-F238E27FC236}">
                    <a16:creationId xmlns:a16="http://schemas.microsoft.com/office/drawing/2014/main" id="{4825CA20-1EF3-4749-8A2E-968E883FF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0487" name="Line 64">
                <a:extLst>
                  <a:ext uri="{FF2B5EF4-FFF2-40B4-BE49-F238E27FC236}">
                    <a16:creationId xmlns:a16="http://schemas.microsoft.com/office/drawing/2014/main" id="{51C1B2B1-F104-4B87-B745-B48A3A97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0488" name="Line 65">
                <a:extLst>
                  <a:ext uri="{FF2B5EF4-FFF2-40B4-BE49-F238E27FC236}">
                    <a16:creationId xmlns:a16="http://schemas.microsoft.com/office/drawing/2014/main" id="{C51582AB-592C-4834-9C29-0F5210A1E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60482" name="Group 66">
              <a:extLst>
                <a:ext uri="{FF2B5EF4-FFF2-40B4-BE49-F238E27FC236}">
                  <a16:creationId xmlns:a16="http://schemas.microsoft.com/office/drawing/2014/main" id="{F8DD309E-90F4-4061-90DD-E27E7AC365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483" name="Line 67">
                <a:extLst>
                  <a:ext uri="{FF2B5EF4-FFF2-40B4-BE49-F238E27FC236}">
                    <a16:creationId xmlns:a16="http://schemas.microsoft.com/office/drawing/2014/main" id="{F55A56C9-91AF-434F-BDD6-D92832F9E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0484" name="Line 68">
                <a:extLst>
                  <a:ext uri="{FF2B5EF4-FFF2-40B4-BE49-F238E27FC236}">
                    <a16:creationId xmlns:a16="http://schemas.microsoft.com/office/drawing/2014/main" id="{76BE64E2-CA1A-4408-B947-B18035C48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0485" name="Line 69">
                <a:extLst>
                  <a:ext uri="{FF2B5EF4-FFF2-40B4-BE49-F238E27FC236}">
                    <a16:creationId xmlns:a16="http://schemas.microsoft.com/office/drawing/2014/main" id="{C2874525-844D-4E09-8D0D-D58286696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60433" name="Text Box 70">
            <a:extLst>
              <a:ext uri="{FF2B5EF4-FFF2-40B4-BE49-F238E27FC236}">
                <a16:creationId xmlns:a16="http://schemas.microsoft.com/office/drawing/2014/main" id="{0FFA6E4C-CF9C-4DBE-BFD9-CB348CB15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938" y="1998663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 Internet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0434" name="Freeform 71">
            <a:extLst>
              <a:ext uri="{FF2B5EF4-FFF2-40B4-BE49-F238E27FC236}">
                <a16:creationId xmlns:a16="http://schemas.microsoft.com/office/drawing/2014/main" id="{FF20B33B-7F7B-4A1D-81EE-0080A64B606B}"/>
              </a:ext>
            </a:extLst>
          </p:cNvPr>
          <p:cNvSpPr>
            <a:spLocks/>
          </p:cNvSpPr>
          <p:nvPr/>
        </p:nvSpPr>
        <p:spPr bwMode="auto">
          <a:xfrm>
            <a:off x="6256338" y="4059238"/>
            <a:ext cx="2965450" cy="1390650"/>
          </a:xfrm>
          <a:custGeom>
            <a:avLst/>
            <a:gdLst>
              <a:gd name="T0" fmla="*/ 2147483646 w 1868"/>
              <a:gd name="T1" fmla="*/ 2147483646 h 876"/>
              <a:gd name="T2" fmla="*/ 2147483646 w 1868"/>
              <a:gd name="T3" fmla="*/ 2147483646 h 876"/>
              <a:gd name="T4" fmla="*/ 2147483646 w 1868"/>
              <a:gd name="T5" fmla="*/ 2147483646 h 876"/>
              <a:gd name="T6" fmla="*/ 2147483646 w 1868"/>
              <a:gd name="T7" fmla="*/ 2147483646 h 876"/>
              <a:gd name="T8" fmla="*/ 2147483646 w 1868"/>
              <a:gd name="T9" fmla="*/ 2147483646 h 876"/>
              <a:gd name="T10" fmla="*/ 2147483646 w 1868"/>
              <a:gd name="T11" fmla="*/ 2147483646 h 876"/>
              <a:gd name="T12" fmla="*/ 2147483646 w 1868"/>
              <a:gd name="T13" fmla="*/ 2147483646 h 876"/>
              <a:gd name="T14" fmla="*/ 2147483646 w 1868"/>
              <a:gd name="T15" fmla="*/ 2147483646 h 876"/>
              <a:gd name="T16" fmla="*/ 2147483646 w 1868"/>
              <a:gd name="T17" fmla="*/ 2147483646 h 876"/>
              <a:gd name="T18" fmla="*/ 2147483646 w 1868"/>
              <a:gd name="T19" fmla="*/ 2147483646 h 876"/>
              <a:gd name="T20" fmla="*/ 2147483646 w 1868"/>
              <a:gd name="T21" fmla="*/ 2147483646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60435" name="Object 72">
            <a:extLst>
              <a:ext uri="{FF2B5EF4-FFF2-40B4-BE49-F238E27FC236}">
                <a16:creationId xmlns:a16="http://schemas.microsoft.com/office/drawing/2014/main" id="{A89A8085-6C54-4DD8-B58A-F09E29D0E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3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73">
            <a:extLst>
              <a:ext uri="{FF2B5EF4-FFF2-40B4-BE49-F238E27FC236}">
                <a16:creationId xmlns:a16="http://schemas.microsoft.com/office/drawing/2014/main" id="{7FF4C4A2-515A-483C-9DAD-384557F98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8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74">
            <a:extLst>
              <a:ext uri="{FF2B5EF4-FFF2-40B4-BE49-F238E27FC236}">
                <a16:creationId xmlns:a16="http://schemas.microsoft.com/office/drawing/2014/main" id="{3CE121DE-A50A-464B-BF88-A6C9F53A31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2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75">
            <a:extLst>
              <a:ext uri="{FF2B5EF4-FFF2-40B4-BE49-F238E27FC236}">
                <a16:creationId xmlns:a16="http://schemas.microsoft.com/office/drawing/2014/main" id="{7344A693-C88E-46FD-B4BE-13F769807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6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Line 76">
            <a:extLst>
              <a:ext uri="{FF2B5EF4-FFF2-40B4-BE49-F238E27FC236}">
                <a16:creationId xmlns:a16="http://schemas.microsoft.com/office/drawing/2014/main" id="{96227DA6-54A1-4743-B8B6-EA56C5166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4605338"/>
            <a:ext cx="220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0" name="Line 77">
            <a:extLst>
              <a:ext uri="{FF2B5EF4-FFF2-40B4-BE49-F238E27FC236}">
                <a16:creationId xmlns:a16="http://schemas.microsoft.com/office/drawing/2014/main" id="{8462B6DB-C137-4BBE-9603-A5B0C244E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1" name="Line 78">
            <a:extLst>
              <a:ext uri="{FF2B5EF4-FFF2-40B4-BE49-F238E27FC236}">
                <a16:creationId xmlns:a16="http://schemas.microsoft.com/office/drawing/2014/main" id="{AD3C2769-3A04-4A84-80C3-E13941A48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5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2" name="Line 79">
            <a:extLst>
              <a:ext uri="{FF2B5EF4-FFF2-40B4-BE49-F238E27FC236}">
                <a16:creationId xmlns:a16="http://schemas.microsoft.com/office/drawing/2014/main" id="{F74180E9-653F-4CDB-B1C0-E1C9F490D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3" name="Line 80">
            <a:extLst>
              <a:ext uri="{FF2B5EF4-FFF2-40B4-BE49-F238E27FC236}">
                <a16:creationId xmlns:a16="http://schemas.microsoft.com/office/drawing/2014/main" id="{FFD8015E-6672-448E-9DBC-315FD1FA8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3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4" name="Line 81">
            <a:extLst>
              <a:ext uri="{FF2B5EF4-FFF2-40B4-BE49-F238E27FC236}">
                <a16:creationId xmlns:a16="http://schemas.microsoft.com/office/drawing/2014/main" id="{E7AA02F7-5342-4331-977A-7FAFF13C7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1588" y="4605338"/>
            <a:ext cx="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60445" name="Group 82">
            <a:extLst>
              <a:ext uri="{FF2B5EF4-FFF2-40B4-BE49-F238E27FC236}">
                <a16:creationId xmlns:a16="http://schemas.microsoft.com/office/drawing/2014/main" id="{208B37C9-888D-4B38-8B79-12FBB8F6AF87}"/>
              </a:ext>
            </a:extLst>
          </p:cNvPr>
          <p:cNvGrpSpPr>
            <a:grpSpLocks/>
          </p:cNvGrpSpPr>
          <p:nvPr/>
        </p:nvGrpSpPr>
        <p:grpSpPr bwMode="auto">
          <a:xfrm>
            <a:off x="8666163" y="4689475"/>
            <a:ext cx="347662" cy="695325"/>
            <a:chOff x="4730" y="2897"/>
            <a:chExt cx="219" cy="438"/>
          </a:xfrm>
        </p:grpSpPr>
        <p:sp>
          <p:nvSpPr>
            <p:cNvPr id="60466" name="Freeform 83">
              <a:extLst>
                <a:ext uri="{FF2B5EF4-FFF2-40B4-BE49-F238E27FC236}">
                  <a16:creationId xmlns:a16="http://schemas.microsoft.com/office/drawing/2014/main" id="{5BCC753E-EBC2-4321-859A-427F952B3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60467" name="Group 84">
              <a:extLst>
                <a:ext uri="{FF2B5EF4-FFF2-40B4-BE49-F238E27FC236}">
                  <a16:creationId xmlns:a16="http://schemas.microsoft.com/office/drawing/2014/main" id="{0C0432FB-C79A-4D49-B905-2CA6CD689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0468" name="AutoShape 85">
                <a:extLst>
                  <a:ext uri="{FF2B5EF4-FFF2-40B4-BE49-F238E27FC236}">
                    <a16:creationId xmlns:a16="http://schemas.microsoft.com/office/drawing/2014/main" id="{EF389EA4-68CF-4A52-B5B1-34112B7D8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69" name="Rectangle 86">
                <a:extLst>
                  <a:ext uri="{FF2B5EF4-FFF2-40B4-BE49-F238E27FC236}">
                    <a16:creationId xmlns:a16="http://schemas.microsoft.com/office/drawing/2014/main" id="{EE2BA460-947C-4E3C-A99C-251C3FAFC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70" name="Rectangle 87">
                <a:extLst>
                  <a:ext uri="{FF2B5EF4-FFF2-40B4-BE49-F238E27FC236}">
                    <a16:creationId xmlns:a16="http://schemas.microsoft.com/office/drawing/2014/main" id="{5E8EB11A-8AEC-46E8-AEE1-E94D1F53E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71" name="AutoShape 88">
                <a:extLst>
                  <a:ext uri="{FF2B5EF4-FFF2-40B4-BE49-F238E27FC236}">
                    <a16:creationId xmlns:a16="http://schemas.microsoft.com/office/drawing/2014/main" id="{9067363D-5E28-46D8-879D-572482076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72" name="Line 89">
                <a:extLst>
                  <a:ext uri="{FF2B5EF4-FFF2-40B4-BE49-F238E27FC236}">
                    <a16:creationId xmlns:a16="http://schemas.microsoft.com/office/drawing/2014/main" id="{1BAA13D7-8801-4C73-A707-CCE96B607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0473" name="Line 90">
                <a:extLst>
                  <a:ext uri="{FF2B5EF4-FFF2-40B4-BE49-F238E27FC236}">
                    <a16:creationId xmlns:a16="http://schemas.microsoft.com/office/drawing/2014/main" id="{1D78B03C-0E03-442B-840C-95C7A5986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0474" name="Rectangle 91">
                <a:extLst>
                  <a:ext uri="{FF2B5EF4-FFF2-40B4-BE49-F238E27FC236}">
                    <a16:creationId xmlns:a16="http://schemas.microsoft.com/office/drawing/2014/main" id="{205683D8-69F2-4857-85E5-9F73ADD2D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75" name="Rectangle 92">
                <a:extLst>
                  <a:ext uri="{FF2B5EF4-FFF2-40B4-BE49-F238E27FC236}">
                    <a16:creationId xmlns:a16="http://schemas.microsoft.com/office/drawing/2014/main" id="{396F2F41-FFD4-4B7C-A8E5-754E451D3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0446" name="Group 93">
            <a:extLst>
              <a:ext uri="{FF2B5EF4-FFF2-40B4-BE49-F238E27FC236}">
                <a16:creationId xmlns:a16="http://schemas.microsoft.com/office/drawing/2014/main" id="{65B1C63D-E51D-4268-8531-27502991462E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4181475"/>
            <a:ext cx="501650" cy="233363"/>
            <a:chOff x="3600" y="219"/>
            <a:chExt cx="360" cy="175"/>
          </a:xfrm>
        </p:grpSpPr>
        <p:sp>
          <p:nvSpPr>
            <p:cNvPr id="60453" name="Oval 94">
              <a:extLst>
                <a:ext uri="{FF2B5EF4-FFF2-40B4-BE49-F238E27FC236}">
                  <a16:creationId xmlns:a16="http://schemas.microsoft.com/office/drawing/2014/main" id="{FC931FAB-85B9-4E45-8193-4944105AF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54" name="Line 95">
              <a:extLst>
                <a:ext uri="{FF2B5EF4-FFF2-40B4-BE49-F238E27FC236}">
                  <a16:creationId xmlns:a16="http://schemas.microsoft.com/office/drawing/2014/main" id="{3085C23F-470B-45EF-B973-8B3C55410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455" name="Line 96">
              <a:extLst>
                <a:ext uri="{FF2B5EF4-FFF2-40B4-BE49-F238E27FC236}">
                  <a16:creationId xmlns:a16="http://schemas.microsoft.com/office/drawing/2014/main" id="{0DA1F6F6-4F58-42F7-8A41-D1303C9C9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456" name="Rectangle 97">
              <a:extLst>
                <a:ext uri="{FF2B5EF4-FFF2-40B4-BE49-F238E27FC236}">
                  <a16:creationId xmlns:a16="http://schemas.microsoft.com/office/drawing/2014/main" id="{4FAB1D32-827E-44E8-8ABC-A61C0BE6B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457" name="Oval 98">
              <a:extLst>
                <a:ext uri="{FF2B5EF4-FFF2-40B4-BE49-F238E27FC236}">
                  <a16:creationId xmlns:a16="http://schemas.microsoft.com/office/drawing/2014/main" id="{AC0A2AE2-E373-4449-9B2E-66895B65A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458" name="Group 99">
              <a:extLst>
                <a:ext uri="{FF2B5EF4-FFF2-40B4-BE49-F238E27FC236}">
                  <a16:creationId xmlns:a16="http://schemas.microsoft.com/office/drawing/2014/main" id="{1EE4FDE4-1DB1-47A1-A15C-86CA72939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463" name="Line 100">
                <a:extLst>
                  <a:ext uri="{FF2B5EF4-FFF2-40B4-BE49-F238E27FC236}">
                    <a16:creationId xmlns:a16="http://schemas.microsoft.com/office/drawing/2014/main" id="{8ABA24EB-C5BE-4558-9665-D8846AE5B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0464" name="Line 101">
                <a:extLst>
                  <a:ext uri="{FF2B5EF4-FFF2-40B4-BE49-F238E27FC236}">
                    <a16:creationId xmlns:a16="http://schemas.microsoft.com/office/drawing/2014/main" id="{85B596D1-2B77-416D-A485-17F69F535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0465" name="Line 102">
                <a:extLst>
                  <a:ext uri="{FF2B5EF4-FFF2-40B4-BE49-F238E27FC236}">
                    <a16:creationId xmlns:a16="http://schemas.microsoft.com/office/drawing/2014/main" id="{35233078-2A9F-4387-9280-A3E4E1C17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60459" name="Group 103">
              <a:extLst>
                <a:ext uri="{FF2B5EF4-FFF2-40B4-BE49-F238E27FC236}">
                  <a16:creationId xmlns:a16="http://schemas.microsoft.com/office/drawing/2014/main" id="{7C2AB934-1059-4299-B565-132B8DB0418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460" name="Line 104">
                <a:extLst>
                  <a:ext uri="{FF2B5EF4-FFF2-40B4-BE49-F238E27FC236}">
                    <a16:creationId xmlns:a16="http://schemas.microsoft.com/office/drawing/2014/main" id="{682AB6EF-AF15-4311-8A7A-5DFA9CCDD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0461" name="Line 105">
                <a:extLst>
                  <a:ext uri="{FF2B5EF4-FFF2-40B4-BE49-F238E27FC236}">
                    <a16:creationId xmlns:a16="http://schemas.microsoft.com/office/drawing/2014/main" id="{832AAB9C-4EB5-4F53-B375-31D66D67F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0462" name="Line 106">
                <a:extLst>
                  <a:ext uri="{FF2B5EF4-FFF2-40B4-BE49-F238E27FC236}">
                    <a16:creationId xmlns:a16="http://schemas.microsoft.com/office/drawing/2014/main" id="{959D27BB-76A8-4A04-84C0-50E996CB8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60447" name="Line 107">
            <a:extLst>
              <a:ext uri="{FF2B5EF4-FFF2-40B4-BE49-F238E27FC236}">
                <a16:creationId xmlns:a16="http://schemas.microsoft.com/office/drawing/2014/main" id="{393A96C5-B9E3-42E6-B21B-7BF198EFD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8" name="Line 108">
            <a:extLst>
              <a:ext uri="{FF2B5EF4-FFF2-40B4-BE49-F238E27FC236}">
                <a16:creationId xmlns:a16="http://schemas.microsoft.com/office/drawing/2014/main" id="{D51DBF79-BCFF-44E7-90C0-0B53CDE94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49" name="Text Box 109">
            <a:extLst>
              <a:ext uri="{FF2B5EF4-FFF2-40B4-BE49-F238E27FC236}">
                <a16:creationId xmlns:a16="http://schemas.microsoft.com/office/drawing/2014/main" id="{D80E11D1-222C-4D5E-8A91-E9783AF2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946525"/>
            <a:ext cx="1325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institutional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network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0450" name="Text Box 110">
            <a:extLst>
              <a:ext uri="{FF2B5EF4-FFF2-40B4-BE49-F238E27FC236}">
                <a16:creationId xmlns:a16="http://schemas.microsoft.com/office/drawing/2014/main" id="{AC28DAB7-8C6A-4902-9FF0-29EAEDF8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4294188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10 Mbps LAN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0451" name="Text Box 111">
            <a:extLst>
              <a:ext uri="{FF2B5EF4-FFF2-40B4-BE49-F238E27FC236}">
                <a16:creationId xmlns:a16="http://schemas.microsoft.com/office/drawing/2014/main" id="{2102F1EC-35B1-4D84-B53C-20DB3A316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863" y="3322638"/>
            <a:ext cx="1195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1.5 Mbps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access link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0452" name="Text Box 112">
            <a:extLst>
              <a:ext uri="{FF2B5EF4-FFF2-40B4-BE49-F238E27FC236}">
                <a16:creationId xmlns:a16="http://schemas.microsoft.com/office/drawing/2014/main" id="{DE80CC48-4C4E-4900-8718-BE144661D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5370513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institutional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cache</a:t>
            </a:r>
            <a:endParaRPr lang="en-US" altLang="it-IT" sz="240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18D294D-9E90-45C2-B42E-070736B0A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/>
              <a:t>FTP: File Transfer Protocol</a:t>
            </a:r>
            <a:endParaRPr lang="en-US" altLang="it-IT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9014729-83EA-4D39-BE35-71EE3939BC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52700" y="3705225"/>
            <a:ext cx="7458075" cy="25431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it-IT" sz="2400"/>
              <a:t>Trasferisce file da e per un host remoto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400"/>
              <a:t>modello client server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it-IT" i="1">
                <a:solidFill>
                  <a:schemeClr val="accent2"/>
                </a:solidFill>
              </a:rPr>
              <a:t>client:</a:t>
            </a:r>
            <a:r>
              <a:rPr lang="en-US" altLang="it-IT"/>
              <a:t> lato che inizia la connessione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it-IT" i="1">
                <a:solidFill>
                  <a:schemeClr val="accent2"/>
                </a:solidFill>
              </a:rPr>
              <a:t>server:</a:t>
            </a:r>
            <a:r>
              <a:rPr lang="en-US" altLang="it-IT"/>
              <a:t> host remoto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400"/>
              <a:t>ftp: RFC 959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400"/>
              <a:t>ftp server: porta 21</a:t>
            </a:r>
          </a:p>
        </p:txBody>
      </p:sp>
      <p:graphicFrame>
        <p:nvGraphicFramePr>
          <p:cNvPr id="62468" name="Rectangle 4">
            <a:extLst>
              <a:ext uri="{FF2B5EF4-FFF2-40B4-BE49-F238E27FC236}">
                <a16:creationId xmlns:a16="http://schemas.microsoft.com/office/drawing/2014/main" id="{B11A0444-47E5-4743-A28C-EC4746C886D5}"/>
              </a:ext>
            </a:extLst>
          </p:cNvPr>
          <p:cNvGraphicFramePr>
            <a:graphicFrameLocks/>
          </p:cNvGraphicFramePr>
          <p:nvPr/>
        </p:nvGraphicFramePr>
        <p:xfrm>
          <a:off x="3048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F5D21C22-DCF2-4169-B7FC-C679D9B75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7113" y="1574800"/>
          <a:ext cx="7762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1574800"/>
                        <a:ext cx="776287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0" name="Group 6">
            <a:extLst>
              <a:ext uri="{FF2B5EF4-FFF2-40B4-BE49-F238E27FC236}">
                <a16:creationId xmlns:a16="http://schemas.microsoft.com/office/drawing/2014/main" id="{CE6E0A05-7876-4532-860E-2A6858FCA3F1}"/>
              </a:ext>
            </a:extLst>
          </p:cNvPr>
          <p:cNvGrpSpPr>
            <a:grpSpLocks/>
          </p:cNvGrpSpPr>
          <p:nvPr/>
        </p:nvGrpSpPr>
        <p:grpSpPr bwMode="auto">
          <a:xfrm>
            <a:off x="8288338" y="1412875"/>
            <a:ext cx="355600" cy="933450"/>
            <a:chOff x="4180" y="783"/>
            <a:chExt cx="150" cy="307"/>
          </a:xfrm>
        </p:grpSpPr>
        <p:sp>
          <p:nvSpPr>
            <p:cNvPr id="62502" name="AutoShape 7">
              <a:extLst>
                <a:ext uri="{FF2B5EF4-FFF2-40B4-BE49-F238E27FC236}">
                  <a16:creationId xmlns:a16="http://schemas.microsoft.com/office/drawing/2014/main" id="{0EF2E470-1B8A-4CF5-A696-7895F10D9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503" name="Rectangle 8">
              <a:extLst>
                <a:ext uri="{FF2B5EF4-FFF2-40B4-BE49-F238E27FC236}">
                  <a16:creationId xmlns:a16="http://schemas.microsoft.com/office/drawing/2014/main" id="{0332482F-498E-4755-B0AB-06C4BC815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504" name="Rectangle 9">
              <a:extLst>
                <a:ext uri="{FF2B5EF4-FFF2-40B4-BE49-F238E27FC236}">
                  <a16:creationId xmlns:a16="http://schemas.microsoft.com/office/drawing/2014/main" id="{ACC4E3BF-D2E6-4DA5-B7B4-6461BCEA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505" name="AutoShape 10">
              <a:extLst>
                <a:ext uri="{FF2B5EF4-FFF2-40B4-BE49-F238E27FC236}">
                  <a16:creationId xmlns:a16="http://schemas.microsoft.com/office/drawing/2014/main" id="{88EE41FA-0F38-4613-A995-FE917B9CC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506" name="Line 11">
              <a:extLst>
                <a:ext uri="{FF2B5EF4-FFF2-40B4-BE49-F238E27FC236}">
                  <a16:creationId xmlns:a16="http://schemas.microsoft.com/office/drawing/2014/main" id="{78112D49-A8FB-4F9D-AFF2-6E6DCE5AD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507" name="Line 12">
              <a:extLst>
                <a:ext uri="{FF2B5EF4-FFF2-40B4-BE49-F238E27FC236}">
                  <a16:creationId xmlns:a16="http://schemas.microsoft.com/office/drawing/2014/main" id="{99DDE522-7820-4893-8DF8-041E88CE7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508" name="Rectangle 13">
              <a:extLst>
                <a:ext uri="{FF2B5EF4-FFF2-40B4-BE49-F238E27FC236}">
                  <a16:creationId xmlns:a16="http://schemas.microsoft.com/office/drawing/2014/main" id="{872F5B98-5218-431F-9F47-36A2997D1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509" name="Rectangle 14">
              <a:extLst>
                <a:ext uri="{FF2B5EF4-FFF2-40B4-BE49-F238E27FC236}">
                  <a16:creationId xmlns:a16="http://schemas.microsoft.com/office/drawing/2014/main" id="{6F865FAF-D9EB-4444-9B24-F68B81E9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471" name="Line 15">
            <a:extLst>
              <a:ext uri="{FF2B5EF4-FFF2-40B4-BE49-F238E27FC236}">
                <a16:creationId xmlns:a16="http://schemas.microsoft.com/office/drawing/2014/main" id="{6CFC2A64-A63E-4F5D-847F-FCA8434BB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2190750"/>
            <a:ext cx="22098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472" name="Text Box 16">
            <a:extLst>
              <a:ext uri="{FF2B5EF4-FFF2-40B4-BE49-F238E27FC236}">
                <a16:creationId xmlns:a16="http://schemas.microsoft.com/office/drawing/2014/main" id="{1E6676C3-632D-4926-ADC6-362DFA419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1874838"/>
            <a:ext cx="2409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file transfer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62473" name="Group 17">
            <a:extLst>
              <a:ext uri="{FF2B5EF4-FFF2-40B4-BE49-F238E27FC236}">
                <a16:creationId xmlns:a16="http://schemas.microsoft.com/office/drawing/2014/main" id="{FE3680D2-A081-40C1-9EE6-4C207E27F6FA}"/>
              </a:ext>
            </a:extLst>
          </p:cNvPr>
          <p:cNvGrpSpPr>
            <a:grpSpLocks/>
          </p:cNvGrpSpPr>
          <p:nvPr/>
        </p:nvGrpSpPr>
        <p:grpSpPr bwMode="auto">
          <a:xfrm>
            <a:off x="8035925" y="1866900"/>
            <a:ext cx="800100" cy="828675"/>
            <a:chOff x="3898" y="1386"/>
            <a:chExt cx="504" cy="522"/>
          </a:xfrm>
        </p:grpSpPr>
        <p:sp>
          <p:nvSpPr>
            <p:cNvPr id="62500" name="Rectangle 18">
              <a:extLst>
                <a:ext uri="{FF2B5EF4-FFF2-40B4-BE49-F238E27FC236}">
                  <a16:creationId xmlns:a16="http://schemas.microsoft.com/office/drawing/2014/main" id="{B78E928F-ED98-4157-BEDD-50876D6B2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501" name="Text Box 19">
              <a:extLst>
                <a:ext uri="{FF2B5EF4-FFF2-40B4-BE49-F238E27FC236}">
                  <a16:creationId xmlns:a16="http://schemas.microsoft.com/office/drawing/2014/main" id="{B4D1B540-10C8-4025-B2F1-817244EF5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" y="1463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  <a:cs typeface="Arial" panose="020B0604020202020204" pitchFamily="34" charset="0"/>
                </a:rPr>
                <a:t>FTP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  <a:cs typeface="Arial" panose="020B0604020202020204" pitchFamily="34" charset="0"/>
                </a:rPr>
                <a:t>server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474" name="Group 20">
            <a:extLst>
              <a:ext uri="{FF2B5EF4-FFF2-40B4-BE49-F238E27FC236}">
                <a16:creationId xmlns:a16="http://schemas.microsoft.com/office/drawing/2014/main" id="{50F0F1A3-3CF1-4305-AE6B-5D5350819B8B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1857375"/>
            <a:ext cx="1790700" cy="852488"/>
            <a:chOff x="1645" y="1326"/>
            <a:chExt cx="1128" cy="537"/>
          </a:xfrm>
        </p:grpSpPr>
        <p:sp>
          <p:nvSpPr>
            <p:cNvPr id="62496" name="Rectangle 21">
              <a:extLst>
                <a:ext uri="{FF2B5EF4-FFF2-40B4-BE49-F238E27FC236}">
                  <a16:creationId xmlns:a16="http://schemas.microsoft.com/office/drawing/2014/main" id="{8883706C-5B38-4482-873A-70122823D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497" name="Rectangle 22">
              <a:extLst>
                <a:ext uri="{FF2B5EF4-FFF2-40B4-BE49-F238E27FC236}">
                  <a16:creationId xmlns:a16="http://schemas.microsoft.com/office/drawing/2014/main" id="{577D9B10-FD0C-478A-8F91-65404548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498" name="Text Box 23">
              <a:extLst>
                <a:ext uri="{FF2B5EF4-FFF2-40B4-BE49-F238E27FC236}">
                  <a16:creationId xmlns:a16="http://schemas.microsoft.com/office/drawing/2014/main" id="{B7B82958-400C-4E01-9BD6-C963C9CDC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" y="1343"/>
              <a:ext cx="73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  <a:cs typeface="Arial" panose="020B0604020202020204" pitchFamily="34" charset="0"/>
                </a:rPr>
                <a:t>FTP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  <a:cs typeface="Arial" panose="020B0604020202020204" pitchFamily="34" charset="0"/>
                </a:rPr>
                <a:t>user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  <a:cs typeface="Arial" panose="020B0604020202020204" pitchFamily="34" charset="0"/>
                </a:rPr>
                <a:t>interface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99" name="Text Box 24">
              <a:extLst>
                <a:ext uri="{FF2B5EF4-FFF2-40B4-BE49-F238E27FC236}">
                  <a16:creationId xmlns:a16="http://schemas.microsoft.com/office/drawing/2014/main" id="{0B2AD2C4-9F74-4C30-B540-059CE45BC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1403"/>
              <a:ext cx="45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  <a:cs typeface="Arial" panose="020B0604020202020204" pitchFamily="34" charset="0"/>
                </a:rPr>
                <a:t>FTP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  <a:cs typeface="Arial" panose="020B0604020202020204" pitchFamily="34" charset="0"/>
                </a:rPr>
                <a:t>client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475" name="Group 25">
            <a:extLst>
              <a:ext uri="{FF2B5EF4-FFF2-40B4-BE49-F238E27FC236}">
                <a16:creationId xmlns:a16="http://schemas.microsoft.com/office/drawing/2014/main" id="{B39453FA-0E16-4B00-9968-6BB6254655D4}"/>
              </a:ext>
            </a:extLst>
          </p:cNvPr>
          <p:cNvGrpSpPr>
            <a:grpSpLocks/>
          </p:cNvGrpSpPr>
          <p:nvPr/>
        </p:nvGrpSpPr>
        <p:grpSpPr bwMode="auto">
          <a:xfrm>
            <a:off x="4743450" y="2695575"/>
            <a:ext cx="1674813" cy="712788"/>
            <a:chOff x="1812" y="1776"/>
            <a:chExt cx="1055" cy="449"/>
          </a:xfrm>
        </p:grpSpPr>
        <p:grpSp>
          <p:nvGrpSpPr>
            <p:cNvPr id="62488" name="Group 26">
              <a:extLst>
                <a:ext uri="{FF2B5EF4-FFF2-40B4-BE49-F238E27FC236}">
                  <a16:creationId xmlns:a16="http://schemas.microsoft.com/office/drawing/2014/main" id="{D327688D-1C4C-4DEC-B4E1-44566B0EB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3" y="1845"/>
              <a:ext cx="316" cy="313"/>
              <a:chOff x="4939" y="1431"/>
              <a:chExt cx="316" cy="313"/>
            </a:xfrm>
          </p:grpSpPr>
          <p:sp>
            <p:nvSpPr>
              <p:cNvPr id="62491" name="Oval 27">
                <a:extLst>
                  <a:ext uri="{FF2B5EF4-FFF2-40B4-BE49-F238E27FC236}">
                    <a16:creationId xmlns:a16="http://schemas.microsoft.com/office/drawing/2014/main" id="{F07682CB-4849-4E70-8A26-86456B356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1" y="1663"/>
                <a:ext cx="310" cy="81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92" name="Rectangle 28">
                <a:extLst>
                  <a:ext uri="{FF2B5EF4-FFF2-40B4-BE49-F238E27FC236}">
                    <a16:creationId xmlns:a16="http://schemas.microsoft.com/office/drawing/2014/main" id="{33E69071-E3AA-40E0-9706-360832F26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" y="1490"/>
                <a:ext cx="313" cy="21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93" name="Oval 29">
                <a:extLst>
                  <a:ext uri="{FF2B5EF4-FFF2-40B4-BE49-F238E27FC236}">
                    <a16:creationId xmlns:a16="http://schemas.microsoft.com/office/drawing/2014/main" id="{457375C5-2865-4D3D-8B4A-732FB72CE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" y="1431"/>
                <a:ext cx="313" cy="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94" name="Line 30">
                <a:extLst>
                  <a:ext uri="{FF2B5EF4-FFF2-40B4-BE49-F238E27FC236}">
                    <a16:creationId xmlns:a16="http://schemas.microsoft.com/office/drawing/2014/main" id="{514063EF-90E8-4716-807D-A7FC06364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1" y="1479"/>
                <a:ext cx="1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2495" name="Line 31">
                <a:extLst>
                  <a:ext uri="{FF2B5EF4-FFF2-40B4-BE49-F238E27FC236}">
                    <a16:creationId xmlns:a16="http://schemas.microsoft.com/office/drawing/2014/main" id="{2F4848FE-2B8E-4FDB-B6BA-43A6798CD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9" y="1483"/>
                <a:ext cx="1" cy="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62489" name="Text Box 32">
              <a:extLst>
                <a:ext uri="{FF2B5EF4-FFF2-40B4-BE49-F238E27FC236}">
                  <a16:creationId xmlns:a16="http://schemas.microsoft.com/office/drawing/2014/main" id="{23E01090-7211-4E27-B960-B66701EC4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9" y="1859"/>
              <a:ext cx="67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  <a:cs typeface="Arial" panose="020B0604020202020204" pitchFamily="34" charset="0"/>
                </a:rPr>
                <a:t>local file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Comic Sans MS" panose="030F0702030302020204" pitchFamily="66" charset="0"/>
                  <a:cs typeface="Arial" panose="020B0604020202020204" pitchFamily="34" charset="0"/>
                </a:rPr>
                <a:t>system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90" name="Line 33">
              <a:extLst>
                <a:ext uri="{FF2B5EF4-FFF2-40B4-BE49-F238E27FC236}">
                  <a16:creationId xmlns:a16="http://schemas.microsoft.com/office/drawing/2014/main" id="{6787BC09-20A0-4010-BF60-A741173E8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776"/>
              <a:ext cx="204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62476" name="Line 34">
            <a:extLst>
              <a:ext uri="{FF2B5EF4-FFF2-40B4-BE49-F238E27FC236}">
                <a16:creationId xmlns:a16="http://schemas.microsoft.com/office/drawing/2014/main" id="{30284F7B-2D71-4638-873C-BF2356B211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8750" y="2686050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62477" name="Group 35">
            <a:extLst>
              <a:ext uri="{FF2B5EF4-FFF2-40B4-BE49-F238E27FC236}">
                <a16:creationId xmlns:a16="http://schemas.microsoft.com/office/drawing/2014/main" id="{A17D652B-0731-453C-9CAC-8D1BD10EFEA6}"/>
              </a:ext>
            </a:extLst>
          </p:cNvPr>
          <p:cNvGrpSpPr>
            <a:grpSpLocks/>
          </p:cNvGrpSpPr>
          <p:nvPr/>
        </p:nvGrpSpPr>
        <p:grpSpPr bwMode="auto">
          <a:xfrm>
            <a:off x="8183563" y="2824163"/>
            <a:ext cx="501650" cy="496887"/>
            <a:chOff x="4939" y="1431"/>
            <a:chExt cx="316" cy="313"/>
          </a:xfrm>
        </p:grpSpPr>
        <p:sp>
          <p:nvSpPr>
            <p:cNvPr id="62483" name="Oval 36">
              <a:extLst>
                <a:ext uri="{FF2B5EF4-FFF2-40B4-BE49-F238E27FC236}">
                  <a16:creationId xmlns:a16="http://schemas.microsoft.com/office/drawing/2014/main" id="{C5F38378-CFEA-48CF-8E30-3A688B644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1663"/>
              <a:ext cx="310" cy="8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484" name="Rectangle 37">
              <a:extLst>
                <a:ext uri="{FF2B5EF4-FFF2-40B4-BE49-F238E27FC236}">
                  <a16:creationId xmlns:a16="http://schemas.microsoft.com/office/drawing/2014/main" id="{853542BA-3913-41A9-9F15-0D10E52E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" y="1490"/>
              <a:ext cx="313" cy="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85" name="Oval 38">
              <a:extLst>
                <a:ext uri="{FF2B5EF4-FFF2-40B4-BE49-F238E27FC236}">
                  <a16:creationId xmlns:a16="http://schemas.microsoft.com/office/drawing/2014/main" id="{E00FB823-A849-4C1C-A960-AF570ACF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1431"/>
              <a:ext cx="313" cy="9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486" name="Line 39">
              <a:extLst>
                <a:ext uri="{FF2B5EF4-FFF2-40B4-BE49-F238E27FC236}">
                  <a16:creationId xmlns:a16="http://schemas.microsoft.com/office/drawing/2014/main" id="{AF7E9821-E2BE-4858-BCA6-F77E6846E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1" y="1479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2487" name="Line 40">
              <a:extLst>
                <a:ext uri="{FF2B5EF4-FFF2-40B4-BE49-F238E27FC236}">
                  <a16:creationId xmlns:a16="http://schemas.microsoft.com/office/drawing/2014/main" id="{4176D63C-16C4-4B89-A8DF-104EC8A56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9" y="1483"/>
              <a:ext cx="1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62478" name="Text Box 41">
            <a:extLst>
              <a:ext uri="{FF2B5EF4-FFF2-40B4-BE49-F238E27FC236}">
                <a16:creationId xmlns:a16="http://schemas.microsoft.com/office/drawing/2014/main" id="{386B8CB7-233E-4260-822B-887608B01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213" y="2789238"/>
            <a:ext cx="1457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remote file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system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479" name="Line 42">
            <a:extLst>
              <a:ext uri="{FF2B5EF4-FFF2-40B4-BE49-F238E27FC236}">
                <a16:creationId xmlns:a16="http://schemas.microsoft.com/office/drawing/2014/main" id="{6DB59D53-B238-4FAD-95C6-4929DDFA9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9150" y="2695575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62480" name="Picture 43" descr="Alice">
            <a:extLst>
              <a:ext uri="{FF2B5EF4-FFF2-40B4-BE49-F238E27FC236}">
                <a16:creationId xmlns:a16="http://schemas.microsoft.com/office/drawing/2014/main" id="{15EB4DA0-75A8-4968-A79F-8ABB58B43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1909763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1" name="Text Box 44">
            <a:extLst>
              <a:ext uri="{FF2B5EF4-FFF2-40B4-BE49-F238E27FC236}">
                <a16:creationId xmlns:a16="http://schemas.microsoft.com/office/drawing/2014/main" id="{96E52CC5-5904-45F6-999B-C3FF0F8B9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538" y="2617788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>
                <a:latin typeface="Comic Sans MS" panose="030F0702030302020204" pitchFamily="66" charset="0"/>
                <a:cs typeface="Arial" panose="020B0604020202020204" pitchFamily="34" charset="0"/>
              </a:rPr>
              <a:t>utente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482" name="Line 45">
            <a:extLst>
              <a:ext uri="{FF2B5EF4-FFF2-40B4-BE49-F238E27FC236}">
                <a16:creationId xmlns:a16="http://schemas.microsoft.com/office/drawing/2014/main" id="{F5C70E35-9A13-4296-B41B-94870F34A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825" y="2305050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6A23D6B-4420-4581-B656-0EE3A0CC5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/>
              <a:t>FTP: meccanismo a doppia connessione</a:t>
            </a:r>
            <a:endParaRPr lang="en-US" altLang="it-IT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B9C81A3-4E09-4B37-930F-9E0850FD12E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11325"/>
            <a:ext cx="4306888" cy="4525963"/>
          </a:xfrm>
        </p:spPr>
        <p:txBody>
          <a:bodyPr/>
          <a:lstStyle/>
          <a:p>
            <a:r>
              <a:rPr lang="en-US" altLang="it-IT" sz="2000"/>
              <a:t>Il client FTP contatta il server sulla porta 21 con protocollo TCP.</a:t>
            </a:r>
          </a:p>
          <a:p>
            <a:r>
              <a:rPr lang="en-US" altLang="it-IT" sz="2000"/>
              <a:t>La negoziazione avviene su questa connessione (connessione di controllo)</a:t>
            </a:r>
          </a:p>
          <a:p>
            <a:r>
              <a:rPr lang="en-US" altLang="it-IT" sz="2000"/>
              <a:t>Si possono navigare le directory sulla connessione</a:t>
            </a:r>
          </a:p>
          <a:p>
            <a:r>
              <a:rPr lang="en-US" altLang="it-IT" sz="2000"/>
              <a:t>Una connessione dati separata viene aperta per trasferire i file</a:t>
            </a:r>
          </a:p>
          <a:p>
            <a:r>
              <a:rPr lang="en-US" altLang="it-IT" sz="2000"/>
              <a:t>Dopo aver trasferito i file il server chiude la connessione dati</a:t>
            </a:r>
          </a:p>
        </p:txBody>
      </p:sp>
      <p:grpSp>
        <p:nvGrpSpPr>
          <p:cNvPr id="64516" name="Group 4">
            <a:extLst>
              <a:ext uri="{FF2B5EF4-FFF2-40B4-BE49-F238E27FC236}">
                <a16:creationId xmlns:a16="http://schemas.microsoft.com/office/drawing/2014/main" id="{2D901E77-D846-405C-8061-2D083EFFA144}"/>
              </a:ext>
            </a:extLst>
          </p:cNvPr>
          <p:cNvGrpSpPr>
            <a:grpSpLocks/>
          </p:cNvGrpSpPr>
          <p:nvPr/>
        </p:nvGrpSpPr>
        <p:grpSpPr bwMode="auto">
          <a:xfrm>
            <a:off x="6280150" y="1373188"/>
            <a:ext cx="3998913" cy="1882775"/>
            <a:chOff x="3011" y="1511"/>
            <a:chExt cx="2519" cy="1186"/>
          </a:xfrm>
        </p:grpSpPr>
        <p:graphicFrame>
          <p:nvGraphicFramePr>
            <p:cNvPr id="64518" name="Object 5">
              <a:extLst>
                <a:ext uri="{FF2B5EF4-FFF2-40B4-BE49-F238E27FC236}">
                  <a16:creationId xmlns:a16="http://schemas.microsoft.com/office/drawing/2014/main" id="{DA3EF7E1-2697-4848-BF2C-FB4B09ED9E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1" y="1826"/>
            <a:ext cx="48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826"/>
                          <a:ext cx="489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519" name="Group 6">
              <a:extLst>
                <a:ext uri="{FF2B5EF4-FFF2-40B4-BE49-F238E27FC236}">
                  <a16:creationId xmlns:a16="http://schemas.microsoft.com/office/drawing/2014/main" id="{B843F9B8-A134-45F7-9495-C7E1FAE87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1" y="1688"/>
              <a:ext cx="224" cy="588"/>
              <a:chOff x="4180" y="783"/>
              <a:chExt cx="150" cy="307"/>
            </a:xfrm>
          </p:grpSpPr>
          <p:sp>
            <p:nvSpPr>
              <p:cNvPr id="64526" name="AutoShape 7">
                <a:extLst>
                  <a:ext uri="{FF2B5EF4-FFF2-40B4-BE49-F238E27FC236}">
                    <a16:creationId xmlns:a16="http://schemas.microsoft.com/office/drawing/2014/main" id="{685E6FF5-5244-407A-9F97-891793C84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527" name="Rectangle 8">
                <a:extLst>
                  <a:ext uri="{FF2B5EF4-FFF2-40B4-BE49-F238E27FC236}">
                    <a16:creationId xmlns:a16="http://schemas.microsoft.com/office/drawing/2014/main" id="{637CED36-16F5-48FF-8408-CB6C79239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528" name="Rectangle 9">
                <a:extLst>
                  <a:ext uri="{FF2B5EF4-FFF2-40B4-BE49-F238E27FC236}">
                    <a16:creationId xmlns:a16="http://schemas.microsoft.com/office/drawing/2014/main" id="{034B7AD1-9473-4215-BDE6-7AEB35EA8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529" name="AutoShape 10">
                <a:extLst>
                  <a:ext uri="{FF2B5EF4-FFF2-40B4-BE49-F238E27FC236}">
                    <a16:creationId xmlns:a16="http://schemas.microsoft.com/office/drawing/2014/main" id="{58691C2D-5102-4100-BC86-5B09BCA6F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530" name="Line 11">
                <a:extLst>
                  <a:ext uri="{FF2B5EF4-FFF2-40B4-BE49-F238E27FC236}">
                    <a16:creationId xmlns:a16="http://schemas.microsoft.com/office/drawing/2014/main" id="{058348DF-DFB0-41C0-ABF6-8B368F344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4531" name="Line 12">
                <a:extLst>
                  <a:ext uri="{FF2B5EF4-FFF2-40B4-BE49-F238E27FC236}">
                    <a16:creationId xmlns:a16="http://schemas.microsoft.com/office/drawing/2014/main" id="{CF41E4BD-B421-4928-8D09-1EF16599E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4532" name="Rectangle 13">
                <a:extLst>
                  <a:ext uri="{FF2B5EF4-FFF2-40B4-BE49-F238E27FC236}">
                    <a16:creationId xmlns:a16="http://schemas.microsoft.com/office/drawing/2014/main" id="{3013D981-46EE-4C9A-AE81-DF7AF939C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533" name="Rectangle 14">
                <a:extLst>
                  <a:ext uri="{FF2B5EF4-FFF2-40B4-BE49-F238E27FC236}">
                    <a16:creationId xmlns:a16="http://schemas.microsoft.com/office/drawing/2014/main" id="{DB13910E-27DB-4222-8377-DFDE5A171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520" name="Text Box 15">
              <a:extLst>
                <a:ext uri="{FF2B5EF4-FFF2-40B4-BE49-F238E27FC236}">
                  <a16:creationId xmlns:a16="http://schemas.microsoft.com/office/drawing/2014/main" id="{15707CC3-79EB-4895-8A21-D801908A4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" y="2249"/>
              <a:ext cx="53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Comic Sans MS" panose="030F0702030302020204" pitchFamily="66" charset="0"/>
                  <a:cs typeface="Arial" panose="020B0604020202020204" pitchFamily="34" charset="0"/>
                </a:rPr>
                <a:t>FTP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Comic Sans MS" panose="030F0702030302020204" pitchFamily="66" charset="0"/>
                  <a:cs typeface="Arial" panose="020B0604020202020204" pitchFamily="34" charset="0"/>
                </a:rPr>
                <a:t>client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521" name="Text Box 16">
              <a:extLst>
                <a:ext uri="{FF2B5EF4-FFF2-40B4-BE49-F238E27FC236}">
                  <a16:creationId xmlns:a16="http://schemas.microsoft.com/office/drawing/2014/main" id="{CB627E5D-4F44-4E37-970C-417BC8C70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8" y="2255"/>
              <a:ext cx="60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Comic Sans MS" panose="030F0702030302020204" pitchFamily="66" charset="0"/>
                  <a:cs typeface="Arial" panose="020B0604020202020204" pitchFamily="34" charset="0"/>
                </a:rPr>
                <a:t>FTP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2000">
                  <a:latin typeface="Comic Sans MS" panose="030F0702030302020204" pitchFamily="66" charset="0"/>
                  <a:cs typeface="Arial" panose="020B0604020202020204" pitchFamily="34" charset="0"/>
                </a:rPr>
                <a:t>server</a:t>
              </a:r>
              <a:endParaRPr lang="en-US" altLang="it-IT" sz="2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522" name="Line 17">
              <a:extLst>
                <a:ext uri="{FF2B5EF4-FFF2-40B4-BE49-F238E27FC236}">
                  <a16:creationId xmlns:a16="http://schemas.microsoft.com/office/drawing/2014/main" id="{5CFCA8FA-4FC4-400C-8670-C0007B11F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1920"/>
              <a:ext cx="161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23" name="Line 18">
              <a:extLst>
                <a:ext uri="{FF2B5EF4-FFF2-40B4-BE49-F238E27FC236}">
                  <a16:creationId xmlns:a16="http://schemas.microsoft.com/office/drawing/2014/main" id="{B8AD2016-C27C-4DE5-B90A-43364893A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118"/>
              <a:ext cx="1614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24" name="Text Box 19">
              <a:extLst>
                <a:ext uri="{FF2B5EF4-FFF2-40B4-BE49-F238E27FC236}">
                  <a16:creationId xmlns:a16="http://schemas.microsoft.com/office/drawing/2014/main" id="{4A0CB8AB-4B65-41F1-AA36-24A87ED4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1511"/>
              <a:ext cx="15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TCP control connection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port 21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525" name="Text Box 20">
              <a:extLst>
                <a:ext uri="{FF2B5EF4-FFF2-40B4-BE49-F238E27FC236}">
                  <a16:creationId xmlns:a16="http://schemas.microsoft.com/office/drawing/2014/main" id="{8ED01AEE-4A51-4B71-88F9-EA36FCE46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" y="2165"/>
              <a:ext cx="15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TCP data connection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port 20</a:t>
              </a:r>
              <a:endParaRPr lang="en-US" altLang="it-IT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4517" name="Rectangle 21">
            <a:extLst>
              <a:ext uri="{FF2B5EF4-FFF2-40B4-BE49-F238E27FC236}">
                <a16:creationId xmlns:a16="http://schemas.microsoft.com/office/drawing/2014/main" id="{AA33993D-A937-45D0-843B-7C855D9F3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436938"/>
            <a:ext cx="4067175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it-IT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it-IT" sz="2400">
                <a:latin typeface="Arial" panose="020B0604020202020204" pitchFamily="34" charset="0"/>
                <a:cs typeface="Arial" panose="020B0604020202020204" pitchFamily="34" charset="0"/>
              </a:rPr>
              <a:t>Controllo </a:t>
            </a:r>
            <a:r>
              <a:rPr lang="en-US" altLang="it-IT" sz="2400" i="1">
                <a:latin typeface="Arial" panose="020B0604020202020204" pitchFamily="34" charset="0"/>
                <a:cs typeface="Arial" panose="020B0604020202020204" pitchFamily="34" charset="0"/>
              </a:rPr>
              <a:t>Fuoribanda</a:t>
            </a:r>
            <a:endParaRPr lang="en-US" altLang="it-IT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it-IT" sz="2400">
                <a:latin typeface="Arial" panose="020B0604020202020204" pitchFamily="34" charset="0"/>
                <a:cs typeface="Arial" panose="020B0604020202020204" pitchFamily="34" charset="0"/>
              </a:rPr>
              <a:t>FTP è un protocollo con stato (utente, directory corrente)</a:t>
            </a:r>
            <a:endParaRPr lang="en-US" altLang="it-IT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altLang="it-IT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161B271-2A00-4228-BC34-247745A9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CE39D6F-CC48-44FE-86C8-83E22C0EF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Panoramica su HTTP (continua)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65A655F-B07F-49C0-9472-9EF323CE59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4205288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it-IT" sz="3200">
                <a:solidFill>
                  <a:srgbClr val="FF0000"/>
                </a:solidFill>
              </a:rPr>
              <a:t>Si usa TCP:</a:t>
            </a:r>
            <a:endParaRPr lang="en-US" altLang="it-IT" sz="3200"/>
          </a:p>
          <a:p>
            <a:pPr>
              <a:lnSpc>
                <a:spcPct val="80000"/>
              </a:lnSpc>
            </a:pPr>
            <a:r>
              <a:rPr lang="en-US" altLang="it-IT"/>
              <a:t>Il client crea un socket verso il server, sulla porta 80</a:t>
            </a:r>
          </a:p>
          <a:p>
            <a:pPr>
              <a:lnSpc>
                <a:spcPct val="80000"/>
              </a:lnSpc>
            </a:pPr>
            <a:r>
              <a:rPr lang="en-US" altLang="it-IT"/>
              <a:t>Il server accetta la connessione</a:t>
            </a:r>
          </a:p>
          <a:p>
            <a:pPr>
              <a:lnSpc>
                <a:spcPct val="80000"/>
              </a:lnSpc>
            </a:pPr>
            <a:r>
              <a:rPr lang="en-US" altLang="it-IT"/>
              <a:t>i due interlocutori si scambiano messaggi espressi in HTTP</a:t>
            </a:r>
          </a:p>
          <a:p>
            <a:pPr>
              <a:lnSpc>
                <a:spcPct val="80000"/>
              </a:lnSpc>
            </a:pPr>
            <a:r>
              <a:rPr lang="en-US" altLang="it-IT"/>
              <a:t>La connessione TCP viene chiusa</a:t>
            </a:r>
            <a:endParaRPr lang="en-US" altLang="it-IT" sz="32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DDDCA39-325F-451B-8D20-5956164E5D1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553200" y="1562100"/>
            <a:ext cx="3171825" cy="1514475"/>
          </a:xfrm>
        </p:spPr>
        <p:txBody>
          <a:bodyPr rtlCol="0">
            <a:normAutofit fontScale="550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it-IT" sz="3200">
                <a:solidFill>
                  <a:srgbClr val="FF0000"/>
                </a:solidFill>
              </a:rPr>
              <a:t>HTTP è “stateless”</a:t>
            </a:r>
            <a:endParaRPr lang="en-US" altLang="it-IT" sz="320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it-IT"/>
              <a:t>Non ci sono normalmente informazioni sulle precedenti connessioni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it-IT"/>
              <a:t>Il concetto di ‘sessione’ (basata sui cookies) è stato aggiunto in seguito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768CD05-6A94-40FA-B30B-4C7EA799E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/>
              <a:t>Comandi e risposte FTP</a:t>
            </a:r>
            <a:endParaRPr lang="en-US" altLang="it-IT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9AFD85C-0F53-4864-ADDB-065BF512A2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40338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u="sng">
                <a:solidFill>
                  <a:srgbClr val="FF0000"/>
                </a:solidFill>
              </a:rPr>
              <a:t>Comandi di controllo:</a:t>
            </a:r>
            <a:endParaRPr lang="en-US" altLang="it-IT" sz="2400"/>
          </a:p>
          <a:p>
            <a:r>
              <a:rPr lang="en-US" altLang="it-IT" sz="2400"/>
              <a:t>Inviati come ASCII</a:t>
            </a:r>
            <a:endParaRPr lang="en-US" altLang="it-IT"/>
          </a:p>
          <a:p>
            <a:r>
              <a:rPr lang="en-US" altLang="it-IT" sz="2400" b="1">
                <a:latin typeface="Courier New" panose="02070309020205020404" pitchFamily="49" charset="0"/>
              </a:rPr>
              <a:t>USER </a:t>
            </a:r>
            <a:r>
              <a:rPr lang="en-US" altLang="it-IT" sz="2400" b="1" i="1">
                <a:latin typeface="Courier New" panose="02070309020205020404" pitchFamily="49" charset="0"/>
              </a:rPr>
              <a:t>username</a:t>
            </a:r>
            <a:endParaRPr lang="en-US" altLang="it-IT" i="1"/>
          </a:p>
          <a:p>
            <a:r>
              <a:rPr lang="en-US" altLang="it-IT" sz="2400" b="1">
                <a:latin typeface="Courier New" panose="02070309020205020404" pitchFamily="49" charset="0"/>
              </a:rPr>
              <a:t>PASS </a:t>
            </a:r>
            <a:r>
              <a:rPr lang="en-US" altLang="it-IT" sz="2400" b="1" i="1">
                <a:latin typeface="Courier New" panose="02070309020205020404" pitchFamily="49" charset="0"/>
              </a:rPr>
              <a:t>password</a:t>
            </a:r>
            <a:endParaRPr lang="en-US" altLang="it-IT" i="1"/>
          </a:p>
          <a:p>
            <a:r>
              <a:rPr lang="en-US" altLang="it-IT" sz="2400" b="1">
                <a:latin typeface="Courier New" panose="02070309020205020404" pitchFamily="49" charset="0"/>
              </a:rPr>
              <a:t>LIST</a:t>
            </a:r>
            <a:r>
              <a:rPr lang="en-US" altLang="it-IT"/>
              <a:t> </a:t>
            </a:r>
            <a:r>
              <a:rPr lang="en-US" altLang="it-IT" sz="2400"/>
              <a:t>lista i file</a:t>
            </a:r>
            <a:endParaRPr lang="en-US" altLang="it-IT"/>
          </a:p>
          <a:p>
            <a:r>
              <a:rPr lang="en-US" altLang="it-IT" sz="2400" b="1">
                <a:latin typeface="Courier New" panose="02070309020205020404" pitchFamily="49" charset="0"/>
              </a:rPr>
              <a:t>RETR filename</a:t>
            </a:r>
            <a:r>
              <a:rPr lang="en-US" altLang="it-IT"/>
              <a:t> </a:t>
            </a:r>
            <a:r>
              <a:rPr lang="en-US" altLang="it-IT" sz="2400"/>
              <a:t>preleva un file (download)</a:t>
            </a:r>
            <a:endParaRPr lang="en-US" altLang="it-IT"/>
          </a:p>
          <a:p>
            <a:r>
              <a:rPr lang="en-US" altLang="it-IT" sz="2400" b="1">
                <a:latin typeface="Courier New" panose="02070309020205020404" pitchFamily="49" charset="0"/>
              </a:rPr>
              <a:t>STOR filename</a:t>
            </a:r>
            <a:r>
              <a:rPr lang="en-US" altLang="it-IT"/>
              <a:t> </a:t>
            </a:r>
            <a:r>
              <a:rPr lang="en-US" altLang="it-IT" sz="2400"/>
              <a:t>fa upload di un file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FFB9B4FF-2A41-40AF-8CF3-5A9C9FD0FED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6963" y="1600200"/>
            <a:ext cx="4033837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it-IT" u="sng">
                <a:solidFill>
                  <a:srgbClr val="FF0000"/>
                </a:solidFill>
              </a:rPr>
              <a:t>Codici di ritorno</a:t>
            </a:r>
            <a:endParaRPr lang="en-US" altLang="it-IT"/>
          </a:p>
          <a:p>
            <a:pPr fontAlgn="auto">
              <a:spcAft>
                <a:spcPts val="0"/>
              </a:spcAft>
              <a:defRPr/>
            </a:pPr>
            <a:r>
              <a:rPr lang="en-US" altLang="it-IT" sz="2400"/>
              <a:t>Codice di ritorno e frase (come in HTTP)</a:t>
            </a:r>
            <a:endParaRPr lang="en-US" altLang="it-IT"/>
          </a:p>
          <a:p>
            <a:pPr fontAlgn="auto">
              <a:spcAft>
                <a:spcPts val="0"/>
              </a:spcAft>
              <a:defRPr/>
            </a:pPr>
            <a:r>
              <a:rPr lang="en-US" altLang="it-IT" sz="2400" b="1">
                <a:latin typeface="Courier New" panose="02070309020205020404" pitchFamily="49" charset="0"/>
              </a:rPr>
              <a:t>331 Username OK, password required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400" b="1">
                <a:latin typeface="Courier New" panose="02070309020205020404" pitchFamily="49" charset="0"/>
              </a:rPr>
              <a:t>125 data connection already open; transfer starting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400" b="1">
                <a:latin typeface="Courier New" panose="02070309020205020404" pitchFamily="49" charset="0"/>
              </a:rPr>
              <a:t>425 Can’t open data connection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it-IT" sz="2400" b="1">
                <a:latin typeface="Courier New" panose="02070309020205020404" pitchFamily="49" charset="0"/>
              </a:rPr>
              <a:t>452 Error writing file</a:t>
            </a:r>
            <a:endParaRPr lang="en-US" altLang="it-IT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DF6F49F-D79A-4D05-886B-D0270F558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200"/>
              <a:t>http://it.wikipedia.org/wiki/Speciale:Ricerca?search=square+angle&amp;go=Vai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25D8846-039F-4FE5-8EC2-A9ACDA0CE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358B2A2-EF80-4A25-993C-2B5B5B532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Le connessioni HTTP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CB107B-30D4-4850-B587-1D7EAACAC9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40338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u="sng">
                <a:solidFill>
                  <a:srgbClr val="FF0000"/>
                </a:solidFill>
              </a:rPr>
              <a:t>Nonpersistenti</a:t>
            </a:r>
            <a:endParaRPr lang="en-US" altLang="it-IT"/>
          </a:p>
          <a:p>
            <a:r>
              <a:rPr lang="en-US" altLang="it-IT"/>
              <a:t>Al più un oggetto è inviato su una connessione</a:t>
            </a:r>
          </a:p>
          <a:p>
            <a:r>
              <a:rPr lang="en-US" altLang="it-IT"/>
              <a:t>HTTP/1.0 è nonpersistente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3ECF5E0F-0523-495F-8305-6C951A8CE0E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6963" y="1600200"/>
            <a:ext cx="4033837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u="sng">
                <a:solidFill>
                  <a:srgbClr val="FF0000"/>
                </a:solidFill>
              </a:rPr>
              <a:t>Persistenti</a:t>
            </a:r>
          </a:p>
          <a:p>
            <a:r>
              <a:rPr lang="en-US" altLang="it-IT"/>
              <a:t>Si può usare la stessa connessione per inviare più oggetti in sequenza</a:t>
            </a:r>
          </a:p>
          <a:p>
            <a:r>
              <a:rPr lang="en-US" altLang="it-IT"/>
              <a:t>HTTP/1.1 usa di default le connessioni persistenti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>
            <a:extLst>
              <a:ext uri="{FF2B5EF4-FFF2-40B4-BE49-F238E27FC236}">
                <a16:creationId xmlns:a16="http://schemas.microsoft.com/office/drawing/2014/main" id="{47FABEC9-AB96-4A7F-A222-CDE77740A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0250" y="2095500"/>
            <a:ext cx="0" cy="449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BD817E6-6C9E-49C0-AF85-0E16C16A0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60198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A306864-203A-4213-A668-A5351BF79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7238" y="260350"/>
            <a:ext cx="8156575" cy="865188"/>
          </a:xfrm>
        </p:spPr>
        <p:txBody>
          <a:bodyPr/>
          <a:lstStyle/>
          <a:p>
            <a:r>
              <a:rPr lang="en-US" altLang="it-IT" sz="4000"/>
              <a:t>HTTP Nonpersistente</a:t>
            </a:r>
            <a:endParaRPr lang="en-US" altLang="it-I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7D6FA3B-136E-4627-9FFB-A106E2F876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97013" y="1114425"/>
            <a:ext cx="8343900" cy="466725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it-IT" sz="2400"/>
              <a:t>Supponiamo</a:t>
            </a:r>
            <a:r>
              <a:rPr lang="en-US" altLang="it-IT"/>
              <a:t> l’utente richieda l’URL </a:t>
            </a:r>
            <a:r>
              <a:rPr lang="en-US" altLang="it-IT" sz="1800" b="1">
                <a:latin typeface="Courier New" panose="02070309020205020404" pitchFamily="49" charset="0"/>
              </a:rPr>
              <a:t>www.someSchool.edu/someDepartment/home/index.html</a:t>
            </a:r>
            <a:endParaRPr lang="en-US" altLang="it-IT" sz="2000" b="1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CA7743E5-8326-4A6F-A70A-FCA74BAEC1A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112963" y="2082800"/>
            <a:ext cx="4175125" cy="185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sz="2400">
                <a:solidFill>
                  <a:srgbClr val="FF0000"/>
                </a:solidFill>
              </a:rPr>
              <a:t>1a</a:t>
            </a:r>
            <a:r>
              <a:rPr lang="en-US" altLang="it-IT" sz="2000">
                <a:solidFill>
                  <a:srgbClr val="FF0000"/>
                </a:solidFill>
              </a:rPr>
              <a:t>.</a:t>
            </a:r>
            <a:r>
              <a:rPr lang="en-US" altLang="it-IT" sz="2000"/>
              <a:t> Il client HTTP inizia una connessione TCP a </a:t>
            </a:r>
            <a:r>
              <a:rPr lang="en-US" altLang="it-IT" sz="1600" b="1">
                <a:latin typeface="Courier New" panose="02070309020205020404" pitchFamily="49" charset="0"/>
              </a:rPr>
              <a:t>www.someSchool.edu</a:t>
            </a:r>
            <a:r>
              <a:rPr lang="en-US" altLang="it-IT" sz="2000"/>
              <a:t> sulla porta 80</a:t>
            </a:r>
            <a:endParaRPr lang="en-US" altLang="it-IT" sz="2400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AC4495D-A498-4FD6-B60C-F092F068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3829050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it-IT" sz="2400">
                <a:latin typeface="Arial" panose="020B0604020202020204" pitchFamily="34" charset="0"/>
                <a:cs typeface="Arial" panose="020B0604020202020204" pitchFamily="34" charset="0"/>
              </a:rPr>
              <a:t> Il client HTTP</a:t>
            </a:r>
            <a:r>
              <a:rPr lang="en-US" altLang="it-IT" sz="2000">
                <a:latin typeface="Arial" panose="020B0604020202020204" pitchFamily="34" charset="0"/>
                <a:cs typeface="Arial" panose="020B0604020202020204" pitchFamily="34" charset="0"/>
              </a:rPr>
              <a:t> invia un HTTP </a:t>
            </a:r>
            <a:r>
              <a:rPr lang="en-US" altLang="it-IT" sz="20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message</a:t>
            </a:r>
            <a:r>
              <a:rPr lang="en-US" altLang="it-IT" sz="2000">
                <a:latin typeface="Arial" panose="020B0604020202020204" pitchFamily="34" charset="0"/>
                <a:cs typeface="Arial" panose="020B0604020202020204" pitchFamily="34" charset="0"/>
              </a:rPr>
              <a:t> (contiene l’URL voluto) attraverso il socket appena aperto. 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9AD40BFA-C648-4E65-8635-ACCD8207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1b.</a:t>
            </a:r>
            <a:r>
              <a:rPr lang="en-US" altLang="it-IT" sz="2400">
                <a:latin typeface="Arial" panose="020B0604020202020204" pitchFamily="34" charset="0"/>
                <a:cs typeface="Arial" panose="020B0604020202020204" pitchFamily="34" charset="0"/>
              </a:rPr>
              <a:t> Il server, in attesa di connessione, accetta la connessione dal client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D513FA08-3D76-4090-B11B-86994F13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81500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it-IT" sz="2400">
                <a:latin typeface="Arial" panose="020B0604020202020204" pitchFamily="34" charset="0"/>
                <a:cs typeface="Arial" panose="020B0604020202020204" pitchFamily="34" charset="0"/>
              </a:rPr>
              <a:t> Il server riceve la richiesta</a:t>
            </a:r>
            <a:r>
              <a:rPr lang="en-US" altLang="it-IT" sz="2000">
                <a:latin typeface="Arial" panose="020B0604020202020204" pitchFamily="34" charset="0"/>
                <a:cs typeface="Arial" panose="020B0604020202020204" pitchFamily="34" charset="0"/>
              </a:rPr>
              <a:t>, predispone un </a:t>
            </a:r>
            <a:r>
              <a:rPr lang="en-US" altLang="it-IT" sz="20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message</a:t>
            </a:r>
            <a:r>
              <a:rPr lang="en-US" altLang="it-IT" sz="2000">
                <a:latin typeface="Arial" panose="020B0604020202020204" pitchFamily="34" charset="0"/>
                <a:cs typeface="Arial" panose="020B0604020202020204" pitchFamily="34" charset="0"/>
              </a:rPr>
              <a:t> contenente l’oggetto desiderato e lo invia attraverso il suo socket</a:t>
            </a:r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0672AD1D-D5A2-4052-9644-0D78F3215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125" y="264795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CEC4A617-53EC-4808-9293-35F45C80F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9725" y="459105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86F63208-ADCF-4322-8055-CDD2937CF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7825" y="512445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B6836E5E-3245-41EB-B559-E54B25A99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5942013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4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time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32AAE899-FCDB-4662-8492-5383F869B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3550" y="316230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050EF864-BF11-47A1-8DD2-84D2E9013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700" y="968375"/>
            <a:ext cx="1885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Arial" panose="020B0604020202020204" pitchFamily="34" charset="0"/>
                <a:cs typeface="Arial" panose="020B0604020202020204" pitchFamily="34" charset="0"/>
              </a:rPr>
              <a:t>(contiene testo,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Arial" panose="020B0604020202020204" pitchFamily="34" charset="0"/>
                <a:cs typeface="Arial" panose="020B0604020202020204" pitchFamily="34" charset="0"/>
              </a:rPr>
              <a:t>e riferimenti a 10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Arial" panose="020B0604020202020204" pitchFamily="34" charset="0"/>
                <a:cs typeface="Arial" panose="020B0604020202020204" pitchFamily="34" charset="0"/>
              </a:rPr>
              <a:t>immagini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800">
                <a:latin typeface="Arial" panose="020B0604020202020204" pitchFamily="34" charset="0"/>
                <a:cs typeface="Arial" panose="020B0604020202020204" pitchFamily="34" charset="0"/>
              </a:rPr>
              <a:t>JPG)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  <p:bldP spid="12295" grpId="0"/>
      <p:bldP spid="12296" grpId="0"/>
      <p:bldP spid="122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0BAA8F6-D749-4DE2-A455-F949B65EE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7238" y="333375"/>
            <a:ext cx="8156575" cy="865188"/>
          </a:xfrm>
        </p:spPr>
        <p:txBody>
          <a:bodyPr/>
          <a:lstStyle/>
          <a:p>
            <a:r>
              <a:rPr lang="en-US" altLang="it-IT" sz="4000"/>
              <a:t>HTTP Nonpersistente (2)</a:t>
            </a:r>
            <a:endParaRPr lang="en-US" altLang="it-IT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DA1F9D4-A288-4DC5-80C4-BEF72C3BBC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576513" y="2036763"/>
            <a:ext cx="4033837" cy="14922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it-IT" sz="2000">
                <a:solidFill>
                  <a:srgbClr val="FF0000"/>
                </a:solidFill>
              </a:rPr>
              <a:t>5</a:t>
            </a:r>
            <a:r>
              <a:rPr lang="en-US" altLang="it-IT" sz="1800">
                <a:solidFill>
                  <a:srgbClr val="FF0000"/>
                </a:solidFill>
              </a:rPr>
              <a:t>.</a:t>
            </a:r>
            <a:r>
              <a:rPr lang="en-US" altLang="it-IT" sz="1800"/>
              <a:t> Il client HTTP riceve il messaggio di risposta. E’ un testo html che viene visualizzato.  Leggendo il file vengono incontrati i riferimenti a 10 diverse immagini JPG</a:t>
            </a:r>
            <a:endParaRPr lang="en-US" altLang="it-IT" sz="200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D169A36-0CF3-4FFC-B6E4-FD83D94D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356870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US" altLang="it-IT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t-IT" sz="2000">
                <a:latin typeface="Arial" panose="020B0604020202020204" pitchFamily="34" charset="0"/>
                <a:cs typeface="Arial" panose="020B0604020202020204" pitchFamily="34" charset="0"/>
              </a:rPr>
              <a:t>I passi da 1 a 5 vengono ripetuti per tutti i 10 oggetti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B2CB4054-BFB9-4F75-A9BC-2DF88F7CB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149225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it-IT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altLang="it-IT" sz="2400">
                <a:latin typeface="Arial" panose="020B0604020202020204" pitchFamily="34" charset="0"/>
                <a:cs typeface="Arial" panose="020B0604020202020204" pitchFamily="34" charset="0"/>
              </a:rPr>
              <a:t> Il server chiude la connessione</a:t>
            </a:r>
            <a:r>
              <a:rPr lang="en-US" altLang="it-IT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it-IT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DBC1CD66-0C1A-44E1-ADB2-D50BCCC89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6925" y="1519238"/>
            <a:ext cx="0" cy="25717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1F739633-C4EA-4628-8A11-26733CF0F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19488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0FE68F49-7E6F-4904-89DC-E791F4A55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3382963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4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time</a:t>
            </a:r>
            <a:endParaRPr lang="en-US" altLang="it-IT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CC963F08-672F-4D90-A822-03E25679AE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6375" y="1449388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2441CE9-6806-4B49-A2EC-A9250A32B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altLang="it-IT"/>
              <a:t>Tempi di risposta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B561C0C-C401-4384-8981-EA0D2395AA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58888"/>
            <a:ext cx="4090988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sz="2400">
                <a:solidFill>
                  <a:srgbClr val="FF0000"/>
                </a:solidFill>
              </a:rPr>
              <a:t>Definizione di RTT:</a:t>
            </a:r>
            <a:r>
              <a:rPr lang="en-US" altLang="it-IT" sz="2400"/>
              <a:t> tempo che ci mette un pacchetto ad arrivare al server e ritorno.</a:t>
            </a:r>
          </a:p>
          <a:p>
            <a:pPr>
              <a:buFontTx/>
              <a:buNone/>
            </a:pPr>
            <a:r>
              <a:rPr lang="en-US" altLang="it-IT" sz="2400" u="sng">
                <a:solidFill>
                  <a:srgbClr val="FF0000"/>
                </a:solidFill>
              </a:rPr>
              <a:t>Tempo di risposta:</a:t>
            </a:r>
            <a:endParaRPr lang="en-US" altLang="it-IT" sz="2400"/>
          </a:p>
          <a:p>
            <a:r>
              <a:rPr lang="en-US" altLang="it-IT" sz="2400"/>
              <a:t>1 RTT per iniziare la connessione.</a:t>
            </a:r>
          </a:p>
          <a:p>
            <a:r>
              <a:rPr lang="en-US" altLang="it-IT" sz="2400"/>
              <a:t>1 RTT per la HTTP request e l’arrivo dei primi byte di risposta</a:t>
            </a:r>
          </a:p>
          <a:p>
            <a:r>
              <a:rPr lang="en-US" altLang="it-IT" sz="2400"/>
              <a:t>Tempo totale di trasmissione</a:t>
            </a:r>
          </a:p>
          <a:p>
            <a:pPr>
              <a:buFontTx/>
              <a:buNone/>
            </a:pPr>
            <a:r>
              <a:rPr lang="en-US" altLang="it-IT" sz="2400">
                <a:solidFill>
                  <a:srgbClr val="FF0000"/>
                </a:solidFill>
              </a:rPr>
              <a:t>total = 2RTT+transmit time</a:t>
            </a:r>
            <a:endParaRPr lang="en-US" altLang="it-IT" sz="2400"/>
          </a:p>
          <a:p>
            <a:pPr>
              <a:buFontTx/>
              <a:buNone/>
            </a:pPr>
            <a:endParaRPr lang="en-US" altLang="it-IT" sz="2400"/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A02AAC05-68E4-41A5-9CFC-70DF890E33DF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1260475"/>
            <a:ext cx="4225925" cy="4413250"/>
            <a:chOff x="2888" y="794"/>
            <a:chExt cx="2662" cy="2780"/>
          </a:xfrm>
        </p:grpSpPr>
        <p:graphicFrame>
          <p:nvGraphicFramePr>
            <p:cNvPr id="18437" name="Object 5">
              <a:extLst>
                <a:ext uri="{FF2B5EF4-FFF2-40B4-BE49-F238E27FC236}">
                  <a16:creationId xmlns:a16="http://schemas.microsoft.com/office/drawing/2014/main" id="{E782B144-8305-42BD-AE3C-F8EE17CC74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7" y="1049"/>
            <a:ext cx="4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1049"/>
                          <a:ext cx="47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38" name="Group 6">
              <a:extLst>
                <a:ext uri="{FF2B5EF4-FFF2-40B4-BE49-F238E27FC236}">
                  <a16:creationId xmlns:a16="http://schemas.microsoft.com/office/drawing/2014/main" id="{8C551971-FDEA-4D79-81B1-CC07E6FC1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18459" name="AutoShape 7">
                <a:extLst>
                  <a:ext uri="{FF2B5EF4-FFF2-40B4-BE49-F238E27FC236}">
                    <a16:creationId xmlns:a16="http://schemas.microsoft.com/office/drawing/2014/main" id="{32D2F7FC-2D78-4CC8-B733-E69C1C0C7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60" name="Rectangle 8">
                <a:extLst>
                  <a:ext uri="{FF2B5EF4-FFF2-40B4-BE49-F238E27FC236}">
                    <a16:creationId xmlns:a16="http://schemas.microsoft.com/office/drawing/2014/main" id="{2DE107C6-3C5E-417A-ACBB-5D7E561F1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61" name="Rectangle 9">
                <a:extLst>
                  <a:ext uri="{FF2B5EF4-FFF2-40B4-BE49-F238E27FC236}">
                    <a16:creationId xmlns:a16="http://schemas.microsoft.com/office/drawing/2014/main" id="{464E5FAE-2B9A-4277-95B1-9D78236B6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62" name="AutoShape 10">
                <a:extLst>
                  <a:ext uri="{FF2B5EF4-FFF2-40B4-BE49-F238E27FC236}">
                    <a16:creationId xmlns:a16="http://schemas.microsoft.com/office/drawing/2014/main" id="{FDE38606-0A3B-4228-998D-589AA766B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63" name="Line 11">
                <a:extLst>
                  <a:ext uri="{FF2B5EF4-FFF2-40B4-BE49-F238E27FC236}">
                    <a16:creationId xmlns:a16="http://schemas.microsoft.com/office/drawing/2014/main" id="{7A6C14D0-FEC8-4994-8D8D-1DE1D5A76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464" name="Line 12">
                <a:extLst>
                  <a:ext uri="{FF2B5EF4-FFF2-40B4-BE49-F238E27FC236}">
                    <a16:creationId xmlns:a16="http://schemas.microsoft.com/office/drawing/2014/main" id="{DA798854-9ADD-4054-A6C6-D445FDF49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465" name="Rectangle 13">
                <a:extLst>
                  <a:ext uri="{FF2B5EF4-FFF2-40B4-BE49-F238E27FC236}">
                    <a16:creationId xmlns:a16="http://schemas.microsoft.com/office/drawing/2014/main" id="{0B34F233-8C12-457A-9F09-EC2202BC6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66" name="Rectangle 14">
                <a:extLst>
                  <a:ext uri="{FF2B5EF4-FFF2-40B4-BE49-F238E27FC236}">
                    <a16:creationId xmlns:a16="http://schemas.microsoft.com/office/drawing/2014/main" id="{1F39863C-1ACF-4936-9F0B-CA01EA4DB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439" name="Line 15">
              <a:extLst>
                <a:ext uri="{FF2B5EF4-FFF2-40B4-BE49-F238E27FC236}">
                  <a16:creationId xmlns:a16="http://schemas.microsoft.com/office/drawing/2014/main" id="{498F6321-CFAE-40F4-96DA-AA98353AA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569"/>
              <a:ext cx="0" cy="17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440" name="Line 16">
              <a:extLst>
                <a:ext uri="{FF2B5EF4-FFF2-40B4-BE49-F238E27FC236}">
                  <a16:creationId xmlns:a16="http://schemas.microsoft.com/office/drawing/2014/main" id="{703E93D6-85AF-4655-B4EA-0BCB856E6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1565"/>
              <a:ext cx="0" cy="1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441" name="Line 17">
              <a:extLst>
                <a:ext uri="{FF2B5EF4-FFF2-40B4-BE49-F238E27FC236}">
                  <a16:creationId xmlns:a16="http://schemas.microsoft.com/office/drawing/2014/main" id="{5A4CDE9C-6BA0-41B2-8C33-CFA68E127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1715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442" name="Line 18">
              <a:extLst>
                <a:ext uri="{FF2B5EF4-FFF2-40B4-BE49-F238E27FC236}">
                  <a16:creationId xmlns:a16="http://schemas.microsoft.com/office/drawing/2014/main" id="{9C221125-0123-4063-A0D6-FB1FD7426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6" y="1991"/>
              <a:ext cx="105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443" name="Line 19">
              <a:extLst>
                <a:ext uri="{FF2B5EF4-FFF2-40B4-BE49-F238E27FC236}">
                  <a16:creationId xmlns:a16="http://schemas.microsoft.com/office/drawing/2014/main" id="{5ADCAB25-3797-4863-A088-A3E28B1B7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311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444" name="Line 20">
              <a:extLst>
                <a:ext uri="{FF2B5EF4-FFF2-40B4-BE49-F238E27FC236}">
                  <a16:creationId xmlns:a16="http://schemas.microsoft.com/office/drawing/2014/main" id="{21691868-5E26-475F-8016-0740A12DD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1" y="2615"/>
              <a:ext cx="1054" cy="23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445" name="AutoShape 21">
              <a:extLst>
                <a:ext uri="{FF2B5EF4-FFF2-40B4-BE49-F238E27FC236}">
                  <a16:creationId xmlns:a16="http://schemas.microsoft.com/office/drawing/2014/main" id="{3BE4022A-7368-414F-90E6-F4C350333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2562"/>
              <a:ext cx="47" cy="115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46" name="Text Box 22">
              <a:extLst>
                <a:ext uri="{FF2B5EF4-FFF2-40B4-BE49-F238E27FC236}">
                  <a16:creationId xmlns:a16="http://schemas.microsoft.com/office/drawing/2014/main" id="{9B656C1E-172A-4BF8-B0B6-7FE950A32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2369"/>
              <a:ext cx="57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time to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transmit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file</a:t>
              </a:r>
              <a:endParaRPr lang="en-US" altLang="it-IT" sz="16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447" name="Line 23">
              <a:extLst>
                <a:ext uri="{FF2B5EF4-FFF2-40B4-BE49-F238E27FC236}">
                  <a16:creationId xmlns:a16="http://schemas.microsoft.com/office/drawing/2014/main" id="{F6883806-CDA1-4683-A19A-F3792ECB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99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448" name="Text Box 24">
              <a:extLst>
                <a:ext uri="{FF2B5EF4-FFF2-40B4-BE49-F238E27FC236}">
                  <a16:creationId xmlns:a16="http://schemas.microsoft.com/office/drawing/2014/main" id="{DF0F4D7A-D9DE-47D4-94AB-9EC20D13C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516"/>
              <a:ext cx="7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initiate TCP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connection</a:t>
              </a:r>
              <a:endParaRPr lang="en-US" altLang="it-IT" sz="16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449" name="AutoShape 25">
              <a:extLst>
                <a:ext uri="{FF2B5EF4-FFF2-40B4-BE49-F238E27FC236}">
                  <a16:creationId xmlns:a16="http://schemas.microsoft.com/office/drawing/2014/main" id="{E8CD1C46-093F-4059-BE05-BDF0630F3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731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50" name="Text Box 26">
              <a:extLst>
                <a:ext uri="{FF2B5EF4-FFF2-40B4-BE49-F238E27FC236}">
                  <a16:creationId xmlns:a16="http://schemas.microsoft.com/office/drawing/2014/main" id="{98D5CA43-B749-4FD0-8F6D-E93995FBA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862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rPr>
                <a:t>RTT</a:t>
              </a:r>
            </a:p>
          </p:txBody>
        </p:sp>
        <p:sp>
          <p:nvSpPr>
            <p:cNvPr id="18451" name="Line 27">
              <a:extLst>
                <a:ext uri="{FF2B5EF4-FFF2-40B4-BE49-F238E27FC236}">
                  <a16:creationId xmlns:a16="http://schemas.microsoft.com/office/drawing/2014/main" id="{A790D86C-EECE-45DC-B050-237E2DE00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2269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452" name="Text Box 28">
              <a:extLst>
                <a:ext uri="{FF2B5EF4-FFF2-40B4-BE49-F238E27FC236}">
                  <a16:creationId xmlns:a16="http://schemas.microsoft.com/office/drawing/2014/main" id="{ADB60037-A7BA-4683-8AC2-0B25A8256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078"/>
              <a:ext cx="48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request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file</a:t>
              </a:r>
              <a:endParaRPr lang="en-US" altLang="it-IT" sz="16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453" name="AutoShape 29">
              <a:extLst>
                <a:ext uri="{FF2B5EF4-FFF2-40B4-BE49-F238E27FC236}">
                  <a16:creationId xmlns:a16="http://schemas.microsoft.com/office/drawing/2014/main" id="{BFBEDE06-F294-4458-A1B3-EC670DE5C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304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54" name="Text Box 30">
              <a:extLst>
                <a:ext uri="{FF2B5EF4-FFF2-40B4-BE49-F238E27FC236}">
                  <a16:creationId xmlns:a16="http://schemas.microsoft.com/office/drawing/2014/main" id="{1A117D76-9668-44A2-AD5D-38F34912E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" y="2443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rPr>
                <a:t>RTT</a:t>
              </a:r>
            </a:p>
          </p:txBody>
        </p:sp>
        <p:sp>
          <p:nvSpPr>
            <p:cNvPr id="18455" name="Line 31">
              <a:extLst>
                <a:ext uri="{FF2B5EF4-FFF2-40B4-BE49-F238E27FC236}">
                  <a16:creationId xmlns:a16="http://schemas.microsoft.com/office/drawing/2014/main" id="{482565EE-9B22-4856-9DAF-9208E53A6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892"/>
              <a:ext cx="2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456" name="Text Box 32">
              <a:extLst>
                <a:ext uri="{FF2B5EF4-FFF2-40B4-BE49-F238E27FC236}">
                  <a16:creationId xmlns:a16="http://schemas.microsoft.com/office/drawing/2014/main" id="{2071BF94-902E-4CA9-8AD2-3C49588D8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6" y="2794"/>
              <a:ext cx="5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file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received</a:t>
              </a:r>
              <a:endParaRPr lang="en-US" altLang="it-IT" sz="16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457" name="Text Box 33">
              <a:extLst>
                <a:ext uri="{FF2B5EF4-FFF2-40B4-BE49-F238E27FC236}">
                  <a16:creationId xmlns:a16="http://schemas.microsoft.com/office/drawing/2014/main" id="{AF9E4576-739C-4AA4-9249-D7BFAE91E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3362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18458" name="Text Box 34">
              <a:extLst>
                <a:ext uri="{FF2B5EF4-FFF2-40B4-BE49-F238E27FC236}">
                  <a16:creationId xmlns:a16="http://schemas.microsoft.com/office/drawing/2014/main" id="{9062FB4A-5DDD-4091-BEC7-61621C682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3351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it-IT" sz="1600">
                  <a:latin typeface="Times New Roman" panose="02020603050405020304" pitchFamily="18" charset="0"/>
                  <a:cs typeface="Arial" panose="020B0604020202020204" pitchFamily="34" charset="0"/>
                </a:rPr>
                <a:t>time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DC0C85A-FE87-48AC-9A0D-EDB5D7D79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438" y="173038"/>
            <a:ext cx="7772400" cy="838200"/>
          </a:xfrm>
        </p:spPr>
        <p:txBody>
          <a:bodyPr/>
          <a:lstStyle/>
          <a:p>
            <a:r>
              <a:rPr lang="en-US" altLang="it-IT" sz="3600"/>
              <a:t>HTTP Persistente</a:t>
            </a:r>
            <a:endParaRPr lang="en-US" altLang="it-IT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58722BB-44FA-4EB4-8E28-9812948B9E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58975" y="1414463"/>
            <a:ext cx="3933825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sz="2000" u="sng">
                <a:solidFill>
                  <a:srgbClr val="FF0000"/>
                </a:solidFill>
              </a:rPr>
              <a:t>Problemi con HTTP nonpers.:</a:t>
            </a:r>
            <a:endParaRPr lang="en-US" altLang="it-IT" sz="2000"/>
          </a:p>
          <a:p>
            <a:r>
              <a:rPr lang="en-US" altLang="it-IT" sz="2000"/>
              <a:t>Ci vogliono 2 RTT per oggetto</a:t>
            </a:r>
          </a:p>
          <a:p>
            <a:r>
              <a:rPr lang="en-US" altLang="it-IT" sz="2000"/>
              <a:t>Ogni connessione comporta un overhead</a:t>
            </a:r>
          </a:p>
          <a:p>
            <a:r>
              <a:rPr lang="en-US" altLang="it-IT" sz="2000"/>
              <a:t>Spesso vengono aperte molte connessioni parallele</a:t>
            </a:r>
          </a:p>
          <a:p>
            <a:pPr>
              <a:buFontTx/>
              <a:buNone/>
            </a:pPr>
            <a:r>
              <a:rPr lang="en-US" altLang="it-IT" sz="2000" u="sng">
                <a:solidFill>
                  <a:srgbClr val="FF0000"/>
                </a:solidFill>
              </a:rPr>
              <a:t>HTTP persistente</a:t>
            </a:r>
            <a:endParaRPr lang="en-US" altLang="it-IT" sz="2000"/>
          </a:p>
          <a:p>
            <a:r>
              <a:rPr lang="en-US" altLang="it-IT" sz="2000"/>
              <a:t>Il server non chiude la connessione dopo l’invio del primo oggetto</a:t>
            </a:r>
          </a:p>
          <a:p>
            <a:r>
              <a:rPr lang="en-US" altLang="it-IT" sz="2000"/>
              <a:t>La connessione viene riusata per inviare altre richieste</a:t>
            </a:r>
          </a:p>
          <a:p>
            <a:endParaRPr lang="en-US" altLang="it-IT" sz="200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F8914AE2-A7BA-4AA0-8238-69941FF782B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592888" y="1373188"/>
            <a:ext cx="38100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t-IT" sz="2000" u="sng">
                <a:solidFill>
                  <a:srgbClr val="FF0000"/>
                </a:solidFill>
              </a:rPr>
              <a:t>Persistente </a:t>
            </a:r>
            <a:r>
              <a:rPr lang="en-US" altLang="it-IT" sz="2000" b="1" i="1" u="sng">
                <a:solidFill>
                  <a:srgbClr val="FF0000"/>
                </a:solidFill>
              </a:rPr>
              <a:t>senza pipeline</a:t>
            </a:r>
            <a:r>
              <a:rPr lang="en-US" altLang="it-IT" sz="2000" u="sng">
                <a:solidFill>
                  <a:srgbClr val="FF0000"/>
                </a:solidFill>
              </a:rPr>
              <a:t>:</a:t>
            </a:r>
            <a:endParaRPr lang="en-US" altLang="it-IT" sz="2000"/>
          </a:p>
          <a:p>
            <a:r>
              <a:rPr lang="en-US" altLang="it-IT" sz="2000"/>
              <a:t>Il client aspetta la risposta prima di inviare una ulteriore richiesta</a:t>
            </a:r>
          </a:p>
          <a:p>
            <a:r>
              <a:rPr lang="en-US" altLang="it-IT" sz="2000"/>
              <a:t>1 RTT per ogni oggetto richiesto</a:t>
            </a:r>
          </a:p>
          <a:p>
            <a:pPr>
              <a:buFontTx/>
              <a:buNone/>
            </a:pPr>
            <a:r>
              <a:rPr lang="en-US" altLang="it-IT" sz="2000" u="sng">
                <a:solidFill>
                  <a:srgbClr val="FF0000"/>
                </a:solidFill>
              </a:rPr>
              <a:t>Persistente </a:t>
            </a:r>
            <a:r>
              <a:rPr lang="en-US" altLang="it-IT" sz="2000" b="1" i="1" u="sng">
                <a:solidFill>
                  <a:srgbClr val="FF0000"/>
                </a:solidFill>
              </a:rPr>
              <a:t>con</a:t>
            </a:r>
            <a:r>
              <a:rPr lang="en-US" altLang="it-IT" sz="2000" u="sng">
                <a:solidFill>
                  <a:srgbClr val="FF0000"/>
                </a:solidFill>
              </a:rPr>
              <a:t> pipelining:</a:t>
            </a:r>
            <a:endParaRPr lang="en-US" altLang="it-IT" sz="2000"/>
          </a:p>
          <a:p>
            <a:r>
              <a:rPr lang="en-US" altLang="it-IT" sz="2000"/>
              <a:t>default in HTTP/1.1</a:t>
            </a:r>
          </a:p>
          <a:p>
            <a:r>
              <a:rPr lang="en-US" altLang="it-IT" sz="2000"/>
              <a:t>Il client invia le richieste a raffica senza aspettare i precedenti oggetti</a:t>
            </a:r>
          </a:p>
          <a:p>
            <a:r>
              <a:rPr lang="en-US" altLang="it-IT" sz="2000"/>
              <a:t>Un solo RTT di attesa per tutti gli oggetti</a:t>
            </a:r>
          </a:p>
          <a:p>
            <a:endParaRPr lang="en-US" altLang="it-IT" sz="200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0DE890C-6FAC-4259-9C97-B23E967C16C8}"/>
              </a:ext>
            </a:extLst>
          </p:cNvPr>
          <p:cNvGrpSpPr>
            <a:grpSpLocks/>
          </p:cNvGrpSpPr>
          <p:nvPr/>
        </p:nvGrpSpPr>
        <p:grpSpPr bwMode="auto">
          <a:xfrm>
            <a:off x="4168775" y="1484313"/>
            <a:ext cx="2398713" cy="4097337"/>
            <a:chOff x="1666" y="1014"/>
            <a:chExt cx="1511" cy="2581"/>
          </a:xfrm>
        </p:grpSpPr>
        <p:sp>
          <p:nvSpPr>
            <p:cNvPr id="20486" name="AutoShape 6">
              <a:extLst>
                <a:ext uri="{FF2B5EF4-FFF2-40B4-BE49-F238E27FC236}">
                  <a16:creationId xmlns:a16="http://schemas.microsoft.com/office/drawing/2014/main" id="{39AC34F9-8E3E-4456-A340-F15DE34F0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" y="1014"/>
              <a:ext cx="63" cy="2581"/>
            </a:xfrm>
            <a:prstGeom prst="leftBrace">
              <a:avLst>
                <a:gd name="adj1" fmla="val 34140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87" name="Freeform 7">
              <a:extLst>
                <a:ext uri="{FF2B5EF4-FFF2-40B4-BE49-F238E27FC236}">
                  <a16:creationId xmlns:a16="http://schemas.microsoft.com/office/drawing/2014/main" id="{F32FEEF9-0F51-4234-8DE8-3D82BBC5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2297"/>
              <a:ext cx="1429" cy="222"/>
            </a:xfrm>
            <a:custGeom>
              <a:avLst/>
              <a:gdLst>
                <a:gd name="T0" fmla="*/ 0 w 1367"/>
                <a:gd name="T1" fmla="*/ 222 h 222"/>
                <a:gd name="T2" fmla="*/ 2094 w 1367"/>
                <a:gd name="T3" fmla="*/ 222 h 222"/>
                <a:gd name="T4" fmla="*/ 2094 w 1367"/>
                <a:gd name="T5" fmla="*/ 0 h 222"/>
                <a:gd name="T6" fmla="*/ 2659 w 1367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7"/>
                <a:gd name="T13" fmla="*/ 0 h 222"/>
                <a:gd name="T14" fmla="*/ 1367 w 1367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7" h="222">
                  <a:moveTo>
                    <a:pt x="0" y="222"/>
                  </a:moveTo>
                  <a:lnTo>
                    <a:pt x="1075" y="222"/>
                  </a:lnTo>
                  <a:lnTo>
                    <a:pt x="1075" y="0"/>
                  </a:lnTo>
                  <a:lnTo>
                    <a:pt x="13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2762</Words>
  <Application>Microsoft Office PowerPoint</Application>
  <PresentationFormat>Widescreen</PresentationFormat>
  <Paragraphs>535</Paragraphs>
  <Slides>41</Slides>
  <Notes>35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Comic Sans MS</vt:lpstr>
      <vt:lpstr>Courier New</vt:lpstr>
      <vt:lpstr>Times New Roman</vt:lpstr>
      <vt:lpstr>Wingdings</vt:lpstr>
      <vt:lpstr>Office Theme</vt:lpstr>
      <vt:lpstr>Clip</vt:lpstr>
      <vt:lpstr>Livello Applicazione</vt:lpstr>
      <vt:lpstr>Web e HTTP</vt:lpstr>
      <vt:lpstr>Panoramica su HTTP</vt:lpstr>
      <vt:lpstr>Panoramica su HTTP (continua)</vt:lpstr>
      <vt:lpstr>Le connessioni HTTP</vt:lpstr>
      <vt:lpstr>HTTP Nonpersistente</vt:lpstr>
      <vt:lpstr>HTTP Nonpersistente (2)</vt:lpstr>
      <vt:lpstr>Tempi di risposta</vt:lpstr>
      <vt:lpstr>HTTP Persistente</vt:lpstr>
      <vt:lpstr>Evoluzioni</vt:lpstr>
      <vt:lpstr>Formato del messaggio di richiesta HTTP</vt:lpstr>
      <vt:lpstr>Formato generale</vt:lpstr>
      <vt:lpstr>Trasmissione di dati insieme alla richiesta (from client to server)</vt:lpstr>
      <vt:lpstr>Tipologie di comandi</vt:lpstr>
      <vt:lpstr>Messaggio di risposta</vt:lpstr>
      <vt:lpstr>Codici di errore</vt:lpstr>
      <vt:lpstr>Intestazioni rilevanti</vt:lpstr>
      <vt:lpstr>URL dinamici e statici</vt:lpstr>
      <vt:lpstr>Provate da soli</vt:lpstr>
      <vt:lpstr>HTTP in azione</vt:lpstr>
      <vt:lpstr>Concetto di sessione</vt:lpstr>
      <vt:lpstr>I cookies: una forma di ‘stato’</vt:lpstr>
      <vt:lpstr>Cookies: come funzionano</vt:lpstr>
      <vt:lpstr>Ancora cookies</vt:lpstr>
      <vt:lpstr>GET condizionale</vt:lpstr>
      <vt:lpstr>HTTP/2: ridurre l’HOL</vt:lpstr>
      <vt:lpstr>HTTP/2: ridurre l’HOL blocking</vt:lpstr>
      <vt:lpstr>HTTP/2 to HTTP/3 (QUIC)</vt:lpstr>
      <vt:lpstr>Sicurezza e HTTPS</vt:lpstr>
      <vt:lpstr>TLS Protocol SET</vt:lpstr>
      <vt:lpstr>Key Security Concepts</vt:lpstr>
      <vt:lpstr>Ssl/TLS record processing</vt:lpstr>
      <vt:lpstr>Web caches (proxy servers)</vt:lpstr>
      <vt:lpstr>Proxy (2)</vt:lpstr>
      <vt:lpstr>Esempio </vt:lpstr>
      <vt:lpstr>Caching example (cont)</vt:lpstr>
      <vt:lpstr>Caching example (cont)</vt:lpstr>
      <vt:lpstr>FTP: File Transfer Protocol</vt:lpstr>
      <vt:lpstr>FTP: meccanismo a doppia connessione</vt:lpstr>
      <vt:lpstr>Comandi e risposte FTP</vt:lpstr>
      <vt:lpstr>http://it.wikipedia.org/wiki/Speciale:Ricerca?search=square+angle&amp;go=Vai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Livello Applicazione</dc:title>
  <dc:creator>Giovambattista Ianni</dc:creator>
  <cp:lastModifiedBy>Giovambattista Ianni</cp:lastModifiedBy>
  <cp:revision>12</cp:revision>
  <dcterms:created xsi:type="dcterms:W3CDTF">2021-03-29T06:54:46Z</dcterms:created>
  <dcterms:modified xsi:type="dcterms:W3CDTF">2023-10-23T09:51:05Z</dcterms:modified>
</cp:coreProperties>
</file>