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07" r:id="rId3"/>
    <p:sldId id="257" r:id="rId4"/>
    <p:sldId id="259" r:id="rId5"/>
    <p:sldId id="261" r:id="rId6"/>
    <p:sldId id="273" r:id="rId7"/>
    <p:sldId id="258" r:id="rId8"/>
    <p:sldId id="260" r:id="rId9"/>
    <p:sldId id="272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4" r:id="rId20"/>
    <p:sldId id="271" r:id="rId21"/>
  </p:sldIdLst>
  <p:sldSz cx="12192000" cy="6858000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8" y="3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ED6F9B9-0B04-44EB-90DB-CE4F1C897B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5613ED4-91E3-4F0A-B0EA-74B0D294E59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6D0B93B-2710-4F50-A730-147E45D382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1628F993-51E4-478F-AD2C-C707357BAF7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34270C4C-EF66-4658-AD97-E0EAF67C831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D890EAD0-E87E-4858-841B-668888505F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E89BC38-8813-471F-9AE1-A4C278E5F4EC}" type="slidenum">
              <a:rPr lang="it-IT" altLang="it-IT"/>
              <a:pPr/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457B6464-08FD-42EA-8B13-5D6EAC18A1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4343894-BD4A-453E-BA49-7E5B85D4DFDD}" type="slidenum">
              <a:rPr lang="it-IT" altLang="it-IT"/>
              <a:pPr>
                <a:spcBef>
                  <a:spcPct val="0"/>
                </a:spcBef>
              </a:pPr>
              <a:t>1</a:t>
            </a:fld>
            <a:endParaRPr lang="it-IT" altLang="it-IT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EA519883-8A96-441F-A22D-B1A1C5FE23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E912901C-D941-49D1-A84B-7213E4C758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507C5686-6354-4C14-875A-A8C6F8AA90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9BADB9-6CBA-41F8-86AB-13008738785C}" type="slidenum">
              <a:rPr lang="it-IT" altLang="it-IT"/>
              <a:pPr>
                <a:spcBef>
                  <a:spcPct val="0"/>
                </a:spcBef>
              </a:pPr>
              <a:t>11</a:t>
            </a:fld>
            <a:endParaRPr lang="it-IT" altLang="it-IT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C7B3B0BB-704F-498A-BAE8-16C8ABBFC5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6D309E80-419F-4AE5-8AC9-93F18437CA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A036E220-53FF-45C6-8096-440AE9160E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ABB066-4D46-4A34-8148-FBADF5163602}" type="slidenum">
              <a:rPr lang="it-IT" altLang="it-IT"/>
              <a:pPr>
                <a:spcBef>
                  <a:spcPct val="0"/>
                </a:spcBef>
              </a:pPr>
              <a:t>12</a:t>
            </a:fld>
            <a:endParaRPr lang="it-IT" altLang="it-IT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00B8D7EC-C0A9-4326-807C-9FBA75389C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FD9F82F-978D-45FB-85C6-7F30E315C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9BDFE81A-9A0C-4A8B-BAB4-947E8324AD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AD78D1-6B23-4AE8-87A5-BCC1E76F7897}" type="slidenum">
              <a:rPr lang="it-IT" altLang="it-IT"/>
              <a:pPr>
                <a:spcBef>
                  <a:spcPct val="0"/>
                </a:spcBef>
              </a:pPr>
              <a:t>13</a:t>
            </a:fld>
            <a:endParaRPr lang="it-IT" altLang="it-IT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5BFED2DC-FD17-4DE8-A5E3-6101637573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D32C3C22-E8B2-4FE4-869F-800714A63F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4E24C0A0-8C67-420A-8141-B45274A13E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AC57102-9F2E-4586-BAA8-912E53EFE5A7}" type="slidenum">
              <a:rPr lang="it-IT" altLang="it-IT"/>
              <a:pPr>
                <a:spcBef>
                  <a:spcPct val="0"/>
                </a:spcBef>
              </a:pPr>
              <a:t>14</a:t>
            </a:fld>
            <a:endParaRPr lang="it-IT" altLang="it-IT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8343AA79-D7EE-40E0-8033-AAF5589A69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F428595F-822D-4F0B-B53C-9A0F304331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BFA1F9C0-7A1F-405B-B5D2-FB7EE7D238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587805-685B-44AD-BA98-19BD50CD4F74}" type="slidenum">
              <a:rPr lang="it-IT" altLang="it-IT"/>
              <a:pPr>
                <a:spcBef>
                  <a:spcPct val="0"/>
                </a:spcBef>
              </a:pPr>
              <a:t>15</a:t>
            </a:fld>
            <a:endParaRPr lang="it-IT" altLang="it-IT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BA251F1-85E1-4FE2-A004-E5F82DCAD3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A824FF93-1983-41AC-837A-5E8DD51401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4B3B2241-C92A-4722-9ECD-127B710412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2F21C2-0F2B-4141-848C-7FBA2C8402B1}" type="slidenum">
              <a:rPr lang="it-IT" altLang="it-IT"/>
              <a:pPr>
                <a:spcBef>
                  <a:spcPct val="0"/>
                </a:spcBef>
              </a:pPr>
              <a:t>16</a:t>
            </a:fld>
            <a:endParaRPr lang="it-IT" altLang="it-IT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B7E545D-D503-40A2-B36A-69731966AC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1E7B2B1-AFD2-40CF-BFCE-E10F6C15A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FC8E289D-B3A1-44BA-9306-BBB586AAED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81CE55-C2E3-491E-B28C-4272622A2EF2}" type="slidenum">
              <a:rPr lang="it-IT" altLang="it-IT"/>
              <a:pPr>
                <a:spcBef>
                  <a:spcPct val="0"/>
                </a:spcBef>
              </a:pPr>
              <a:t>17</a:t>
            </a:fld>
            <a:endParaRPr lang="it-IT" altLang="it-IT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57ED7EC-B13A-4F45-8036-261FE81335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00BDED06-6AAA-4FCF-A330-E3266ACFB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70A1F4D7-CE4E-4F93-853E-D04E3543C9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ABB4D2-D147-4D14-A585-3444E2311A13}" type="slidenum">
              <a:rPr lang="it-IT" altLang="it-IT"/>
              <a:pPr>
                <a:spcBef>
                  <a:spcPct val="0"/>
                </a:spcBef>
              </a:pPr>
              <a:t>18</a:t>
            </a:fld>
            <a:endParaRPr lang="it-IT" altLang="it-IT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CABC8195-13DA-4A5F-81A6-F6E13123B9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16799444-B8A8-42F4-857D-7A3B16F4D5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91EFD5F8-593F-46AB-B724-81402933EF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CAD7E2-527F-4501-80B5-98EDC3E3F924}" type="slidenum">
              <a:rPr lang="it-IT" altLang="it-IT"/>
              <a:pPr>
                <a:spcBef>
                  <a:spcPct val="0"/>
                </a:spcBef>
              </a:pPr>
              <a:t>20</a:t>
            </a:fld>
            <a:endParaRPr lang="it-IT" altLang="it-IT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CF1D46D7-6ECE-4991-B943-691A6C859A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7542F3D4-7BE6-4B82-9A6F-993748F587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49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it-IT" dirty="0">
                <a:latin typeface="Arial" panose="020B0604020202020204" pitchFamily="34" charset="0"/>
                <a:cs typeface="Arial" panose="020B0604020202020204" pitchFamily="34" charset="0"/>
              </a:rPr>
              <a:t>These three concepts form what is often referred to as the </a:t>
            </a:r>
            <a:r>
              <a:rPr lang="en-US" altLang="it-IT" b="1" dirty="0">
                <a:latin typeface="Arial" panose="020B0604020202020204" pitchFamily="34" charset="0"/>
                <a:cs typeface="Arial" panose="020B0604020202020204" pitchFamily="34" charset="0"/>
              </a:rPr>
              <a:t>CIA triad</a:t>
            </a:r>
            <a:r>
              <a:rPr lang="en-US" altLang="it-IT" dirty="0">
                <a:latin typeface="Arial" panose="020B0604020202020204" pitchFamily="34" charset="0"/>
                <a:cs typeface="Arial" panose="020B0604020202020204" pitchFamily="34" charset="0"/>
              </a:rPr>
              <a:t> (Figure 1.1). The three concepts embody the fundamental security objectives for both data and for information and computing services. FIPS PUB 199 provides a useful characterization of these three objectives in terms of requirements and the definition of a loss of security in each category: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dirty="0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en-US" altLang="it-IT" b="1" dirty="0">
                <a:latin typeface="Arial" panose="020B0604020202020204" pitchFamily="34" charset="0"/>
                <a:cs typeface="Arial" panose="020B0604020202020204" pitchFamily="34" charset="0"/>
              </a:rPr>
              <a:t>Confidentiality</a:t>
            </a:r>
            <a:r>
              <a:rPr lang="en-US" altLang="it-IT" dirty="0">
                <a:latin typeface="Arial" panose="020B0604020202020204" pitchFamily="34" charset="0"/>
                <a:cs typeface="Arial" panose="020B0604020202020204" pitchFamily="34" charset="0"/>
              </a:rPr>
              <a:t> (covers both data confidentiality and privacy): preserving authorized restrictions on information access and disclosure, including means for protecting personal privacy and proprietary information. A loss of confidentiality is the unauthorized disclosure of information.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dirty="0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en-US" altLang="it-IT" b="1" dirty="0">
                <a:latin typeface="Arial" panose="020B0604020202020204" pitchFamily="34" charset="0"/>
                <a:cs typeface="Arial" panose="020B0604020202020204" pitchFamily="34" charset="0"/>
              </a:rPr>
              <a:t>Integrity</a:t>
            </a:r>
            <a:r>
              <a:rPr lang="en-US" altLang="it-IT" dirty="0">
                <a:latin typeface="Arial" panose="020B0604020202020204" pitchFamily="34" charset="0"/>
                <a:cs typeface="Arial" panose="020B0604020202020204" pitchFamily="34" charset="0"/>
              </a:rPr>
              <a:t> (covers both data and system integrity)</a:t>
            </a:r>
            <a:r>
              <a:rPr lang="en-US" altLang="it-IT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it-IT" dirty="0">
                <a:latin typeface="Arial" panose="020B0604020202020204" pitchFamily="34" charset="0"/>
                <a:cs typeface="Arial" panose="020B0604020202020204" pitchFamily="34" charset="0"/>
              </a:rPr>
              <a:t> Guarding against improper information modification or destruction, and includes ensuring information non-repudiation and authenticity. A loss of integrity is the unauthorized modification or destruction of information.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dirty="0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en-US" altLang="it-IT" b="1" dirty="0">
                <a:latin typeface="Arial" panose="020B0604020202020204" pitchFamily="34" charset="0"/>
                <a:cs typeface="Arial" panose="020B0604020202020204" pitchFamily="34" charset="0"/>
              </a:rPr>
              <a:t>Availability:</a:t>
            </a:r>
            <a:r>
              <a:rPr lang="en-US" altLang="it-IT" dirty="0">
                <a:latin typeface="Arial" panose="020B0604020202020204" pitchFamily="34" charset="0"/>
                <a:cs typeface="Arial" panose="020B0604020202020204" pitchFamily="34" charset="0"/>
              </a:rPr>
              <a:t> Ensuring timely and reliable access to and use of information. A loss of availability is the disruption of access to or use of information or an information system.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dirty="0">
                <a:latin typeface="Arial" panose="020B0604020202020204" pitchFamily="34" charset="0"/>
                <a:cs typeface="Arial" panose="020B0604020202020204" pitchFamily="34" charset="0"/>
              </a:rPr>
              <a:t>Although the use of the CIA triad to define security objectives is well established, some in the security field feel that additional concepts are needed to present a complete picture. Two of the most commonly mentioned are: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dirty="0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en-US" altLang="it-IT" b="1" dirty="0">
                <a:latin typeface="Arial" panose="020B0604020202020204" pitchFamily="34" charset="0"/>
                <a:cs typeface="Arial" panose="020B0604020202020204" pitchFamily="34" charset="0"/>
              </a:rPr>
              <a:t>Authenticity:</a:t>
            </a:r>
            <a:r>
              <a:rPr lang="en-US" altLang="it-IT" dirty="0">
                <a:latin typeface="Arial" panose="020B0604020202020204" pitchFamily="34" charset="0"/>
                <a:cs typeface="Arial" panose="020B0604020202020204" pitchFamily="34" charset="0"/>
              </a:rPr>
              <a:t> The property of being genuine and being able to be verified and trusted; confidence in the validity of a transmission, a message, or message originator.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it-IT" dirty="0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en-US" altLang="it-IT" b="1" dirty="0">
                <a:latin typeface="Arial" panose="020B0604020202020204" pitchFamily="34" charset="0"/>
                <a:cs typeface="Arial" panose="020B0604020202020204" pitchFamily="34" charset="0"/>
              </a:rPr>
              <a:t>Accountability:</a:t>
            </a:r>
            <a:r>
              <a:rPr lang="en-US" altLang="it-IT" dirty="0">
                <a:latin typeface="Arial" panose="020B0604020202020204" pitchFamily="34" charset="0"/>
                <a:cs typeface="Arial" panose="020B0604020202020204" pitchFamily="34" charset="0"/>
              </a:rPr>
              <a:t> The security goal that generates the requirement for actions of an entity to be traced uniquely to that entity.</a:t>
            </a:r>
          </a:p>
          <a:p>
            <a:pPr eaLnBrk="1" hangingPunct="1">
              <a:lnSpc>
                <a:spcPct val="90000"/>
              </a:lnSpc>
            </a:pPr>
            <a:endParaRPr lang="en-US" alt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D76C14C-18B7-42F7-AB82-87F76295A806}" type="slidenum">
              <a:rPr lang="en-AU" altLang="it-IT"/>
              <a:pPr>
                <a:spcBef>
                  <a:spcPct val="0"/>
                </a:spcBef>
              </a:pPr>
              <a:t>2</a:t>
            </a:fld>
            <a:endParaRPr lang="en-AU" altLang="it-IT"/>
          </a:p>
        </p:txBody>
      </p:sp>
    </p:spTree>
    <p:extLst>
      <p:ext uri="{BB962C8B-B14F-4D97-AF65-F5344CB8AC3E}">
        <p14:creationId xmlns:p14="http://schemas.microsoft.com/office/powerpoint/2010/main" val="2244555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B4733C04-6D1F-4A76-B59E-BEDF6E5520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FA1DF7-D007-45E1-8F33-9F1D315F565C}" type="slidenum">
              <a:rPr lang="it-IT" altLang="it-IT"/>
              <a:pPr>
                <a:spcBef>
                  <a:spcPct val="0"/>
                </a:spcBef>
              </a:pPr>
              <a:t>3</a:t>
            </a:fld>
            <a:endParaRPr lang="it-IT" altLang="it-IT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063B8F1-8C65-4633-843C-8149B8ACAB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9A37B07-E6FC-4A68-9100-45984B3F14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3F936290-ACFB-441E-BCBE-59BD16A3BB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1D3521A-7A3D-4E78-B549-231DB5DE7CF8}" type="slidenum">
              <a:rPr lang="it-IT" altLang="it-IT"/>
              <a:pPr>
                <a:spcBef>
                  <a:spcPct val="0"/>
                </a:spcBef>
              </a:pPr>
              <a:t>4</a:t>
            </a:fld>
            <a:endParaRPr lang="it-IT" altLang="it-IT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0720641-140D-434C-BB6D-0EE5152D3A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338D2465-A054-4510-8511-648D80E11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8DB03ED9-EA6B-43FB-A96B-DDF8B2E532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DEC6B4-159A-4D63-8CED-7E3794B68F36}" type="slidenum">
              <a:rPr lang="it-IT" altLang="it-IT"/>
              <a:pPr>
                <a:spcBef>
                  <a:spcPct val="0"/>
                </a:spcBef>
              </a:pPr>
              <a:t>5</a:t>
            </a:fld>
            <a:endParaRPr lang="it-IT" altLang="it-IT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16A66DF2-32A0-459F-835F-6B09A5876A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FB7A330-C0FC-445B-9D1C-13330D5BE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A698885D-61F8-43A5-806D-C7B25DE5A8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62D844-2820-4736-B794-0DD4892D1370}" type="slidenum">
              <a:rPr lang="it-IT" altLang="it-IT"/>
              <a:pPr>
                <a:spcBef>
                  <a:spcPct val="0"/>
                </a:spcBef>
              </a:pPr>
              <a:t>7</a:t>
            </a:fld>
            <a:endParaRPr lang="it-IT" altLang="it-IT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676E9B47-8EE8-48A9-AFEF-B7DFB3E8CA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C46A392-4B84-4CFB-8DAA-2AC17117D9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390C6B70-7E40-4ABF-9E3B-A4B65FED10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E75428-B1AA-4AFC-AE6B-CF178F23B0AE}" type="slidenum">
              <a:rPr lang="it-IT" altLang="it-IT"/>
              <a:pPr>
                <a:spcBef>
                  <a:spcPct val="0"/>
                </a:spcBef>
              </a:pPr>
              <a:t>8</a:t>
            </a:fld>
            <a:endParaRPr lang="it-IT" altLang="it-IT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CDB7D71F-0A9C-4134-B5C2-231DDD28DB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9444F742-98B2-4812-912D-5DB8FEB7F5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A7568305-89C6-4BD8-AAB1-A9A680566A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9E88A9-9863-4BC5-87FB-39D7DCA63F2D}" type="slidenum">
              <a:rPr lang="it-IT" altLang="it-IT"/>
              <a:pPr>
                <a:spcBef>
                  <a:spcPct val="0"/>
                </a:spcBef>
              </a:pPr>
              <a:t>9</a:t>
            </a:fld>
            <a:endParaRPr lang="it-IT" altLang="it-IT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DFBEF550-C4B2-4E2F-8527-6999DE1A89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306233D-B0CF-4556-A10A-D23DBD5AE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1B14B1B1-9A5F-429D-ADD3-97F99EC9C6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CC38AE-4C72-4D17-ADF3-2CC47D881CF5}" type="slidenum">
              <a:rPr lang="it-IT" altLang="it-IT"/>
              <a:pPr>
                <a:spcBef>
                  <a:spcPct val="0"/>
                </a:spcBef>
              </a:pPr>
              <a:t>10</a:t>
            </a:fld>
            <a:endParaRPr lang="it-IT" altLang="it-IT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61C4EB4C-32A3-4F03-89A5-47CD01CA40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A1AA5D8-BB5D-49C1-AFD8-EE895EE03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27D298-0D44-4C1F-A49D-465D54DB55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796944-BD54-4C15-804F-D4E4E28F8A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0AA40C9-03E5-4D53-A911-A1B8F7F981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E7A93-1FFC-4AFC-BB16-BAADB4CE06AC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196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2098FA-50C4-4B3F-AC34-D7ECE3B891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44C1E8-1689-4232-9715-79CD6D4594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49080B-54C2-4577-9FCC-C8ACF7AD9A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3B906C-0326-4452-9ED5-A2F39D996251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4820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74D8D3-3A6B-448D-81DC-768D53E89C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8C49FF-52AC-40C9-8D4B-3DA65A5050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577551-ECE8-47EB-9F11-ACF69BF88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DB43C3-F848-49C6-91B1-92564B00CB07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0841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9FF07A-D380-45C3-82C1-DD61513BDA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F9B8B2-8879-4531-8B34-DBA8C6A52C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89F0F3-807A-4860-9983-45DBFB9C43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9A9A09-1B0D-4F98-A90D-003362797B83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8936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36DD6B8-0B8E-472B-9AFA-F3327A37D0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AD07D1-276D-4E96-832C-526B0A7DD9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036DAF9-83E0-42B2-9843-164FA86C43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9E9538-3B67-40D0-B7E0-7C45B852B7C8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1079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7054B5-0CDF-4FDD-A939-0A4A274318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478422-059E-4C59-8B6D-4CAB3A4DCF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BA80AD-3EE3-45AA-AB2B-F694C7A5D9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B01838-F43B-4799-AEFF-2BB3BE02D5A2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5836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D5BE988-C366-4B1C-B699-461A2C3A03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8437B6C-7E41-4E41-A5B8-234B8B127D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A9097A4-AB30-4C27-B4F6-E5375AD838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0119C1-82FD-4C78-B8AF-DC38BCBCBC5D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8914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2301CBE-4043-4080-9C1E-C71F04724A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5176125-1EA6-4B10-8095-A4B5FAF364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D6B13F5-141F-4B7B-9C8E-DBF623F79D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FCEB6E-2BB8-4B61-9A23-15CEB98DB2E1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096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9B66503-29F1-415B-A28F-46B8912A48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A20EFBD-6E86-4D59-892A-16F6D5A633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09F3A5A-2B0C-4BC2-BC52-2F56D95660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BD3921-BBFE-4BE9-8DD6-7B1F15A4315E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7593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A9C1E0-5F7E-446C-AAA0-14A308D398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3E4846-A210-4CEB-9E37-F1E6C5FBE6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A70060-2803-4B42-A06B-A5D901391F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B9ADEC-39B7-4171-AAE0-779CF3953A75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9953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A6EF82-0DBF-4164-9317-FEC379A753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F2F59C-4DDF-4C7A-8EFE-AC4E9794FF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1BE1C7-F12A-4663-8FDD-6269D37E94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797901-73A5-448D-AFFE-5518205F82DB}" type="slidenum">
              <a:rPr lang="it-IT" altLang="it-IT"/>
              <a:pPr/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893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BC73130-BF5A-4D39-AF26-3CD38177F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38289E4-55F5-4E27-AB7C-D061BB4DD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C2F789F-90DC-4178-822A-C88957DC4B3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97F75B6-3E29-43B9-8422-FFF2917DA3C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9021CBC-06E9-49AC-B4D1-326148BA3BA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030DF6A3-FF27-4A01-98EB-E6B072EE7A80}" type="slidenum">
              <a:rPr lang="it-IT" altLang="it-IT"/>
              <a:pPr/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D62F23F-C8FD-4580-9570-AC03805751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 sz="4000" dirty="0" err="1"/>
              <a:t>Firewalling</a:t>
            </a:r>
            <a:br>
              <a:rPr lang="it-IT" altLang="it-IT" sz="4000" dirty="0"/>
            </a:br>
            <a:endParaRPr lang="it-IT" altLang="it-IT" sz="4000" dirty="0"/>
          </a:p>
        </p:txBody>
      </p:sp>
      <p:graphicFrame>
        <p:nvGraphicFramePr>
          <p:cNvPr id="3075" name="Object 5">
            <a:extLst>
              <a:ext uri="{FF2B5EF4-FFF2-40B4-BE49-F238E27FC236}">
                <a16:creationId xmlns:a16="http://schemas.microsoft.com/office/drawing/2014/main" id="{65B02B4E-BC5B-4E23-8345-D91CFF86F8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8664" y="4149725"/>
          <a:ext cx="58737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87502" imgH="947547" progId="Visio.Drawing.11">
                  <p:embed/>
                </p:oleObj>
              </mc:Choice>
              <mc:Fallback>
                <p:oleObj name="Visio" r:id="rId3" imgW="587502" imgH="947547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4" y="4149725"/>
                        <a:ext cx="587375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8617F39-1589-45F0-930E-5409553B4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Funzionamento di IPTables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58F09E4-AABD-44DC-8E78-380193C1E2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Code (dette anche ‘catene’)</a:t>
            </a:r>
          </a:p>
          <a:p>
            <a:pPr eaLnBrk="1" hangingPunct="1"/>
            <a:r>
              <a:rPr lang="it-IT" altLang="it-IT"/>
              <a:t>Ogni catena ha un insieme di regole che dicono quali pacchetti possono transitare in avanti</a:t>
            </a:r>
          </a:p>
        </p:txBody>
      </p:sp>
      <p:pic>
        <p:nvPicPr>
          <p:cNvPr id="18436" name="Picture 4" descr="iptables chains flowchart">
            <a:extLst>
              <a:ext uri="{FF2B5EF4-FFF2-40B4-BE49-F238E27FC236}">
                <a16:creationId xmlns:a16="http://schemas.microsoft.com/office/drawing/2014/main" id="{578B68B5-40C4-4DFA-B37A-AC2938A69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3727451"/>
            <a:ext cx="70104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02A9EB0-AF68-46AE-8D63-0B0339A393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8213" y="333376"/>
            <a:ext cx="7772400" cy="1470025"/>
          </a:xfrm>
        </p:spPr>
        <p:txBody>
          <a:bodyPr/>
          <a:lstStyle/>
          <a:p>
            <a:pPr eaLnBrk="1" hangingPunct="1"/>
            <a:r>
              <a:rPr lang="it-IT" altLang="it-IT"/>
              <a:t>Definizione delle policy</a:t>
            </a:r>
            <a:br>
              <a:rPr lang="it-IT" altLang="it-IT"/>
            </a:br>
            <a:endParaRPr lang="it-IT" altLang="it-IT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6E33196-EC97-4B3D-8A4C-F4ED54BB83B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08214" y="1700213"/>
            <a:ext cx="7775575" cy="4392612"/>
          </a:xfrm>
        </p:spPr>
        <p:txBody>
          <a:bodyPr/>
          <a:lstStyle/>
          <a:p>
            <a:pPr algn="l" eaLnBrk="1" hangingPunct="1">
              <a:buFontTx/>
              <a:buChar char="•"/>
            </a:pPr>
            <a:r>
              <a:rPr lang="it-IT" altLang="it-IT" sz="2800"/>
              <a:t> Impostare la policy di default:</a:t>
            </a:r>
          </a:p>
          <a:p>
            <a:pPr algn="l" eaLnBrk="1" hangingPunct="1"/>
            <a:r>
              <a:rPr lang="it-IT" altLang="it-IT" sz="2800"/>
              <a:t>	</a:t>
            </a:r>
            <a:r>
              <a:rPr lang="it-IT" altLang="it-IT" sz="2000" b="1">
                <a:latin typeface="Courier New" panose="02070309020205020404" pitchFamily="49" charset="0"/>
              </a:rPr>
              <a:t>iptables –P catena politica</a:t>
            </a:r>
          </a:p>
          <a:p>
            <a:pPr algn="l" eaLnBrk="1" hangingPunct="1"/>
            <a:endParaRPr lang="it-IT" altLang="it-IT" sz="1600" b="1">
              <a:latin typeface="Courier New" panose="02070309020205020404" pitchFamily="49" charset="0"/>
            </a:endParaRPr>
          </a:p>
          <a:p>
            <a:pPr algn="l" eaLnBrk="1" hangingPunct="1"/>
            <a:r>
              <a:rPr lang="it-IT" altLang="it-IT" sz="2000" b="1">
                <a:latin typeface="Courier New" panose="02070309020205020404" pitchFamily="49" charset="0"/>
              </a:rPr>
              <a:t>iptables -P INPUT DROP</a:t>
            </a:r>
          </a:p>
          <a:p>
            <a:pPr algn="l" eaLnBrk="1" hangingPunct="1"/>
            <a:r>
              <a:rPr lang="it-IT" altLang="it-IT" sz="2000" b="1">
                <a:latin typeface="Courier New" panose="02070309020205020404" pitchFamily="49" charset="0"/>
              </a:rPr>
              <a:t>iptables -P OUTPUT DROP</a:t>
            </a:r>
          </a:p>
          <a:p>
            <a:pPr algn="l" eaLnBrk="1" hangingPunct="1"/>
            <a:r>
              <a:rPr lang="it-IT" altLang="it-IT" sz="2000" b="1">
                <a:latin typeface="Courier New" panose="02070309020205020404" pitchFamily="49" charset="0"/>
              </a:rPr>
              <a:t>iptables -P FORWARD DROP</a:t>
            </a:r>
          </a:p>
          <a:p>
            <a:pPr algn="l" eaLnBrk="1" hangingPunct="1"/>
            <a:endParaRPr lang="it-IT" altLang="it-IT" sz="2000" b="1">
              <a:latin typeface="Courier New" panose="02070309020205020404" pitchFamily="49" charset="0"/>
            </a:endParaRPr>
          </a:p>
          <a:p>
            <a:pPr algn="l" eaLnBrk="1" hangingPunct="1"/>
            <a:r>
              <a:rPr lang="it-IT" altLang="it-IT" sz="2000" b="1">
                <a:latin typeface="Courier New" panose="02070309020205020404" pitchFamily="49" charset="0"/>
              </a:rPr>
              <a:t>politica=DROP, REJECT, ACCEPT</a:t>
            </a:r>
          </a:p>
          <a:p>
            <a:pPr algn="l" eaLnBrk="1" hangingPunct="1"/>
            <a:endParaRPr lang="it-IT" altLang="it-IT" sz="2000" b="1">
              <a:latin typeface="Courier New" panose="02070309020205020404" pitchFamily="49" charset="0"/>
            </a:endParaRPr>
          </a:p>
          <a:p>
            <a:pPr algn="l" eaLnBrk="1" hangingPunct="1">
              <a:buFontTx/>
              <a:buChar char="•"/>
            </a:pPr>
            <a:r>
              <a:rPr lang="it-IT" altLang="it-IT" sz="2000" b="1">
                <a:latin typeface="Arial Unicode MS" pitchFamily="34" charset="-128"/>
                <a:ea typeface="Arial Unicode MS" pitchFamily="34" charset="-128"/>
              </a:rPr>
              <a:t> Vedere il contenuto delle catene:</a:t>
            </a:r>
          </a:p>
          <a:p>
            <a:pPr algn="l" eaLnBrk="1" hangingPunct="1"/>
            <a:r>
              <a:rPr lang="it-IT" altLang="it-IT" sz="2000" b="1">
                <a:latin typeface="Courier New" panose="02070309020205020404" pitchFamily="49" charset="0"/>
              </a:rPr>
              <a:t>	IPTABLES -L</a:t>
            </a:r>
          </a:p>
          <a:p>
            <a:pPr algn="l" eaLnBrk="1" hangingPunct="1"/>
            <a:endParaRPr lang="it-IT" altLang="it-IT" sz="2000" b="1">
              <a:latin typeface="Courier New" panose="02070309020205020404" pitchFamily="49" charset="0"/>
            </a:endParaRPr>
          </a:p>
          <a:p>
            <a:pPr algn="l" eaLnBrk="1" hangingPunct="1"/>
            <a:endParaRPr lang="it-IT" altLang="it-IT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0192EF7-EA25-4D22-AAB7-A4BDDEC660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Prime catene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85E99BA-1194-47DD-A9D5-821A0F3082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1412876"/>
            <a:ext cx="7993062" cy="48244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000"/>
              <a:t>Come creare una nuova catena: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000"/>
              <a:t>			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it-IT" altLang="it-IT" sz="2800" b="1">
                <a:latin typeface="Courier New" panose="02070309020205020404" pitchFamily="49" charset="0"/>
              </a:rPr>
              <a:t>iptables –N nomecatena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IT" altLang="it-IT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000" b="1">
                <a:latin typeface="Courier New" panose="02070309020205020404" pitchFamily="49" charset="0"/>
              </a:rPr>
              <a:t>iptables -N landmz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400" b="1" i="1">
                <a:latin typeface="Courier New" panose="02070309020205020404" pitchFamily="49" charset="0"/>
              </a:rPr>
              <a:t>#dalla scheda di rete eth0 alla scheda di rete eth1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000" b="1">
                <a:latin typeface="Courier New" panose="02070309020205020404" pitchFamily="49" charset="0"/>
              </a:rPr>
              <a:t>iptables -N laninet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400" b="1" i="1">
                <a:latin typeface="Courier New" panose="02070309020205020404" pitchFamily="49" charset="0"/>
              </a:rPr>
              <a:t>#dalla scheda di rete eth0 alla scheda di rete eth2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000" b="1">
                <a:latin typeface="Courier New" panose="02070309020205020404" pitchFamily="49" charset="0"/>
              </a:rPr>
              <a:t>iptables -N dmzinet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400" b="1" i="1">
                <a:latin typeface="Courier New" panose="02070309020205020404" pitchFamily="49" charset="0"/>
              </a:rPr>
              <a:t>#dalla scheda di rete eth1 alla scheda di rete eth2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000" b="1">
                <a:latin typeface="Courier New" panose="02070309020205020404" pitchFamily="49" charset="0"/>
              </a:rPr>
              <a:t>iptables -N dmzlan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400" b="1" i="1">
                <a:latin typeface="Courier New" panose="02070309020205020404" pitchFamily="49" charset="0"/>
              </a:rPr>
              <a:t>#dalla scheda di rete eth1 alla scheda di rete eth0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000" b="1">
                <a:latin typeface="Courier New" panose="02070309020205020404" pitchFamily="49" charset="0"/>
              </a:rPr>
              <a:t>iptables -N inetdmz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400" b="1" i="1">
                <a:latin typeface="Courier New" panose="02070309020205020404" pitchFamily="49" charset="0"/>
              </a:rPr>
              <a:t>#dalla scheda di rete eth2 alla scheda di rete eth1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000" b="1">
                <a:latin typeface="Courier New" panose="02070309020205020404" pitchFamily="49" charset="0"/>
              </a:rPr>
              <a:t>iptables -N inetlan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400" b="1" i="1">
                <a:latin typeface="Courier New" panose="02070309020205020404" pitchFamily="49" charset="0"/>
              </a:rPr>
              <a:t>#dalla scheda di rete eth2 alla scheda di rete eth0</a:t>
            </a:r>
          </a:p>
          <a:p>
            <a:pPr eaLnBrk="1" hangingPunct="1">
              <a:lnSpc>
                <a:spcPct val="80000"/>
              </a:lnSpc>
            </a:pPr>
            <a:endParaRPr lang="it-IT" altLang="it-IT" sz="1400" b="1"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C1C12BA-85AC-48C8-9FF6-E81F98845E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Prime catene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3DB4D01-E0B5-4CAD-99D6-0A36C1DD50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000" dirty="0"/>
              <a:t>Aggiungere una nuova regola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it-IT" altLang="it-IT" sz="1800" dirty="0">
              <a:latin typeface="Courier New" panose="02070309020205020404" pitchFamily="49" charset="0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it-IT" altLang="it-IT" sz="1800" b="1" dirty="0" err="1">
                <a:latin typeface="Courier New" panose="02070309020205020404" pitchFamily="49" charset="0"/>
              </a:rPr>
              <a:t>iptables</a:t>
            </a:r>
            <a:r>
              <a:rPr lang="it-IT" altLang="it-IT" sz="1800" b="1" dirty="0">
                <a:latin typeface="Courier New" panose="02070309020205020404" pitchFamily="49" charset="0"/>
              </a:rPr>
              <a:t> –A </a:t>
            </a:r>
            <a:r>
              <a:rPr lang="it-IT" altLang="it-IT" sz="1800" b="1" dirty="0" err="1">
                <a:latin typeface="Courier New" panose="02070309020205020404" pitchFamily="49" charset="0"/>
              </a:rPr>
              <a:t>nomecatena</a:t>
            </a:r>
            <a:r>
              <a:rPr lang="it-IT" altLang="it-IT" sz="1800" b="1" dirty="0">
                <a:latin typeface="Courier New" panose="02070309020205020404" pitchFamily="49" charset="0"/>
              </a:rPr>
              <a:t> condizioni –j decisione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IT" altLang="it-IT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800" b="1" dirty="0">
                <a:latin typeface="Courier New" panose="02070309020205020404" pitchFamily="49" charset="0"/>
              </a:rPr>
              <a:t>decisione=</a:t>
            </a:r>
            <a:r>
              <a:rPr lang="it-IT" altLang="it-IT" sz="1800" dirty="0"/>
              <a:t>un nome di catena, oppure DROP, REJECT, ACCEPT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IT" altLang="it-IT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IT" altLang="it-IT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IT" altLang="it-IT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800" dirty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800" dirty="0">
                <a:latin typeface="Courier New" panose="02070309020205020404" pitchFamily="49" charset="0"/>
              </a:rPr>
              <a:t>	</a:t>
            </a:r>
            <a:r>
              <a:rPr lang="it-IT" altLang="it-IT" sz="1800" b="1" dirty="0" err="1">
                <a:latin typeface="Courier New" panose="02070309020205020404" pitchFamily="49" charset="0"/>
              </a:rPr>
              <a:t>iptables</a:t>
            </a:r>
            <a:r>
              <a:rPr lang="it-IT" altLang="it-IT" sz="1800" b="1" dirty="0">
                <a:latin typeface="Courier New" panose="02070309020205020404" pitchFamily="49" charset="0"/>
              </a:rPr>
              <a:t> -A FORWARD -i eth1 -o eth2 -j </a:t>
            </a:r>
            <a:r>
              <a:rPr lang="it-IT" altLang="it-IT" sz="1800" b="1" dirty="0" err="1">
                <a:latin typeface="Courier New" panose="02070309020205020404" pitchFamily="49" charset="0"/>
              </a:rPr>
              <a:t>landmz</a:t>
            </a:r>
            <a:endParaRPr lang="it-IT" altLang="it-IT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800" b="1" dirty="0">
                <a:latin typeface="Courier New" panose="02070309020205020404" pitchFamily="49" charset="0"/>
              </a:rPr>
              <a:t>	</a:t>
            </a:r>
            <a:r>
              <a:rPr lang="it-IT" altLang="it-IT" sz="1800" b="1" dirty="0" err="1">
                <a:latin typeface="Courier New" panose="02070309020205020404" pitchFamily="49" charset="0"/>
              </a:rPr>
              <a:t>iptables</a:t>
            </a:r>
            <a:r>
              <a:rPr lang="it-IT" altLang="it-IT" sz="1800" b="1" dirty="0">
                <a:latin typeface="Courier New" panose="02070309020205020404" pitchFamily="49" charset="0"/>
              </a:rPr>
              <a:t> -A FORWARD -i eth1 -o eth0 -j </a:t>
            </a:r>
            <a:r>
              <a:rPr lang="it-IT" altLang="it-IT" sz="1800" b="1" dirty="0" err="1">
                <a:latin typeface="Courier New" panose="02070309020205020404" pitchFamily="49" charset="0"/>
              </a:rPr>
              <a:t>laninet</a:t>
            </a:r>
            <a:endParaRPr lang="it-IT" altLang="it-IT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800" b="1" dirty="0">
                <a:latin typeface="Courier New" panose="02070309020205020404" pitchFamily="49" charset="0"/>
              </a:rPr>
              <a:t>	</a:t>
            </a:r>
            <a:r>
              <a:rPr lang="it-IT" altLang="it-IT" sz="1800" b="1" dirty="0" err="1">
                <a:latin typeface="Courier New" panose="02070309020205020404" pitchFamily="49" charset="0"/>
              </a:rPr>
              <a:t>iptables</a:t>
            </a:r>
            <a:r>
              <a:rPr lang="it-IT" altLang="it-IT" sz="1800" b="1" dirty="0">
                <a:latin typeface="Courier New" panose="02070309020205020404" pitchFamily="49" charset="0"/>
              </a:rPr>
              <a:t> -A FORWARD -i eth2 -o eth0 -j </a:t>
            </a:r>
            <a:r>
              <a:rPr lang="it-IT" altLang="it-IT" sz="1800" b="1" dirty="0" err="1">
                <a:latin typeface="Courier New" panose="02070309020205020404" pitchFamily="49" charset="0"/>
              </a:rPr>
              <a:t>dmzinet</a:t>
            </a:r>
            <a:endParaRPr lang="it-IT" altLang="it-IT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800" b="1" dirty="0">
                <a:latin typeface="Courier New" panose="02070309020205020404" pitchFamily="49" charset="0"/>
              </a:rPr>
              <a:t>	</a:t>
            </a:r>
            <a:r>
              <a:rPr lang="it-IT" altLang="it-IT" sz="1800" b="1" dirty="0" err="1">
                <a:latin typeface="Courier New" panose="02070309020205020404" pitchFamily="49" charset="0"/>
              </a:rPr>
              <a:t>iptables</a:t>
            </a:r>
            <a:r>
              <a:rPr lang="it-IT" altLang="it-IT" sz="1800" b="1" dirty="0">
                <a:latin typeface="Courier New" panose="02070309020205020404" pitchFamily="49" charset="0"/>
              </a:rPr>
              <a:t> -A FORWARD -i eth2 -o eth1 -j </a:t>
            </a:r>
            <a:r>
              <a:rPr lang="it-IT" altLang="it-IT" sz="1800" b="1" dirty="0" err="1">
                <a:latin typeface="Courier New" panose="02070309020205020404" pitchFamily="49" charset="0"/>
              </a:rPr>
              <a:t>dmzlan</a:t>
            </a:r>
            <a:endParaRPr lang="it-IT" altLang="it-IT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800" b="1" dirty="0">
                <a:latin typeface="Courier New" panose="02070309020205020404" pitchFamily="49" charset="0"/>
              </a:rPr>
              <a:t>	</a:t>
            </a:r>
            <a:r>
              <a:rPr lang="it-IT" altLang="it-IT" sz="1800" b="1" dirty="0" err="1">
                <a:latin typeface="Courier New" panose="02070309020205020404" pitchFamily="49" charset="0"/>
              </a:rPr>
              <a:t>iptables</a:t>
            </a:r>
            <a:r>
              <a:rPr lang="it-IT" altLang="it-IT" sz="1800" b="1" dirty="0">
                <a:latin typeface="Courier New" panose="02070309020205020404" pitchFamily="49" charset="0"/>
              </a:rPr>
              <a:t> -A FORWARD -i eth0 -o eth2 -j </a:t>
            </a:r>
            <a:r>
              <a:rPr lang="it-IT" altLang="it-IT" sz="1800" b="1" dirty="0" err="1">
                <a:latin typeface="Courier New" panose="02070309020205020404" pitchFamily="49" charset="0"/>
              </a:rPr>
              <a:t>inetdmz</a:t>
            </a:r>
            <a:endParaRPr lang="it-IT" altLang="it-IT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800" b="1" dirty="0">
                <a:latin typeface="Courier New" panose="02070309020205020404" pitchFamily="49" charset="0"/>
              </a:rPr>
              <a:t>	</a:t>
            </a:r>
            <a:r>
              <a:rPr lang="it-IT" altLang="it-IT" sz="1800" b="1" dirty="0" err="1">
                <a:latin typeface="Courier New" panose="02070309020205020404" pitchFamily="49" charset="0"/>
              </a:rPr>
              <a:t>iptables</a:t>
            </a:r>
            <a:r>
              <a:rPr lang="it-IT" altLang="it-IT" sz="1800" b="1" dirty="0">
                <a:latin typeface="Courier New" panose="02070309020205020404" pitchFamily="49" charset="0"/>
              </a:rPr>
              <a:t> -A FORWARD -i eth0 -o eth1 -j </a:t>
            </a:r>
            <a:r>
              <a:rPr lang="it-IT" altLang="it-IT" sz="1800" b="1" dirty="0" err="1">
                <a:latin typeface="Courier New" panose="02070309020205020404" pitchFamily="49" charset="0"/>
              </a:rPr>
              <a:t>inetlan</a:t>
            </a:r>
            <a:endParaRPr lang="it-IT" altLang="it-IT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it-IT" altLang="it-IT" sz="20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344EC80-3572-4D34-874D-126DDD24DB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Dalla LAN alla DMZ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87310C7-18C4-46CF-8F32-A0C5F57158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7851" y="1600201"/>
            <a:ext cx="8569325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600" dirty="0"/>
              <a:t>Tipi di condizione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IT" altLang="it-IT" sz="1600" dirty="0"/>
          </a:p>
          <a:p>
            <a:pPr eaLnBrk="1" hangingPunct="1">
              <a:lnSpc>
                <a:spcPct val="80000"/>
              </a:lnSpc>
            </a:pPr>
            <a:r>
              <a:rPr lang="it-IT" altLang="it-IT" sz="1400" dirty="0"/>
              <a:t>-i </a:t>
            </a:r>
            <a:r>
              <a:rPr lang="it-IT" altLang="it-IT" sz="1400" dirty="0" err="1"/>
              <a:t>nomescheda</a:t>
            </a:r>
            <a:endParaRPr lang="it-IT" altLang="it-IT" sz="1400" dirty="0"/>
          </a:p>
          <a:p>
            <a:pPr eaLnBrk="1" hangingPunct="1">
              <a:lnSpc>
                <a:spcPct val="80000"/>
              </a:lnSpc>
            </a:pPr>
            <a:r>
              <a:rPr lang="it-IT" altLang="it-IT" sz="1400" dirty="0"/>
              <a:t>-o </a:t>
            </a:r>
            <a:r>
              <a:rPr lang="it-IT" altLang="it-IT" sz="1400" dirty="0" err="1"/>
              <a:t>nomescheda</a:t>
            </a:r>
            <a:endParaRPr lang="it-IT" altLang="it-IT" sz="1400" dirty="0"/>
          </a:p>
          <a:p>
            <a:pPr eaLnBrk="1" hangingPunct="1">
              <a:lnSpc>
                <a:spcPct val="80000"/>
              </a:lnSpc>
            </a:pPr>
            <a:r>
              <a:rPr lang="it-IT" altLang="it-IT" sz="1400" dirty="0"/>
              <a:t>-s </a:t>
            </a:r>
            <a:r>
              <a:rPr lang="it-IT" altLang="it-IT" sz="1400" dirty="0" err="1"/>
              <a:t>subnet</a:t>
            </a:r>
            <a:r>
              <a:rPr lang="it-IT" altLang="it-IT" sz="1400" dirty="0"/>
              <a:t> o indirizzo mittente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400" dirty="0"/>
              <a:t>-d </a:t>
            </a:r>
            <a:r>
              <a:rPr lang="it-IT" altLang="it-IT" sz="1400" dirty="0" err="1"/>
              <a:t>subnet</a:t>
            </a:r>
            <a:r>
              <a:rPr lang="it-IT" altLang="it-IT" sz="1400" dirty="0"/>
              <a:t> o indirizzo destinatario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400" dirty="0"/>
              <a:t>--</a:t>
            </a:r>
            <a:r>
              <a:rPr lang="it-IT" altLang="it-IT" sz="1400" dirty="0" err="1"/>
              <a:t>dport</a:t>
            </a:r>
            <a:r>
              <a:rPr lang="it-IT" altLang="it-IT" sz="1400" dirty="0"/>
              <a:t> porta destinazione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400" dirty="0"/>
              <a:t>--sport porta sorgente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400" dirty="0"/>
              <a:t>-p protocollo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400" dirty="0"/>
              <a:t>! nega la condizione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400" dirty="0"/>
              <a:t>altre...</a:t>
            </a:r>
          </a:p>
          <a:p>
            <a:pPr eaLnBrk="1" hangingPunct="1">
              <a:lnSpc>
                <a:spcPct val="80000"/>
              </a:lnSpc>
            </a:pPr>
            <a:endParaRPr lang="it-IT" altLang="it-IT" sz="1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IT" altLang="it-IT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400" b="1" dirty="0" err="1">
                <a:latin typeface="Courier New" panose="02070309020205020404" pitchFamily="49" charset="0"/>
              </a:rPr>
              <a:t>iptables</a:t>
            </a:r>
            <a:r>
              <a:rPr lang="it-IT" altLang="it-IT" sz="1400" b="1" dirty="0">
                <a:latin typeface="Courier New" panose="02070309020205020404" pitchFamily="49" charset="0"/>
              </a:rPr>
              <a:t> -A </a:t>
            </a:r>
            <a:r>
              <a:rPr lang="it-IT" altLang="it-IT" sz="1400" b="1" dirty="0" err="1">
                <a:latin typeface="Courier New" panose="02070309020205020404" pitchFamily="49" charset="0"/>
              </a:rPr>
              <a:t>landmz</a:t>
            </a:r>
            <a:r>
              <a:rPr lang="it-IT" altLang="it-IT" sz="1400" b="1" dirty="0">
                <a:latin typeface="Courier New" panose="02070309020205020404" pitchFamily="49" charset="0"/>
              </a:rPr>
              <a:t> ! -s 10.1.1.0/24 -j DROP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400" b="1" dirty="0" err="1">
                <a:latin typeface="Courier New" panose="02070309020205020404" pitchFamily="49" charset="0"/>
              </a:rPr>
              <a:t>iptables</a:t>
            </a:r>
            <a:r>
              <a:rPr lang="it-IT" altLang="it-IT" sz="1400" b="1" dirty="0">
                <a:latin typeface="Courier New" panose="02070309020205020404" pitchFamily="49" charset="0"/>
              </a:rPr>
              <a:t> -A </a:t>
            </a:r>
            <a:r>
              <a:rPr lang="it-IT" altLang="it-IT" sz="1400" b="1" dirty="0" err="1">
                <a:latin typeface="Courier New" panose="02070309020205020404" pitchFamily="49" charset="0"/>
              </a:rPr>
              <a:t>landmz</a:t>
            </a:r>
            <a:r>
              <a:rPr lang="it-IT" altLang="it-IT" sz="1400" b="1" dirty="0">
                <a:latin typeface="Courier New" panose="02070309020205020404" pitchFamily="49" charset="0"/>
              </a:rPr>
              <a:t> ! -d 10.1.2.0/24 -j DROP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400" b="1" dirty="0" err="1">
                <a:latin typeface="Courier New" panose="02070309020205020404" pitchFamily="49" charset="0"/>
              </a:rPr>
              <a:t>iptables</a:t>
            </a:r>
            <a:r>
              <a:rPr lang="it-IT" altLang="it-IT" sz="1400" b="1" dirty="0">
                <a:latin typeface="Courier New" panose="02070309020205020404" pitchFamily="49" charset="0"/>
              </a:rPr>
              <a:t> -A </a:t>
            </a:r>
            <a:r>
              <a:rPr lang="it-IT" altLang="it-IT" sz="1400" b="1" dirty="0" err="1">
                <a:latin typeface="Courier New" panose="02070309020205020404" pitchFamily="49" charset="0"/>
              </a:rPr>
              <a:t>landmz</a:t>
            </a:r>
            <a:r>
              <a:rPr lang="it-IT" altLang="it-IT" sz="1400" b="1" dirty="0">
                <a:latin typeface="Courier New" panose="02070309020205020404" pitchFamily="49" charset="0"/>
              </a:rPr>
              <a:t> -p </a:t>
            </a:r>
            <a:r>
              <a:rPr lang="it-IT" altLang="it-IT" sz="1400" b="1" dirty="0" err="1">
                <a:latin typeface="Courier New" panose="02070309020205020404" pitchFamily="49" charset="0"/>
              </a:rPr>
              <a:t>tcp</a:t>
            </a:r>
            <a:r>
              <a:rPr lang="it-IT" altLang="it-IT" sz="1400" b="1" dirty="0">
                <a:latin typeface="Courier New" panose="02070309020205020404" pitchFamily="49" charset="0"/>
              </a:rPr>
              <a:t> -d </a:t>
            </a:r>
            <a:r>
              <a:rPr lang="it-IT" altLang="it-IT" sz="1400" b="1" dirty="0" err="1">
                <a:latin typeface="Courier New" panose="02070309020205020404" pitchFamily="49" charset="0"/>
              </a:rPr>
              <a:t>server.web</a:t>
            </a:r>
            <a:r>
              <a:rPr lang="it-IT" altLang="it-IT" sz="1400" b="1" dirty="0">
                <a:latin typeface="Courier New" panose="02070309020205020404" pitchFamily="49" charset="0"/>
              </a:rPr>
              <a:t> --</a:t>
            </a:r>
            <a:r>
              <a:rPr lang="it-IT" altLang="it-IT" sz="1400" b="1" dirty="0" err="1">
                <a:latin typeface="Courier New" panose="02070309020205020404" pitchFamily="49" charset="0"/>
              </a:rPr>
              <a:t>dport</a:t>
            </a:r>
            <a:r>
              <a:rPr lang="it-IT" altLang="it-IT" sz="1400" b="1" dirty="0">
                <a:latin typeface="Courier New" panose="02070309020205020404" pitchFamily="49" charset="0"/>
              </a:rPr>
              <a:t> http -j ACCEPT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400" b="1" dirty="0" err="1">
                <a:latin typeface="Courier New" panose="02070309020205020404" pitchFamily="49" charset="0"/>
              </a:rPr>
              <a:t>iptables</a:t>
            </a:r>
            <a:r>
              <a:rPr lang="it-IT" altLang="it-IT" sz="1400" b="1" dirty="0">
                <a:latin typeface="Courier New" panose="02070309020205020404" pitchFamily="49" charset="0"/>
              </a:rPr>
              <a:t> -A </a:t>
            </a:r>
            <a:r>
              <a:rPr lang="it-IT" altLang="it-IT" sz="1400" b="1" dirty="0" err="1">
                <a:latin typeface="Courier New" panose="02070309020205020404" pitchFamily="49" charset="0"/>
              </a:rPr>
              <a:t>landmz</a:t>
            </a:r>
            <a:r>
              <a:rPr lang="it-IT" altLang="it-IT" sz="1400" b="1" dirty="0">
                <a:latin typeface="Courier New" panose="02070309020205020404" pitchFamily="49" charset="0"/>
              </a:rPr>
              <a:t> -p </a:t>
            </a:r>
            <a:r>
              <a:rPr lang="it-IT" altLang="it-IT" sz="1400" b="1" dirty="0" err="1">
                <a:latin typeface="Courier New" panose="02070309020205020404" pitchFamily="49" charset="0"/>
              </a:rPr>
              <a:t>tcp</a:t>
            </a:r>
            <a:r>
              <a:rPr lang="it-IT" altLang="it-IT" sz="1400" b="1" dirty="0">
                <a:latin typeface="Courier New" panose="02070309020205020404" pitchFamily="49" charset="0"/>
              </a:rPr>
              <a:t> -d </a:t>
            </a:r>
            <a:r>
              <a:rPr lang="it-IT" altLang="it-IT" sz="1400" b="1" dirty="0" err="1">
                <a:latin typeface="Courier New" panose="02070309020205020404" pitchFamily="49" charset="0"/>
              </a:rPr>
              <a:t>server.smtp</a:t>
            </a:r>
            <a:r>
              <a:rPr lang="it-IT" altLang="it-IT" sz="1400" b="1" dirty="0">
                <a:latin typeface="Courier New" panose="02070309020205020404" pitchFamily="49" charset="0"/>
              </a:rPr>
              <a:t> --</a:t>
            </a:r>
            <a:r>
              <a:rPr lang="it-IT" altLang="it-IT" sz="1400" b="1" dirty="0" err="1">
                <a:latin typeface="Courier New" panose="02070309020205020404" pitchFamily="49" charset="0"/>
              </a:rPr>
              <a:t>dport</a:t>
            </a:r>
            <a:r>
              <a:rPr lang="it-IT" altLang="it-IT" sz="1400" b="1" dirty="0">
                <a:latin typeface="Courier New" panose="02070309020205020404" pitchFamily="49" charset="0"/>
              </a:rPr>
              <a:t> </a:t>
            </a:r>
            <a:r>
              <a:rPr lang="it-IT" altLang="it-IT" sz="1400" b="1" dirty="0" err="1">
                <a:latin typeface="Courier New" panose="02070309020205020404" pitchFamily="49" charset="0"/>
              </a:rPr>
              <a:t>smtp</a:t>
            </a:r>
            <a:r>
              <a:rPr lang="it-IT" altLang="it-IT" sz="1400" b="1" dirty="0">
                <a:latin typeface="Courier New" panose="02070309020205020404" pitchFamily="49" charset="0"/>
              </a:rPr>
              <a:t> -j ACCEPT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400" b="1" dirty="0" err="1">
                <a:latin typeface="Courier New" panose="02070309020205020404" pitchFamily="49" charset="0"/>
              </a:rPr>
              <a:t>iptables</a:t>
            </a:r>
            <a:r>
              <a:rPr lang="it-IT" altLang="it-IT" sz="1400" b="1" dirty="0">
                <a:latin typeface="Courier New" panose="02070309020205020404" pitchFamily="49" charset="0"/>
              </a:rPr>
              <a:t> -A </a:t>
            </a:r>
            <a:r>
              <a:rPr lang="it-IT" altLang="it-IT" sz="1400" b="1" dirty="0" err="1">
                <a:latin typeface="Courier New" panose="02070309020205020404" pitchFamily="49" charset="0"/>
              </a:rPr>
              <a:t>landmz</a:t>
            </a:r>
            <a:r>
              <a:rPr lang="it-IT" altLang="it-IT" sz="1400" b="1" dirty="0">
                <a:latin typeface="Courier New" panose="02070309020205020404" pitchFamily="49" charset="0"/>
              </a:rPr>
              <a:t> -p </a:t>
            </a:r>
            <a:r>
              <a:rPr lang="it-IT" altLang="it-IT" sz="1400" b="1" dirty="0" err="1">
                <a:latin typeface="Courier New" panose="02070309020205020404" pitchFamily="49" charset="0"/>
              </a:rPr>
              <a:t>tcp</a:t>
            </a:r>
            <a:r>
              <a:rPr lang="it-IT" altLang="it-IT" sz="1400" b="1" dirty="0">
                <a:latin typeface="Courier New" panose="02070309020205020404" pitchFamily="49" charset="0"/>
              </a:rPr>
              <a:t> -d server.pop3 --</a:t>
            </a:r>
            <a:r>
              <a:rPr lang="it-IT" altLang="it-IT" sz="1400" b="1" dirty="0" err="1">
                <a:latin typeface="Courier New" panose="02070309020205020404" pitchFamily="49" charset="0"/>
              </a:rPr>
              <a:t>dport</a:t>
            </a:r>
            <a:r>
              <a:rPr lang="it-IT" altLang="it-IT" sz="1400" b="1" dirty="0">
                <a:latin typeface="Courier New" panose="02070309020205020404" pitchFamily="49" charset="0"/>
              </a:rPr>
              <a:t> pop3 -j ACCEPT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400" b="1" dirty="0" err="1">
                <a:latin typeface="Courier New" panose="02070309020205020404" pitchFamily="49" charset="0"/>
              </a:rPr>
              <a:t>iptables</a:t>
            </a:r>
            <a:r>
              <a:rPr lang="it-IT" altLang="it-IT" sz="1400" b="1" dirty="0">
                <a:latin typeface="Courier New" panose="02070309020205020404" pitchFamily="49" charset="0"/>
              </a:rPr>
              <a:t> -A </a:t>
            </a:r>
            <a:r>
              <a:rPr lang="it-IT" altLang="it-IT" sz="1400" b="1" dirty="0" err="1">
                <a:latin typeface="Courier New" panose="02070309020205020404" pitchFamily="49" charset="0"/>
              </a:rPr>
              <a:t>landmz</a:t>
            </a:r>
            <a:r>
              <a:rPr lang="it-IT" altLang="it-IT" sz="1400" b="1" dirty="0">
                <a:latin typeface="Courier New" panose="02070309020205020404" pitchFamily="49" charset="0"/>
              </a:rPr>
              <a:t> -p </a:t>
            </a:r>
            <a:r>
              <a:rPr lang="it-IT" altLang="it-IT" sz="1400" b="1" dirty="0" err="1">
                <a:latin typeface="Courier New" panose="02070309020205020404" pitchFamily="49" charset="0"/>
              </a:rPr>
              <a:t>tcp</a:t>
            </a:r>
            <a:r>
              <a:rPr lang="it-IT" altLang="it-IT" sz="1400" b="1" dirty="0">
                <a:latin typeface="Courier New" panose="02070309020205020404" pitchFamily="49" charset="0"/>
              </a:rPr>
              <a:t> -d </a:t>
            </a:r>
            <a:r>
              <a:rPr lang="it-IT" altLang="it-IT" sz="1400" b="1" dirty="0" err="1">
                <a:latin typeface="Courier New" panose="02070309020205020404" pitchFamily="49" charset="0"/>
              </a:rPr>
              <a:t>server.proxy</a:t>
            </a:r>
            <a:r>
              <a:rPr lang="it-IT" altLang="it-IT" sz="1400" b="1" dirty="0">
                <a:latin typeface="Courier New" panose="02070309020205020404" pitchFamily="49" charset="0"/>
              </a:rPr>
              <a:t> --</a:t>
            </a:r>
            <a:r>
              <a:rPr lang="it-IT" altLang="it-IT" sz="1400" b="1" dirty="0" err="1">
                <a:latin typeface="Courier New" panose="02070309020205020404" pitchFamily="49" charset="0"/>
              </a:rPr>
              <a:t>dport</a:t>
            </a:r>
            <a:r>
              <a:rPr lang="it-IT" altLang="it-IT" sz="1400" b="1" dirty="0">
                <a:latin typeface="Courier New" panose="02070309020205020404" pitchFamily="49" charset="0"/>
              </a:rPr>
              <a:t> </a:t>
            </a:r>
            <a:r>
              <a:rPr lang="it-IT" altLang="it-IT" sz="1400" b="1" dirty="0" err="1">
                <a:latin typeface="Courier New" panose="02070309020205020404" pitchFamily="49" charset="0"/>
              </a:rPr>
              <a:t>webcache</a:t>
            </a:r>
            <a:r>
              <a:rPr lang="it-IT" altLang="it-IT" sz="1400" b="1" dirty="0">
                <a:latin typeface="Courier New" panose="02070309020205020404" pitchFamily="49" charset="0"/>
              </a:rPr>
              <a:t> –j ACCEPT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400" b="1" dirty="0" err="1">
                <a:latin typeface="Courier New" panose="02070309020205020404" pitchFamily="49" charset="0"/>
              </a:rPr>
              <a:t>iptables</a:t>
            </a:r>
            <a:r>
              <a:rPr lang="it-IT" altLang="it-IT" sz="1400" b="1" dirty="0">
                <a:latin typeface="Courier New" panose="02070309020205020404" pitchFamily="49" charset="0"/>
              </a:rPr>
              <a:t> -A </a:t>
            </a:r>
            <a:r>
              <a:rPr lang="it-IT" altLang="it-IT" sz="1400" b="1" dirty="0" err="1">
                <a:latin typeface="Courier New" panose="02070309020205020404" pitchFamily="49" charset="0"/>
              </a:rPr>
              <a:t>landmz</a:t>
            </a:r>
            <a:r>
              <a:rPr lang="it-IT" altLang="it-IT" sz="1400" b="1" dirty="0">
                <a:latin typeface="Courier New" panose="02070309020205020404" pitchFamily="49" charset="0"/>
              </a:rPr>
              <a:t> -p </a:t>
            </a:r>
            <a:r>
              <a:rPr lang="it-IT" altLang="it-IT" sz="1400" b="1" dirty="0" err="1">
                <a:latin typeface="Courier New" panose="02070309020205020404" pitchFamily="49" charset="0"/>
              </a:rPr>
              <a:t>tcp</a:t>
            </a:r>
            <a:r>
              <a:rPr lang="it-IT" altLang="it-IT" sz="1400" b="1" dirty="0">
                <a:latin typeface="Courier New" panose="02070309020205020404" pitchFamily="49" charset="0"/>
              </a:rPr>
              <a:t> -d </a:t>
            </a:r>
            <a:r>
              <a:rPr lang="it-IT" altLang="it-IT" sz="1400" b="1" dirty="0" err="1">
                <a:latin typeface="Courier New" panose="02070309020205020404" pitchFamily="49" charset="0"/>
              </a:rPr>
              <a:t>server.dns</a:t>
            </a:r>
            <a:r>
              <a:rPr lang="it-IT" altLang="it-IT" sz="1400" b="1" dirty="0">
                <a:latin typeface="Courier New" panose="02070309020205020404" pitchFamily="49" charset="0"/>
              </a:rPr>
              <a:t> --</a:t>
            </a:r>
            <a:r>
              <a:rPr lang="it-IT" altLang="it-IT" sz="1400" b="1" dirty="0" err="1">
                <a:latin typeface="Courier New" panose="02070309020205020404" pitchFamily="49" charset="0"/>
              </a:rPr>
              <a:t>dport</a:t>
            </a:r>
            <a:r>
              <a:rPr lang="it-IT" altLang="it-IT" sz="1400" b="1" dirty="0">
                <a:latin typeface="Courier New" panose="02070309020205020404" pitchFamily="49" charset="0"/>
              </a:rPr>
              <a:t> domain -j ACCEPT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400" b="1" dirty="0" err="1">
                <a:latin typeface="Courier New" panose="02070309020205020404" pitchFamily="49" charset="0"/>
              </a:rPr>
              <a:t>iptables</a:t>
            </a:r>
            <a:r>
              <a:rPr lang="it-IT" altLang="it-IT" sz="1400" b="1" dirty="0">
                <a:latin typeface="Courier New" panose="02070309020205020404" pitchFamily="49" charset="0"/>
              </a:rPr>
              <a:t> -A </a:t>
            </a:r>
            <a:r>
              <a:rPr lang="it-IT" altLang="it-IT" sz="1400" b="1" dirty="0" err="1">
                <a:latin typeface="Courier New" panose="02070309020205020404" pitchFamily="49" charset="0"/>
              </a:rPr>
              <a:t>landmz</a:t>
            </a:r>
            <a:r>
              <a:rPr lang="it-IT" altLang="it-IT" sz="1400" b="1" dirty="0">
                <a:latin typeface="Courier New" panose="02070309020205020404" pitchFamily="49" charset="0"/>
              </a:rPr>
              <a:t> -p </a:t>
            </a:r>
            <a:r>
              <a:rPr lang="it-IT" altLang="it-IT" sz="1400" b="1" dirty="0" err="1">
                <a:latin typeface="Courier New" panose="02070309020205020404" pitchFamily="49" charset="0"/>
              </a:rPr>
              <a:t>udp</a:t>
            </a:r>
            <a:r>
              <a:rPr lang="it-IT" altLang="it-IT" sz="1400" b="1" dirty="0">
                <a:latin typeface="Courier New" panose="02070309020205020404" pitchFamily="49" charset="0"/>
              </a:rPr>
              <a:t> -d </a:t>
            </a:r>
            <a:r>
              <a:rPr lang="it-IT" altLang="it-IT" sz="1400" b="1" dirty="0" err="1">
                <a:latin typeface="Courier New" panose="02070309020205020404" pitchFamily="49" charset="0"/>
              </a:rPr>
              <a:t>server.dns</a:t>
            </a:r>
            <a:r>
              <a:rPr lang="it-IT" altLang="it-IT" sz="1400" b="1" dirty="0">
                <a:latin typeface="Courier New" panose="02070309020205020404" pitchFamily="49" charset="0"/>
              </a:rPr>
              <a:t> --</a:t>
            </a:r>
            <a:r>
              <a:rPr lang="it-IT" altLang="it-IT" sz="1400" b="1" dirty="0" err="1">
                <a:latin typeface="Courier New" panose="02070309020205020404" pitchFamily="49" charset="0"/>
              </a:rPr>
              <a:t>dport</a:t>
            </a:r>
            <a:r>
              <a:rPr lang="it-IT" altLang="it-IT" sz="1400" b="1" dirty="0">
                <a:latin typeface="Courier New" panose="02070309020205020404" pitchFamily="49" charset="0"/>
              </a:rPr>
              <a:t> domain -j ACCEPT</a:t>
            </a:r>
          </a:p>
          <a:p>
            <a:pPr eaLnBrk="1" hangingPunct="1">
              <a:lnSpc>
                <a:spcPct val="80000"/>
              </a:lnSpc>
            </a:pPr>
            <a:endParaRPr lang="it-IT" altLang="it-IT" sz="14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5BAB4E8-1FDE-4EC1-ACD2-A0565771E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Dalla DMZ alla LAN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D0214A5-D85C-4E94-ABD0-C0F1771668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7850" y="1341438"/>
            <a:ext cx="8496300" cy="51117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600"/>
              <a:t>Regole stateful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200"/>
              <a:t>	</a:t>
            </a:r>
            <a:r>
              <a:rPr lang="it-IT" altLang="it-IT" sz="1200" b="1"/>
              <a:t>opzione </a:t>
            </a:r>
            <a:r>
              <a:rPr lang="it-IT" altLang="it-IT" sz="1200" b="1">
                <a:latin typeface="Courier New" panose="02070309020205020404" pitchFamily="49" charset="0"/>
              </a:rPr>
              <a:t>–m state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600" b="1"/>
              <a:t>	</a:t>
            </a:r>
            <a:r>
              <a:rPr lang="it-IT" altLang="it-IT" sz="1200" b="1">
                <a:latin typeface="Courier New" panose="02070309020205020404" pitchFamily="49" charset="0"/>
              </a:rPr>
              <a:t>--state [ESTABLISHED,RELATED,NEW,INVALID]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20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600"/>
              <a:t>Regole non stateful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200"/>
              <a:t>	opzioni per controllare i flag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200"/>
              <a:t>	--syn  se il segmento ha i flag SYN=1, ACK=0, RST=0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200"/>
              <a:t>	--tcp-flags  FLAG_da_Controllare FLAG_a_1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IT" altLang="it-IT" sz="12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600"/>
              <a:t>Esempio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200"/>
              <a:t>	--tcp-flags SYN,ACK ACK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200"/>
              <a:t>	vero per segmenti con SYN=0,ACK=1 (RST, URG, PSH possono valere qualsiasi cosa)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IT" altLang="it-IT" sz="14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400" b="1">
                <a:latin typeface="Courier New" panose="02070309020205020404" pitchFamily="49" charset="0"/>
              </a:rPr>
              <a:t>iptables -A dmzlan ! -s 10.1.2.0/24 -j DROP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400" b="1">
                <a:latin typeface="Courier New" panose="02070309020205020404" pitchFamily="49" charset="0"/>
              </a:rPr>
              <a:t>iptables -A dmzlan ! -d 10.1.1.0/24 -j DROP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IT" altLang="it-IT" sz="14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400" b="1">
                <a:latin typeface="Courier New" panose="02070309020205020404" pitchFamily="49" charset="0"/>
              </a:rPr>
              <a:t>iptables -A dmzlan -m state --state ESTABLISHED,RELATED -j ACCEPT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it-IT" altLang="it-IT" sz="1400" b="1">
                <a:solidFill>
                  <a:srgbClr val="FF0000"/>
                </a:solidFill>
                <a:latin typeface="Courier New" panose="02070309020205020404" pitchFamily="49" charset="0"/>
              </a:rPr>
              <a:t>oppure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it-IT" altLang="it-IT" sz="1400" b="1">
                <a:latin typeface="Courier New" panose="02070309020205020404" pitchFamily="49" charset="0"/>
              </a:rPr>
              <a:t>iptables -A dmzlan –p tcp ! -–syn -j ACCEPT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it-IT" altLang="it-IT" sz="1400" b="1">
                <a:latin typeface="Courier New" panose="02070309020205020404" pitchFamily="49" charset="0"/>
              </a:rPr>
              <a:t>	</a:t>
            </a:r>
            <a:r>
              <a:rPr lang="it-IT" altLang="it-IT" sz="1400" b="1">
                <a:solidFill>
                  <a:srgbClr val="FF0000"/>
                </a:solidFill>
                <a:latin typeface="Courier New" panose="02070309020205020404" pitchFamily="49" charset="0"/>
              </a:rPr>
              <a:t>oppure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it-IT" altLang="it-IT" sz="1400" b="1">
                <a:latin typeface="Courier New" panose="02070309020205020404" pitchFamily="49" charset="0"/>
              </a:rPr>
              <a:t>iptables -A dmzlan –p tcp –tcp-flags ! SYN,ACK,RST SYN -j ACCEPT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it-IT" altLang="it-IT" sz="14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400" b="1">
                <a:latin typeface="Courier New" panose="02070309020205020404" pitchFamily="49" charset="0"/>
              </a:rPr>
              <a:t>iptables -A dmzlan -p tcp -j REJECT --reject-with tcp-reset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IT" altLang="it-IT" sz="1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31AAE715-338F-490C-AAD9-8C4A6D252A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9" y="333376"/>
            <a:ext cx="8435975" cy="59039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it-IT" sz="4400" dirty="0"/>
              <a:t>Dalla LAN ad Internet</a:t>
            </a:r>
          </a:p>
          <a:p>
            <a:pPr eaLnBrk="1" hangingPunct="1">
              <a:buFontTx/>
              <a:buNone/>
            </a:pPr>
            <a:r>
              <a:rPr lang="it-IT" altLang="it-IT" sz="1700" b="1" dirty="0" err="1">
                <a:latin typeface="Courier New" panose="02070309020205020404" pitchFamily="49" charset="0"/>
              </a:rPr>
              <a:t>iptables</a:t>
            </a:r>
            <a:r>
              <a:rPr lang="it-IT" altLang="it-IT" sz="1700" b="1" dirty="0">
                <a:latin typeface="Courier New" panose="02070309020205020404" pitchFamily="49" charset="0"/>
              </a:rPr>
              <a:t> -A </a:t>
            </a:r>
            <a:r>
              <a:rPr lang="it-IT" altLang="it-IT" sz="1700" b="1" dirty="0" err="1">
                <a:latin typeface="Courier New" panose="02070309020205020404" pitchFamily="49" charset="0"/>
              </a:rPr>
              <a:t>laninet</a:t>
            </a:r>
            <a:r>
              <a:rPr lang="it-IT" altLang="it-IT" sz="1700" b="1" dirty="0">
                <a:latin typeface="Courier New" panose="02070309020205020404" pitchFamily="49" charset="0"/>
              </a:rPr>
              <a:t> ! -s 10.1.1.0/24 -j DROP</a:t>
            </a:r>
          </a:p>
          <a:p>
            <a:pPr eaLnBrk="1" hangingPunct="1">
              <a:buFontTx/>
              <a:buNone/>
            </a:pPr>
            <a:r>
              <a:rPr lang="it-IT" altLang="it-IT" sz="1700" b="1" dirty="0" err="1">
                <a:latin typeface="Courier New" panose="02070309020205020404" pitchFamily="49" charset="0"/>
              </a:rPr>
              <a:t>iptables</a:t>
            </a:r>
            <a:r>
              <a:rPr lang="it-IT" altLang="it-IT" sz="1700" b="1" dirty="0">
                <a:latin typeface="Courier New" panose="02070309020205020404" pitchFamily="49" charset="0"/>
              </a:rPr>
              <a:t> -A </a:t>
            </a:r>
            <a:r>
              <a:rPr lang="it-IT" altLang="it-IT" sz="1700" b="1" dirty="0" err="1">
                <a:latin typeface="Courier New" panose="02070309020205020404" pitchFamily="49" charset="0"/>
              </a:rPr>
              <a:t>laninet</a:t>
            </a:r>
            <a:r>
              <a:rPr lang="it-IT" altLang="it-IT" sz="1700" b="1" dirty="0">
                <a:latin typeface="Courier New" panose="02070309020205020404" pitchFamily="49" charset="0"/>
              </a:rPr>
              <a:t> -p </a:t>
            </a:r>
            <a:r>
              <a:rPr lang="it-IT" altLang="it-IT" sz="1700" b="1" dirty="0" err="1">
                <a:latin typeface="Courier New" panose="02070309020205020404" pitchFamily="49" charset="0"/>
              </a:rPr>
              <a:t>tcp</a:t>
            </a:r>
            <a:r>
              <a:rPr lang="it-IT" altLang="it-IT" sz="1700" b="1" dirty="0">
                <a:latin typeface="Courier New" panose="02070309020205020404" pitchFamily="49" charset="0"/>
              </a:rPr>
              <a:t> --</a:t>
            </a:r>
            <a:r>
              <a:rPr lang="it-IT" altLang="it-IT" sz="1700" b="1" dirty="0" err="1">
                <a:latin typeface="Courier New" panose="02070309020205020404" pitchFamily="49" charset="0"/>
              </a:rPr>
              <a:t>dport</a:t>
            </a:r>
            <a:r>
              <a:rPr lang="it-IT" altLang="it-IT" sz="1700" b="1" dirty="0">
                <a:latin typeface="Courier New" panose="02070309020205020404" pitchFamily="49" charset="0"/>
              </a:rPr>
              <a:t> ftp -j ACCEPT</a:t>
            </a:r>
          </a:p>
          <a:p>
            <a:pPr eaLnBrk="1" hangingPunct="1">
              <a:buFontTx/>
              <a:buNone/>
            </a:pPr>
            <a:r>
              <a:rPr lang="it-IT" altLang="it-IT" sz="1700" b="1" dirty="0" err="1">
                <a:latin typeface="Courier New" panose="02070309020205020404" pitchFamily="49" charset="0"/>
              </a:rPr>
              <a:t>iptables</a:t>
            </a:r>
            <a:r>
              <a:rPr lang="it-IT" altLang="it-IT" sz="1700" b="1" dirty="0">
                <a:latin typeface="Courier New" panose="02070309020205020404" pitchFamily="49" charset="0"/>
              </a:rPr>
              <a:t> -A </a:t>
            </a:r>
            <a:r>
              <a:rPr lang="it-IT" altLang="it-IT" sz="1700" b="1" dirty="0" err="1">
                <a:latin typeface="Courier New" panose="02070309020205020404" pitchFamily="49" charset="0"/>
              </a:rPr>
              <a:t>laninet</a:t>
            </a:r>
            <a:r>
              <a:rPr lang="it-IT" altLang="it-IT" sz="1700" b="1" dirty="0">
                <a:latin typeface="Courier New" panose="02070309020205020404" pitchFamily="49" charset="0"/>
              </a:rPr>
              <a:t> -p </a:t>
            </a:r>
            <a:r>
              <a:rPr lang="it-IT" altLang="it-IT" sz="1700" b="1" dirty="0" err="1">
                <a:latin typeface="Courier New" panose="02070309020205020404" pitchFamily="49" charset="0"/>
              </a:rPr>
              <a:t>tcp</a:t>
            </a:r>
            <a:r>
              <a:rPr lang="it-IT" altLang="it-IT" sz="1700" b="1" dirty="0">
                <a:latin typeface="Courier New" panose="02070309020205020404" pitchFamily="49" charset="0"/>
              </a:rPr>
              <a:t> --</a:t>
            </a:r>
            <a:r>
              <a:rPr lang="it-IT" altLang="it-IT" sz="1700" b="1" dirty="0" err="1">
                <a:latin typeface="Courier New" panose="02070309020205020404" pitchFamily="49" charset="0"/>
              </a:rPr>
              <a:t>dport</a:t>
            </a:r>
            <a:r>
              <a:rPr lang="it-IT" altLang="it-IT" sz="1700" b="1" dirty="0">
                <a:latin typeface="Courier New" panose="02070309020205020404" pitchFamily="49" charset="0"/>
              </a:rPr>
              <a:t> http -j ACCEPT</a:t>
            </a:r>
          </a:p>
          <a:p>
            <a:pPr eaLnBrk="1" hangingPunct="1">
              <a:buFontTx/>
              <a:buNone/>
            </a:pPr>
            <a:r>
              <a:rPr lang="it-IT" altLang="it-IT" sz="1700" b="1" dirty="0" err="1">
                <a:latin typeface="Courier New" panose="02070309020205020404" pitchFamily="49" charset="0"/>
              </a:rPr>
              <a:t>iptables</a:t>
            </a:r>
            <a:r>
              <a:rPr lang="it-IT" altLang="it-IT" sz="1700" b="1" dirty="0">
                <a:latin typeface="Courier New" panose="02070309020205020404" pitchFamily="49" charset="0"/>
              </a:rPr>
              <a:t> -A </a:t>
            </a:r>
            <a:r>
              <a:rPr lang="it-IT" altLang="it-IT" sz="1700" b="1" dirty="0" err="1">
                <a:latin typeface="Courier New" panose="02070309020205020404" pitchFamily="49" charset="0"/>
              </a:rPr>
              <a:t>laninet</a:t>
            </a:r>
            <a:r>
              <a:rPr lang="it-IT" altLang="it-IT" sz="1700" b="1" dirty="0">
                <a:latin typeface="Courier New" panose="02070309020205020404" pitchFamily="49" charset="0"/>
              </a:rPr>
              <a:t> -p </a:t>
            </a:r>
            <a:r>
              <a:rPr lang="it-IT" altLang="it-IT" sz="1700" b="1" dirty="0" err="1">
                <a:latin typeface="Courier New" panose="02070309020205020404" pitchFamily="49" charset="0"/>
              </a:rPr>
              <a:t>tcp</a:t>
            </a:r>
            <a:r>
              <a:rPr lang="it-IT" altLang="it-IT" sz="1700" b="1" dirty="0">
                <a:latin typeface="Courier New" panose="02070309020205020404" pitchFamily="49" charset="0"/>
              </a:rPr>
              <a:t> --</a:t>
            </a:r>
            <a:r>
              <a:rPr lang="it-IT" altLang="it-IT" sz="1700" b="1" dirty="0" err="1">
                <a:latin typeface="Courier New" panose="02070309020205020404" pitchFamily="49" charset="0"/>
              </a:rPr>
              <a:t>dport</a:t>
            </a:r>
            <a:r>
              <a:rPr lang="it-IT" altLang="it-IT" sz="1700" b="1" dirty="0">
                <a:latin typeface="Courier New" panose="02070309020205020404" pitchFamily="49" charset="0"/>
              </a:rPr>
              <a:t> </a:t>
            </a:r>
            <a:r>
              <a:rPr lang="it-IT" altLang="it-IT" sz="1700" b="1" dirty="0" err="1">
                <a:latin typeface="Courier New" panose="02070309020205020404" pitchFamily="49" charset="0"/>
              </a:rPr>
              <a:t>https</a:t>
            </a:r>
            <a:r>
              <a:rPr lang="it-IT" altLang="it-IT" sz="1700" b="1" dirty="0">
                <a:latin typeface="Courier New" panose="02070309020205020404" pitchFamily="49" charset="0"/>
              </a:rPr>
              <a:t> -j ACCEPT</a:t>
            </a:r>
          </a:p>
          <a:p>
            <a:pPr eaLnBrk="1" hangingPunct="1">
              <a:buFontTx/>
              <a:buNone/>
            </a:pPr>
            <a:r>
              <a:rPr lang="it-IT" altLang="it-IT" sz="1700" b="1" i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iptables</a:t>
            </a:r>
            <a:r>
              <a:rPr lang="it-IT" altLang="it-IT" sz="17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 -A </a:t>
            </a:r>
            <a:r>
              <a:rPr lang="it-IT" altLang="it-IT" sz="1700" b="1" i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laninet</a:t>
            </a:r>
            <a:r>
              <a:rPr lang="it-IT" altLang="it-IT" sz="17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 -m state ESTABLISHED,RELATED -j ACCEPT</a:t>
            </a:r>
          </a:p>
          <a:p>
            <a:pPr eaLnBrk="1" hangingPunct="1">
              <a:buFontTx/>
              <a:buNone/>
            </a:pPr>
            <a:r>
              <a:rPr lang="it-IT" altLang="it-IT" sz="1700" b="1" dirty="0" err="1">
                <a:latin typeface="Courier New" panose="02070309020205020404" pitchFamily="49" charset="0"/>
              </a:rPr>
              <a:t>iptables</a:t>
            </a:r>
            <a:r>
              <a:rPr lang="it-IT" altLang="it-IT" sz="1700" b="1" dirty="0">
                <a:latin typeface="Courier New" panose="02070309020205020404" pitchFamily="49" charset="0"/>
              </a:rPr>
              <a:t> -A </a:t>
            </a:r>
            <a:r>
              <a:rPr lang="it-IT" altLang="it-IT" sz="1700" b="1" dirty="0" err="1">
                <a:latin typeface="Courier New" panose="02070309020205020404" pitchFamily="49" charset="0"/>
              </a:rPr>
              <a:t>laninet</a:t>
            </a:r>
            <a:r>
              <a:rPr lang="it-IT" altLang="it-IT" sz="1700" b="1" dirty="0">
                <a:latin typeface="Courier New" panose="02070309020205020404" pitchFamily="49" charset="0"/>
              </a:rPr>
              <a:t> -p </a:t>
            </a:r>
            <a:r>
              <a:rPr lang="it-IT" altLang="it-IT" sz="1700" b="1" dirty="0" err="1">
                <a:latin typeface="Courier New" panose="02070309020205020404" pitchFamily="49" charset="0"/>
              </a:rPr>
              <a:t>tcp</a:t>
            </a:r>
            <a:r>
              <a:rPr lang="it-IT" altLang="it-IT" sz="1700" b="1" dirty="0">
                <a:latin typeface="Courier New" panose="02070309020205020404" pitchFamily="49" charset="0"/>
              </a:rPr>
              <a:t> -j REJECT --</a:t>
            </a:r>
            <a:r>
              <a:rPr lang="it-IT" altLang="it-IT" sz="1700" b="1" dirty="0" err="1">
                <a:latin typeface="Courier New" panose="02070309020205020404" pitchFamily="49" charset="0"/>
              </a:rPr>
              <a:t>reject</a:t>
            </a:r>
            <a:r>
              <a:rPr lang="it-IT" altLang="it-IT" sz="1700" b="1" dirty="0">
                <a:latin typeface="Courier New" panose="02070309020205020404" pitchFamily="49" charset="0"/>
              </a:rPr>
              <a:t>-with </a:t>
            </a:r>
            <a:r>
              <a:rPr lang="it-IT" altLang="it-IT" sz="1700" b="1" dirty="0" err="1">
                <a:latin typeface="Courier New" panose="02070309020205020404" pitchFamily="49" charset="0"/>
              </a:rPr>
              <a:t>tcp</a:t>
            </a:r>
            <a:r>
              <a:rPr lang="it-IT" altLang="it-IT" sz="1700" b="1" dirty="0">
                <a:latin typeface="Courier New" panose="02070309020205020404" pitchFamily="49" charset="0"/>
              </a:rPr>
              <a:t>-reset</a:t>
            </a:r>
          </a:p>
          <a:p>
            <a:pPr eaLnBrk="1" hangingPunct="1">
              <a:buFontTx/>
              <a:buNone/>
            </a:pPr>
            <a:endParaRPr lang="it-IT" altLang="it-IT" sz="17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it-IT" altLang="it-IT" sz="4400" dirty="0"/>
              <a:t>Da Internet alla LAN</a:t>
            </a:r>
            <a:endParaRPr lang="it-IT" altLang="it-IT" sz="4600" dirty="0"/>
          </a:p>
          <a:p>
            <a:pPr eaLnBrk="1" hangingPunct="1">
              <a:buFontTx/>
              <a:buNone/>
            </a:pPr>
            <a:endParaRPr lang="it-IT" altLang="it-IT" sz="25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it-IT" altLang="it-IT" sz="1500" b="1" dirty="0" err="1">
                <a:latin typeface="Courier New" panose="02070309020205020404" pitchFamily="49" charset="0"/>
              </a:rPr>
              <a:t>iptables</a:t>
            </a:r>
            <a:r>
              <a:rPr lang="it-IT" altLang="it-IT" sz="1500" b="1" dirty="0">
                <a:latin typeface="Courier New" panose="02070309020205020404" pitchFamily="49" charset="0"/>
              </a:rPr>
              <a:t> -A </a:t>
            </a:r>
            <a:r>
              <a:rPr lang="it-IT" altLang="it-IT" sz="1500" b="1" dirty="0" err="1">
                <a:latin typeface="Courier New" panose="02070309020205020404" pitchFamily="49" charset="0"/>
              </a:rPr>
              <a:t>inetlan</a:t>
            </a:r>
            <a:r>
              <a:rPr lang="it-IT" altLang="it-IT" sz="1500" b="1" dirty="0">
                <a:latin typeface="Courier New" panose="02070309020205020404" pitchFamily="49" charset="0"/>
              </a:rPr>
              <a:t> ! –d 10.1.1.0/24 -j DROP</a:t>
            </a:r>
          </a:p>
          <a:p>
            <a:pPr eaLnBrk="1" hangingPunct="1">
              <a:buFontTx/>
              <a:buNone/>
            </a:pPr>
            <a:r>
              <a:rPr lang="it-IT" altLang="it-IT" sz="1500" b="1" dirty="0" err="1">
                <a:latin typeface="Courier New" panose="02070309020205020404" pitchFamily="49" charset="0"/>
              </a:rPr>
              <a:t>iptables</a:t>
            </a:r>
            <a:r>
              <a:rPr lang="it-IT" altLang="it-IT" sz="1500" b="1" dirty="0">
                <a:latin typeface="Courier New" panose="02070309020205020404" pitchFamily="49" charset="0"/>
              </a:rPr>
              <a:t> -A </a:t>
            </a:r>
            <a:r>
              <a:rPr lang="it-IT" altLang="it-IT" sz="1500" b="1" dirty="0" err="1">
                <a:latin typeface="Courier New" panose="02070309020205020404" pitchFamily="49" charset="0"/>
              </a:rPr>
              <a:t>inetlan</a:t>
            </a:r>
            <a:r>
              <a:rPr lang="it-IT" altLang="it-IT" sz="1500" b="1" dirty="0">
                <a:latin typeface="Courier New" panose="02070309020205020404" pitchFamily="49" charset="0"/>
              </a:rPr>
              <a:t> –s  10.1.2.0/24 -j DROP</a:t>
            </a:r>
          </a:p>
          <a:p>
            <a:pPr eaLnBrk="1" hangingPunct="1">
              <a:buFontTx/>
              <a:buNone/>
            </a:pPr>
            <a:r>
              <a:rPr lang="it-IT" altLang="it-IT" sz="1500" b="1" dirty="0" err="1">
                <a:latin typeface="Courier New" panose="02070309020205020404" pitchFamily="49" charset="0"/>
              </a:rPr>
              <a:t>iptables</a:t>
            </a:r>
            <a:r>
              <a:rPr lang="it-IT" altLang="it-IT" sz="1500" b="1" dirty="0">
                <a:latin typeface="Courier New" panose="02070309020205020404" pitchFamily="49" charset="0"/>
              </a:rPr>
              <a:t> -A </a:t>
            </a:r>
            <a:r>
              <a:rPr lang="it-IT" altLang="it-IT" sz="1500" b="1" dirty="0" err="1">
                <a:latin typeface="Courier New" panose="02070309020205020404" pitchFamily="49" charset="0"/>
              </a:rPr>
              <a:t>inetlan</a:t>
            </a:r>
            <a:r>
              <a:rPr lang="it-IT" altLang="it-IT" sz="1500" b="1" dirty="0">
                <a:latin typeface="Courier New" panose="02070309020205020404" pitchFamily="49" charset="0"/>
              </a:rPr>
              <a:t> –s  10.1.1.0/24 -j DROP</a:t>
            </a:r>
          </a:p>
          <a:p>
            <a:pPr eaLnBrk="1" hangingPunct="1">
              <a:buFontTx/>
              <a:buNone/>
            </a:pPr>
            <a:r>
              <a:rPr lang="it-IT" altLang="it-IT" sz="1500" b="1" dirty="0" err="1">
                <a:latin typeface="Courier New" panose="02070309020205020404" pitchFamily="49" charset="0"/>
              </a:rPr>
              <a:t>iptables</a:t>
            </a:r>
            <a:r>
              <a:rPr lang="it-IT" altLang="it-IT" sz="1500" b="1" dirty="0">
                <a:latin typeface="Courier New" panose="02070309020205020404" pitchFamily="49" charset="0"/>
              </a:rPr>
              <a:t> -A </a:t>
            </a:r>
            <a:r>
              <a:rPr lang="it-IT" altLang="it-IT" sz="1500" b="1" dirty="0" err="1">
                <a:latin typeface="Courier New" panose="02070309020205020404" pitchFamily="49" charset="0"/>
              </a:rPr>
              <a:t>inetlan</a:t>
            </a:r>
            <a:r>
              <a:rPr lang="it-IT" altLang="it-IT" sz="1500" b="1" dirty="0">
                <a:latin typeface="Courier New" panose="02070309020205020404" pitchFamily="49" charset="0"/>
              </a:rPr>
              <a:t> -m state --state ESTABLISHED,RELATED -j ACCEPT</a:t>
            </a:r>
          </a:p>
          <a:p>
            <a:pPr eaLnBrk="1" hangingPunct="1">
              <a:buFontTx/>
              <a:buNone/>
            </a:pPr>
            <a:r>
              <a:rPr lang="it-IT" altLang="it-IT" sz="1500" b="1" dirty="0" err="1">
                <a:latin typeface="Courier New" panose="02070309020205020404" pitchFamily="49" charset="0"/>
              </a:rPr>
              <a:t>iptables</a:t>
            </a:r>
            <a:r>
              <a:rPr lang="it-IT" altLang="it-IT" sz="1500" b="1" dirty="0">
                <a:latin typeface="Courier New" panose="02070309020205020404" pitchFamily="49" charset="0"/>
              </a:rPr>
              <a:t> -A </a:t>
            </a:r>
            <a:r>
              <a:rPr lang="it-IT" altLang="it-IT" sz="1500" b="1" dirty="0" err="1">
                <a:latin typeface="Courier New" panose="02070309020205020404" pitchFamily="49" charset="0"/>
              </a:rPr>
              <a:t>inetlan</a:t>
            </a:r>
            <a:r>
              <a:rPr lang="it-IT" altLang="it-IT" sz="1500" b="1" dirty="0">
                <a:latin typeface="Courier New" panose="02070309020205020404" pitchFamily="49" charset="0"/>
              </a:rPr>
              <a:t> -p </a:t>
            </a:r>
            <a:r>
              <a:rPr lang="it-IT" altLang="it-IT" sz="1500" b="1" dirty="0" err="1">
                <a:latin typeface="Courier New" panose="02070309020205020404" pitchFamily="49" charset="0"/>
              </a:rPr>
              <a:t>tcp</a:t>
            </a:r>
            <a:r>
              <a:rPr lang="it-IT" altLang="it-IT" sz="1500" b="1" dirty="0">
                <a:latin typeface="Courier New" panose="02070309020205020404" pitchFamily="49" charset="0"/>
              </a:rPr>
              <a:t> -j REJECT --</a:t>
            </a:r>
            <a:r>
              <a:rPr lang="it-IT" altLang="it-IT" sz="1500" b="1" dirty="0" err="1">
                <a:latin typeface="Courier New" panose="02070309020205020404" pitchFamily="49" charset="0"/>
              </a:rPr>
              <a:t>reject</a:t>
            </a:r>
            <a:r>
              <a:rPr lang="it-IT" altLang="it-IT" sz="1500" b="1" dirty="0">
                <a:latin typeface="Courier New" panose="02070309020205020404" pitchFamily="49" charset="0"/>
              </a:rPr>
              <a:t>-with </a:t>
            </a:r>
            <a:r>
              <a:rPr lang="it-IT" altLang="it-IT" sz="1500" b="1" dirty="0" err="1">
                <a:latin typeface="Courier New" panose="02070309020205020404" pitchFamily="49" charset="0"/>
              </a:rPr>
              <a:t>tcp</a:t>
            </a:r>
            <a:r>
              <a:rPr lang="it-IT" altLang="it-IT" sz="1500" b="1" dirty="0">
                <a:latin typeface="Courier New" panose="02070309020205020404" pitchFamily="49" charset="0"/>
              </a:rPr>
              <a:t>-reset</a:t>
            </a:r>
          </a:p>
          <a:p>
            <a:pPr eaLnBrk="1" hangingPunct="1">
              <a:buFontTx/>
              <a:buNone/>
            </a:pPr>
            <a:endParaRPr lang="it-IT" altLang="it-IT" sz="15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it-IT" altLang="it-IT" sz="15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it-IT" altLang="it-IT" sz="2000" b="1" dirty="0">
              <a:latin typeface="Courier New" panose="02070309020205020404" pitchFamily="49" charset="0"/>
            </a:endParaRPr>
          </a:p>
          <a:p>
            <a:pPr eaLnBrk="1" hangingPunct="1"/>
            <a:endParaRPr lang="it-IT" altLang="it-IT" sz="17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B5EFE7F6-F817-46DC-A51C-09C6ED5DF8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DMZ&lt;-&gt;Internet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431BFA3-AA40-4885-B257-E1267EBEE9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000" b="1" dirty="0"/>
              <a:t>Da Internet alla DMZ</a:t>
            </a:r>
            <a:endParaRPr lang="it-IT" altLang="it-IT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400" b="1" dirty="0" err="1">
                <a:latin typeface="Courier New" panose="02070309020205020404" pitchFamily="49" charset="0"/>
                <a:ea typeface="Arial Unicode MS" pitchFamily="34" charset="-128"/>
              </a:rPr>
              <a:t>iptables</a:t>
            </a:r>
            <a:r>
              <a:rPr lang="it-IT" altLang="it-IT" sz="1400" b="1" dirty="0">
                <a:latin typeface="Courier New" panose="02070309020205020404" pitchFamily="49" charset="0"/>
                <a:ea typeface="Arial Unicode MS" pitchFamily="34" charset="-128"/>
              </a:rPr>
              <a:t> -A </a:t>
            </a:r>
            <a:r>
              <a:rPr lang="it-IT" altLang="it-IT" sz="1400" b="1" dirty="0" err="1">
                <a:latin typeface="Courier New" panose="02070309020205020404" pitchFamily="49" charset="0"/>
                <a:ea typeface="Arial Unicode MS" pitchFamily="34" charset="-128"/>
              </a:rPr>
              <a:t>inetdmz</a:t>
            </a:r>
            <a:r>
              <a:rPr lang="it-IT" altLang="it-IT" sz="1400" b="1" dirty="0">
                <a:latin typeface="Courier New" panose="02070309020205020404" pitchFamily="49" charset="0"/>
                <a:ea typeface="Arial Unicode MS" pitchFamily="34" charset="-128"/>
              </a:rPr>
              <a:t> -s 10.1.1.0/24 -j DROP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400" b="1" dirty="0" err="1">
                <a:latin typeface="Courier New" panose="02070309020205020404" pitchFamily="49" charset="0"/>
                <a:ea typeface="Arial Unicode MS" pitchFamily="34" charset="-128"/>
              </a:rPr>
              <a:t>iptables</a:t>
            </a:r>
            <a:r>
              <a:rPr lang="it-IT" altLang="it-IT" sz="1400" b="1" dirty="0">
                <a:latin typeface="Courier New" panose="02070309020205020404" pitchFamily="49" charset="0"/>
                <a:ea typeface="Arial Unicode MS" pitchFamily="34" charset="-128"/>
              </a:rPr>
              <a:t> -A </a:t>
            </a:r>
            <a:r>
              <a:rPr lang="it-IT" altLang="it-IT" sz="1400" b="1" dirty="0" err="1">
                <a:latin typeface="Courier New" panose="02070309020205020404" pitchFamily="49" charset="0"/>
                <a:ea typeface="Arial Unicode MS" pitchFamily="34" charset="-128"/>
              </a:rPr>
              <a:t>inetdmz</a:t>
            </a:r>
            <a:r>
              <a:rPr lang="it-IT" altLang="it-IT" sz="1400" b="1" dirty="0">
                <a:latin typeface="Courier New" panose="02070309020205020404" pitchFamily="49" charset="0"/>
                <a:ea typeface="Arial Unicode MS" pitchFamily="34" charset="-128"/>
              </a:rPr>
              <a:t> -s 10.1.2.0/24 -j DROP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400" b="1" dirty="0" err="1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iptables</a:t>
            </a:r>
            <a:r>
              <a:rPr lang="it-IT" altLang="it-IT" sz="1400" b="1" dirty="0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 -A </a:t>
            </a:r>
            <a:r>
              <a:rPr lang="it-IT" altLang="it-IT" sz="1400" b="1" dirty="0" err="1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inetdmz</a:t>
            </a:r>
            <a:r>
              <a:rPr lang="it-IT" altLang="it-IT" sz="1400" b="1" dirty="0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 -p </a:t>
            </a:r>
            <a:r>
              <a:rPr lang="it-IT" altLang="it-IT" sz="1400" b="1" dirty="0" err="1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tcp</a:t>
            </a:r>
            <a:r>
              <a:rPr lang="it-IT" altLang="it-IT" sz="1400" b="1" dirty="0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 -d </a:t>
            </a:r>
            <a:r>
              <a:rPr lang="it-IT" altLang="it-IT" sz="1400" b="1" dirty="0" err="1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nostro.server.web</a:t>
            </a:r>
            <a:r>
              <a:rPr lang="it-IT" altLang="it-IT" sz="1400" b="1" dirty="0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 --</a:t>
            </a:r>
            <a:r>
              <a:rPr lang="it-IT" altLang="it-IT" sz="1400" b="1" dirty="0" err="1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dport</a:t>
            </a:r>
            <a:r>
              <a:rPr lang="it-IT" altLang="it-IT" sz="1400" b="1" dirty="0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 http -j ACCEPT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400" b="1" dirty="0" err="1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iptables</a:t>
            </a:r>
            <a:r>
              <a:rPr lang="it-IT" altLang="it-IT" sz="1400" b="1" dirty="0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 -A </a:t>
            </a:r>
            <a:r>
              <a:rPr lang="it-IT" altLang="it-IT" sz="1400" b="1" dirty="0" err="1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inetdmz</a:t>
            </a:r>
            <a:r>
              <a:rPr lang="it-IT" altLang="it-IT" sz="1400" b="1" dirty="0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 -p </a:t>
            </a:r>
            <a:r>
              <a:rPr lang="it-IT" altLang="it-IT" sz="1400" b="1" dirty="0" err="1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tcp</a:t>
            </a:r>
            <a:r>
              <a:rPr lang="it-IT" altLang="it-IT" sz="1400" b="1" dirty="0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 -d </a:t>
            </a:r>
            <a:r>
              <a:rPr lang="it-IT" altLang="it-IT" sz="1400" b="1" dirty="0" err="1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nostro.server.smtp</a:t>
            </a:r>
            <a:r>
              <a:rPr lang="it-IT" altLang="it-IT" sz="1400" b="1" dirty="0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 --</a:t>
            </a:r>
            <a:r>
              <a:rPr lang="it-IT" altLang="it-IT" sz="1400" b="1" dirty="0" err="1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dport</a:t>
            </a:r>
            <a:r>
              <a:rPr lang="it-IT" altLang="it-IT" sz="1400" b="1" dirty="0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 </a:t>
            </a:r>
            <a:r>
              <a:rPr lang="it-IT" altLang="it-IT" sz="1400" b="1" dirty="0" err="1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smtp</a:t>
            </a:r>
            <a:r>
              <a:rPr lang="it-IT" altLang="it-IT" sz="1400" b="1" dirty="0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 -j ACCEPT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400" b="1" dirty="0" err="1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iptables</a:t>
            </a:r>
            <a:r>
              <a:rPr lang="it-IT" altLang="it-IT" sz="1400" b="1" dirty="0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 -A </a:t>
            </a:r>
            <a:r>
              <a:rPr lang="it-IT" altLang="it-IT" sz="1400" b="1" dirty="0" err="1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inetdmz</a:t>
            </a:r>
            <a:r>
              <a:rPr lang="it-IT" altLang="it-IT" sz="1400" b="1" dirty="0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 -p </a:t>
            </a:r>
            <a:r>
              <a:rPr lang="it-IT" altLang="it-IT" sz="1400" b="1" dirty="0" err="1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tcp</a:t>
            </a:r>
            <a:r>
              <a:rPr lang="it-IT" altLang="it-IT" sz="1400" b="1" dirty="0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 -d </a:t>
            </a:r>
            <a:r>
              <a:rPr lang="it-IT" altLang="it-IT" sz="1400" b="1" dirty="0" err="1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nostro.dns</a:t>
            </a:r>
            <a:r>
              <a:rPr lang="it-IT" altLang="it-IT" sz="1400" b="1" dirty="0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 --</a:t>
            </a:r>
            <a:r>
              <a:rPr lang="it-IT" altLang="it-IT" sz="1400" b="1" dirty="0" err="1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dport</a:t>
            </a:r>
            <a:r>
              <a:rPr lang="it-IT" altLang="it-IT" sz="1400" b="1" dirty="0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 domain -j ACCEPT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400" b="1" dirty="0" err="1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iptables</a:t>
            </a:r>
            <a:r>
              <a:rPr lang="it-IT" altLang="it-IT" sz="1400" b="1" dirty="0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 -A </a:t>
            </a:r>
            <a:r>
              <a:rPr lang="it-IT" altLang="it-IT" sz="1400" b="1" dirty="0" err="1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inetdmz</a:t>
            </a:r>
            <a:r>
              <a:rPr lang="it-IT" altLang="it-IT" sz="1400" b="1" dirty="0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 -p </a:t>
            </a:r>
            <a:r>
              <a:rPr lang="it-IT" altLang="it-IT" sz="1400" b="1" dirty="0" err="1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udp</a:t>
            </a:r>
            <a:r>
              <a:rPr lang="it-IT" altLang="it-IT" sz="1400" b="1" dirty="0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 -d </a:t>
            </a:r>
            <a:r>
              <a:rPr lang="it-IT" altLang="it-IT" sz="1400" b="1" dirty="0" err="1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nostro.dns</a:t>
            </a:r>
            <a:r>
              <a:rPr lang="it-IT" altLang="it-IT" sz="1400" b="1" dirty="0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 --</a:t>
            </a:r>
            <a:r>
              <a:rPr lang="it-IT" altLang="it-IT" sz="1400" b="1" dirty="0" err="1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dport</a:t>
            </a:r>
            <a:r>
              <a:rPr lang="it-IT" altLang="it-IT" sz="1400" b="1" dirty="0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 domain -j ACCEPT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400" b="1" dirty="0" err="1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iptables</a:t>
            </a:r>
            <a:r>
              <a:rPr lang="it-IT" altLang="it-IT" sz="1400" b="1" dirty="0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 -A </a:t>
            </a:r>
            <a:r>
              <a:rPr lang="it-IT" altLang="it-IT" sz="1400" b="1" dirty="0" err="1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inetdmz</a:t>
            </a:r>
            <a:r>
              <a:rPr lang="it-IT" altLang="it-IT" sz="1400" b="1" dirty="0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 -p </a:t>
            </a:r>
            <a:r>
              <a:rPr lang="it-IT" altLang="it-IT" sz="1400" b="1" dirty="0" err="1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tcp</a:t>
            </a:r>
            <a:r>
              <a:rPr lang="it-IT" altLang="it-IT" sz="1400" b="1" dirty="0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 -d </a:t>
            </a:r>
            <a:r>
              <a:rPr lang="it-IT" altLang="it-IT" sz="1400" b="1" dirty="0" err="1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nostro.ftpserver</a:t>
            </a:r>
            <a:r>
              <a:rPr lang="it-IT" altLang="it-IT" sz="1400" b="1" dirty="0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 --</a:t>
            </a:r>
            <a:r>
              <a:rPr lang="it-IT" altLang="it-IT" sz="1400" b="1" dirty="0" err="1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dport</a:t>
            </a:r>
            <a:r>
              <a:rPr lang="it-IT" altLang="it-IT" sz="1400" b="1" dirty="0">
                <a:solidFill>
                  <a:srgbClr val="C00000"/>
                </a:solidFill>
                <a:latin typeface="Courier New" panose="02070309020205020404" pitchFamily="49" charset="0"/>
                <a:ea typeface="Arial Unicode MS" pitchFamily="34" charset="-128"/>
              </a:rPr>
              <a:t> ftp -j ACCEPT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400" b="1" dirty="0" err="1">
                <a:solidFill>
                  <a:srgbClr val="0070C0"/>
                </a:solidFill>
                <a:latin typeface="Courier New" panose="02070309020205020404" pitchFamily="49" charset="0"/>
                <a:ea typeface="Arial Unicode MS" pitchFamily="34" charset="-128"/>
              </a:rPr>
              <a:t>iptables</a:t>
            </a:r>
            <a:r>
              <a:rPr lang="it-IT" altLang="it-IT" sz="1400" b="1" dirty="0">
                <a:solidFill>
                  <a:srgbClr val="0070C0"/>
                </a:solidFill>
                <a:latin typeface="Courier New" panose="02070309020205020404" pitchFamily="49" charset="0"/>
                <a:ea typeface="Arial Unicode MS" pitchFamily="34" charset="-128"/>
              </a:rPr>
              <a:t> -A </a:t>
            </a:r>
            <a:r>
              <a:rPr lang="it-IT" altLang="it-IT" sz="1400" b="1" dirty="0" err="1">
                <a:solidFill>
                  <a:srgbClr val="0070C0"/>
                </a:solidFill>
                <a:latin typeface="Courier New" panose="02070309020205020404" pitchFamily="49" charset="0"/>
                <a:ea typeface="Arial Unicode MS" pitchFamily="34" charset="-128"/>
              </a:rPr>
              <a:t>inetdmz</a:t>
            </a:r>
            <a:r>
              <a:rPr lang="it-IT" altLang="it-IT" sz="1400" b="1" dirty="0">
                <a:solidFill>
                  <a:srgbClr val="0070C0"/>
                </a:solidFill>
                <a:latin typeface="Courier New" panose="02070309020205020404" pitchFamily="49" charset="0"/>
                <a:ea typeface="Arial Unicode MS" pitchFamily="34" charset="-128"/>
              </a:rPr>
              <a:t> -m state --state ESTABLISHED,RELATED –j ACCEPT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400" b="1" dirty="0" err="1">
                <a:latin typeface="Courier New" panose="02070309020205020404" pitchFamily="49" charset="0"/>
                <a:ea typeface="Arial Unicode MS" pitchFamily="34" charset="-128"/>
              </a:rPr>
              <a:t>iptables</a:t>
            </a:r>
            <a:r>
              <a:rPr lang="it-IT" altLang="it-IT" sz="1400" b="1" dirty="0">
                <a:latin typeface="Courier New" panose="02070309020205020404" pitchFamily="49" charset="0"/>
                <a:ea typeface="Arial Unicode MS" pitchFamily="34" charset="-128"/>
              </a:rPr>
              <a:t> -A </a:t>
            </a:r>
            <a:r>
              <a:rPr lang="it-IT" altLang="it-IT" sz="1400" b="1" dirty="0" err="1">
                <a:latin typeface="Courier New" panose="02070309020205020404" pitchFamily="49" charset="0"/>
                <a:ea typeface="Arial Unicode MS" pitchFamily="34" charset="-128"/>
              </a:rPr>
              <a:t>inetdmz</a:t>
            </a:r>
            <a:r>
              <a:rPr lang="it-IT" altLang="it-IT" sz="1400" b="1" dirty="0">
                <a:latin typeface="Courier New" panose="02070309020205020404" pitchFamily="49" charset="0"/>
                <a:ea typeface="Arial Unicode MS" pitchFamily="34" charset="-128"/>
              </a:rPr>
              <a:t> -p </a:t>
            </a:r>
            <a:r>
              <a:rPr lang="it-IT" altLang="it-IT" sz="1400" b="1" dirty="0" err="1">
                <a:latin typeface="Courier New" panose="02070309020205020404" pitchFamily="49" charset="0"/>
                <a:ea typeface="Arial Unicode MS" pitchFamily="34" charset="-128"/>
              </a:rPr>
              <a:t>tcp</a:t>
            </a:r>
            <a:r>
              <a:rPr lang="it-IT" altLang="it-IT" sz="1400" b="1" dirty="0">
                <a:latin typeface="Courier New" panose="02070309020205020404" pitchFamily="49" charset="0"/>
                <a:ea typeface="Arial Unicode MS" pitchFamily="34" charset="-128"/>
              </a:rPr>
              <a:t> -j REJECT --</a:t>
            </a:r>
            <a:r>
              <a:rPr lang="it-IT" altLang="it-IT" sz="1400" b="1" dirty="0" err="1">
                <a:latin typeface="Courier New" panose="02070309020205020404" pitchFamily="49" charset="0"/>
                <a:ea typeface="Arial Unicode MS" pitchFamily="34" charset="-128"/>
              </a:rPr>
              <a:t>reject</a:t>
            </a:r>
            <a:r>
              <a:rPr lang="it-IT" altLang="it-IT" sz="1400" b="1" dirty="0">
                <a:latin typeface="Courier New" panose="02070309020205020404" pitchFamily="49" charset="0"/>
                <a:ea typeface="Arial Unicode MS" pitchFamily="34" charset="-128"/>
              </a:rPr>
              <a:t>-with </a:t>
            </a:r>
            <a:r>
              <a:rPr lang="it-IT" altLang="it-IT" sz="1400" b="1" dirty="0" err="1">
                <a:latin typeface="Courier New" panose="02070309020205020404" pitchFamily="49" charset="0"/>
                <a:ea typeface="Arial Unicode MS" pitchFamily="34" charset="-128"/>
              </a:rPr>
              <a:t>tcp</a:t>
            </a:r>
            <a:r>
              <a:rPr lang="it-IT" altLang="it-IT" sz="1400" b="1" dirty="0">
                <a:latin typeface="Courier New" panose="02070309020205020404" pitchFamily="49" charset="0"/>
                <a:ea typeface="Arial Unicode MS" pitchFamily="34" charset="-128"/>
              </a:rPr>
              <a:t>-reset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IT" altLang="it-IT" sz="1400" b="1" dirty="0">
              <a:latin typeface="Courier New" panose="02070309020205020404" pitchFamily="49" charset="0"/>
              <a:ea typeface="Arial Unicode MS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000" b="1" dirty="0"/>
              <a:t>Da DMZ a Internet</a:t>
            </a:r>
            <a:endParaRPr lang="it-IT" altLang="it-IT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400" b="1" dirty="0" err="1">
                <a:latin typeface="Courier New" panose="02070309020205020404" pitchFamily="49" charset="0"/>
              </a:rPr>
              <a:t>iptables</a:t>
            </a:r>
            <a:r>
              <a:rPr lang="it-IT" altLang="it-IT" sz="1400" b="1" dirty="0">
                <a:latin typeface="Courier New" panose="02070309020205020404" pitchFamily="49" charset="0"/>
              </a:rPr>
              <a:t> -A </a:t>
            </a:r>
            <a:r>
              <a:rPr lang="it-IT" altLang="it-IT" sz="1400" b="1" dirty="0" err="1">
                <a:latin typeface="Courier New" panose="02070309020205020404" pitchFamily="49" charset="0"/>
              </a:rPr>
              <a:t>dmzinet</a:t>
            </a:r>
            <a:r>
              <a:rPr lang="it-IT" altLang="it-IT" sz="1400" b="1" dirty="0">
                <a:latin typeface="Courier New" panose="02070309020205020404" pitchFamily="49" charset="0"/>
              </a:rPr>
              <a:t> -s ! 10.1.2.0/24 -j DROP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iptables</a:t>
            </a:r>
            <a:r>
              <a:rPr lang="it-IT" altLang="it-IT" sz="1400" b="1" dirty="0">
                <a:solidFill>
                  <a:srgbClr val="0070C0"/>
                </a:solidFill>
                <a:latin typeface="Courier New" panose="02070309020205020404" pitchFamily="49" charset="0"/>
              </a:rPr>
              <a:t> -A </a:t>
            </a:r>
            <a:r>
              <a:rPr lang="it-IT" altLang="it-IT" sz="1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dmzinet</a:t>
            </a:r>
            <a:r>
              <a:rPr lang="it-IT" altLang="it-IT" sz="1400" b="1" dirty="0">
                <a:solidFill>
                  <a:srgbClr val="0070C0"/>
                </a:solidFill>
                <a:latin typeface="Courier New" panose="02070309020205020404" pitchFamily="49" charset="0"/>
              </a:rPr>
              <a:t> -p </a:t>
            </a:r>
            <a:r>
              <a:rPr lang="it-IT" altLang="it-IT" sz="1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tcp</a:t>
            </a:r>
            <a:r>
              <a:rPr lang="it-IT" altLang="it-IT" sz="1400" b="1" dirty="0">
                <a:solidFill>
                  <a:srgbClr val="0070C0"/>
                </a:solidFill>
                <a:latin typeface="Courier New" panose="02070309020205020404" pitchFamily="49" charset="0"/>
              </a:rPr>
              <a:t> -s </a:t>
            </a:r>
            <a:r>
              <a:rPr lang="it-IT" altLang="it-IT" sz="1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nostro.server.smtp</a:t>
            </a:r>
            <a:r>
              <a:rPr lang="it-IT" altLang="it-IT" sz="1400" b="1" dirty="0">
                <a:solidFill>
                  <a:srgbClr val="0070C0"/>
                </a:solidFill>
                <a:latin typeface="Courier New" panose="02070309020205020404" pitchFamily="49" charset="0"/>
              </a:rPr>
              <a:t> --</a:t>
            </a:r>
            <a:r>
              <a:rPr lang="it-IT" altLang="it-IT" sz="1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dport</a:t>
            </a:r>
            <a:r>
              <a:rPr lang="it-IT" altLang="it-IT" sz="1400" b="1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it-IT" altLang="it-IT" sz="1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smtp</a:t>
            </a:r>
            <a:r>
              <a:rPr lang="it-IT" altLang="it-IT" sz="1400" b="1" dirty="0">
                <a:solidFill>
                  <a:srgbClr val="0070C0"/>
                </a:solidFill>
                <a:latin typeface="Courier New" panose="02070309020205020404" pitchFamily="49" charset="0"/>
              </a:rPr>
              <a:t> -j ACCEPT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iptables</a:t>
            </a:r>
            <a:r>
              <a:rPr lang="it-IT" altLang="it-IT" sz="1400" b="1" dirty="0">
                <a:solidFill>
                  <a:srgbClr val="0070C0"/>
                </a:solidFill>
                <a:latin typeface="Courier New" panose="02070309020205020404" pitchFamily="49" charset="0"/>
              </a:rPr>
              <a:t> -A </a:t>
            </a:r>
            <a:r>
              <a:rPr lang="it-IT" altLang="it-IT" sz="1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dmzinet</a:t>
            </a:r>
            <a:r>
              <a:rPr lang="it-IT" altLang="it-IT" sz="1400" b="1" dirty="0">
                <a:solidFill>
                  <a:srgbClr val="0070C0"/>
                </a:solidFill>
                <a:latin typeface="Courier New" panose="02070309020205020404" pitchFamily="49" charset="0"/>
              </a:rPr>
              <a:t> -p </a:t>
            </a:r>
            <a:r>
              <a:rPr lang="it-IT" altLang="it-IT" sz="1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udp</a:t>
            </a:r>
            <a:r>
              <a:rPr lang="it-IT" altLang="it-IT" sz="1400" b="1" dirty="0">
                <a:solidFill>
                  <a:srgbClr val="0070C0"/>
                </a:solidFill>
                <a:latin typeface="Courier New" panose="02070309020205020404" pitchFamily="49" charset="0"/>
              </a:rPr>
              <a:t> -s </a:t>
            </a:r>
            <a:r>
              <a:rPr lang="it-IT" altLang="it-IT" sz="1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nostro.server.dns</a:t>
            </a:r>
            <a:r>
              <a:rPr lang="it-IT" altLang="it-IT" sz="1400" b="1" dirty="0">
                <a:solidFill>
                  <a:srgbClr val="0070C0"/>
                </a:solidFill>
                <a:latin typeface="Courier New" panose="02070309020205020404" pitchFamily="49" charset="0"/>
              </a:rPr>
              <a:t> --</a:t>
            </a:r>
            <a:r>
              <a:rPr lang="it-IT" altLang="it-IT" sz="1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dport</a:t>
            </a:r>
            <a:r>
              <a:rPr lang="it-IT" altLang="it-IT" sz="1400" b="1" dirty="0">
                <a:solidFill>
                  <a:srgbClr val="0070C0"/>
                </a:solidFill>
                <a:latin typeface="Courier New" panose="02070309020205020404" pitchFamily="49" charset="0"/>
              </a:rPr>
              <a:t> domain -j ACCEPT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iptables</a:t>
            </a:r>
            <a:r>
              <a:rPr lang="it-IT" altLang="it-IT" sz="1400" b="1" dirty="0">
                <a:solidFill>
                  <a:srgbClr val="0070C0"/>
                </a:solidFill>
                <a:latin typeface="Courier New" panose="02070309020205020404" pitchFamily="49" charset="0"/>
              </a:rPr>
              <a:t> -A </a:t>
            </a:r>
            <a:r>
              <a:rPr lang="it-IT" altLang="it-IT" sz="1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dmzinet</a:t>
            </a:r>
            <a:r>
              <a:rPr lang="it-IT" altLang="it-IT" sz="1400" b="1" dirty="0">
                <a:solidFill>
                  <a:srgbClr val="0070C0"/>
                </a:solidFill>
                <a:latin typeface="Courier New" panose="02070309020205020404" pitchFamily="49" charset="0"/>
              </a:rPr>
              <a:t> -p </a:t>
            </a:r>
            <a:r>
              <a:rPr lang="it-IT" altLang="it-IT" sz="1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tcp</a:t>
            </a:r>
            <a:r>
              <a:rPr lang="it-IT" altLang="it-IT" sz="1400" b="1" dirty="0">
                <a:solidFill>
                  <a:srgbClr val="0070C0"/>
                </a:solidFill>
                <a:latin typeface="Courier New" panose="02070309020205020404" pitchFamily="49" charset="0"/>
              </a:rPr>
              <a:t> -s </a:t>
            </a:r>
            <a:r>
              <a:rPr lang="it-IT" altLang="it-IT" sz="1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nostro.server.dns</a:t>
            </a:r>
            <a:r>
              <a:rPr lang="it-IT" altLang="it-IT" sz="1400" b="1" dirty="0">
                <a:solidFill>
                  <a:srgbClr val="0070C0"/>
                </a:solidFill>
                <a:latin typeface="Courier New" panose="02070309020205020404" pitchFamily="49" charset="0"/>
              </a:rPr>
              <a:t> --</a:t>
            </a:r>
            <a:r>
              <a:rPr lang="it-IT" altLang="it-IT" sz="1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dport</a:t>
            </a:r>
            <a:r>
              <a:rPr lang="it-IT" altLang="it-IT" sz="1400" b="1" dirty="0">
                <a:solidFill>
                  <a:srgbClr val="0070C0"/>
                </a:solidFill>
                <a:latin typeface="Courier New" panose="02070309020205020404" pitchFamily="49" charset="0"/>
              </a:rPr>
              <a:t> domain -j ACCEPT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iptables</a:t>
            </a:r>
            <a:r>
              <a:rPr lang="it-IT" altLang="it-IT" sz="1400" b="1" dirty="0">
                <a:solidFill>
                  <a:srgbClr val="0070C0"/>
                </a:solidFill>
                <a:latin typeface="Courier New" panose="02070309020205020404" pitchFamily="49" charset="0"/>
              </a:rPr>
              <a:t> -A </a:t>
            </a:r>
            <a:r>
              <a:rPr lang="it-IT" altLang="it-IT" sz="1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dmzinet</a:t>
            </a:r>
            <a:r>
              <a:rPr lang="it-IT" altLang="it-IT" sz="1400" b="1" dirty="0">
                <a:solidFill>
                  <a:srgbClr val="0070C0"/>
                </a:solidFill>
                <a:latin typeface="Courier New" panose="02070309020205020404" pitchFamily="49" charset="0"/>
              </a:rPr>
              <a:t> -p </a:t>
            </a:r>
            <a:r>
              <a:rPr lang="it-IT" altLang="it-IT" sz="1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tcp</a:t>
            </a:r>
            <a:r>
              <a:rPr lang="it-IT" altLang="it-IT" sz="1400" b="1" dirty="0">
                <a:solidFill>
                  <a:srgbClr val="0070C0"/>
                </a:solidFill>
                <a:latin typeface="Courier New" panose="02070309020205020404" pitchFamily="49" charset="0"/>
              </a:rPr>
              <a:t> -s </a:t>
            </a:r>
            <a:r>
              <a:rPr lang="it-IT" altLang="it-IT" sz="1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nostro.server.proxy</a:t>
            </a:r>
            <a:r>
              <a:rPr lang="it-IT" altLang="it-IT" sz="1400" b="1" dirty="0">
                <a:solidFill>
                  <a:srgbClr val="0070C0"/>
                </a:solidFill>
                <a:latin typeface="Courier New" panose="02070309020205020404" pitchFamily="49" charset="0"/>
              </a:rPr>
              <a:t> --</a:t>
            </a:r>
            <a:r>
              <a:rPr lang="it-IT" altLang="it-IT" sz="1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dport</a:t>
            </a:r>
            <a:r>
              <a:rPr lang="it-IT" altLang="it-IT" sz="1400" b="1" dirty="0">
                <a:solidFill>
                  <a:srgbClr val="0070C0"/>
                </a:solidFill>
                <a:latin typeface="Courier New" panose="02070309020205020404" pitchFamily="49" charset="0"/>
              </a:rPr>
              <a:t> http -j ACCEPT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4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iptables</a:t>
            </a:r>
            <a:r>
              <a:rPr lang="it-IT" altLang="it-IT" sz="1400" b="1" dirty="0">
                <a:solidFill>
                  <a:srgbClr val="C00000"/>
                </a:solidFill>
                <a:latin typeface="Courier New" panose="02070309020205020404" pitchFamily="49" charset="0"/>
              </a:rPr>
              <a:t> -A </a:t>
            </a:r>
            <a:r>
              <a:rPr lang="it-IT" altLang="it-IT" sz="14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dmzinet</a:t>
            </a:r>
            <a:r>
              <a:rPr lang="it-IT" altLang="it-IT" sz="1400" b="1" dirty="0">
                <a:solidFill>
                  <a:srgbClr val="C00000"/>
                </a:solidFill>
                <a:latin typeface="Courier New" panose="02070309020205020404" pitchFamily="49" charset="0"/>
              </a:rPr>
              <a:t> -m state --state ESTABLISHED,RELATED -j ACCEPT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1400" b="1" dirty="0" err="1">
                <a:latin typeface="Courier New" panose="02070309020205020404" pitchFamily="49" charset="0"/>
              </a:rPr>
              <a:t>iptables</a:t>
            </a:r>
            <a:r>
              <a:rPr lang="it-IT" altLang="it-IT" sz="1400" b="1" dirty="0">
                <a:latin typeface="Courier New" panose="02070309020205020404" pitchFamily="49" charset="0"/>
              </a:rPr>
              <a:t> -A </a:t>
            </a:r>
            <a:r>
              <a:rPr lang="it-IT" altLang="it-IT" sz="1400" b="1" dirty="0" err="1">
                <a:latin typeface="Courier New" panose="02070309020205020404" pitchFamily="49" charset="0"/>
              </a:rPr>
              <a:t>dmzinet</a:t>
            </a:r>
            <a:r>
              <a:rPr lang="it-IT" altLang="it-IT" sz="1400" b="1" dirty="0">
                <a:latin typeface="Courier New" panose="02070309020205020404" pitchFamily="49" charset="0"/>
              </a:rPr>
              <a:t> -p </a:t>
            </a:r>
            <a:r>
              <a:rPr lang="it-IT" altLang="it-IT" sz="1400" b="1" dirty="0" err="1">
                <a:latin typeface="Courier New" panose="02070309020205020404" pitchFamily="49" charset="0"/>
              </a:rPr>
              <a:t>tcp</a:t>
            </a:r>
            <a:r>
              <a:rPr lang="it-IT" altLang="it-IT" sz="1400" b="1" dirty="0">
                <a:latin typeface="Courier New" panose="02070309020205020404" pitchFamily="49" charset="0"/>
              </a:rPr>
              <a:t> -j REJECT --</a:t>
            </a:r>
            <a:r>
              <a:rPr lang="it-IT" altLang="it-IT" sz="1400" b="1" dirty="0" err="1">
                <a:latin typeface="Courier New" panose="02070309020205020404" pitchFamily="49" charset="0"/>
              </a:rPr>
              <a:t>reject</a:t>
            </a:r>
            <a:r>
              <a:rPr lang="it-IT" altLang="it-IT" sz="1400" b="1" dirty="0">
                <a:latin typeface="Courier New" panose="02070309020205020404" pitchFamily="49" charset="0"/>
              </a:rPr>
              <a:t>-with </a:t>
            </a:r>
            <a:r>
              <a:rPr lang="it-IT" altLang="it-IT" sz="1400" b="1" dirty="0" err="1">
                <a:latin typeface="Courier New" panose="02070309020205020404" pitchFamily="49" charset="0"/>
              </a:rPr>
              <a:t>tcp</a:t>
            </a:r>
            <a:r>
              <a:rPr lang="it-IT" altLang="it-IT" sz="1400" b="1" dirty="0">
                <a:latin typeface="Courier New" panose="02070309020205020404" pitchFamily="49" charset="0"/>
              </a:rPr>
              <a:t>-reset</a:t>
            </a:r>
          </a:p>
          <a:p>
            <a:pPr eaLnBrk="1" hangingPunct="1">
              <a:lnSpc>
                <a:spcPct val="80000"/>
              </a:lnSpc>
            </a:pPr>
            <a:endParaRPr lang="it-IT" altLang="it-IT" sz="1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IT" altLang="it-IT" sz="1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it-IT" altLang="it-IT" sz="14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5CB827AC-1CE9-4D4C-B5FA-3A66D7B332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Traffico da e per il Firewall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1802933-24AB-49EC-ADEA-609F5D63ED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389" y="1628776"/>
            <a:ext cx="8435975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it-IT" altLang="it-IT" sz="2600" dirty="0"/>
              <a:t>Modulo </a:t>
            </a:r>
            <a:r>
              <a:rPr lang="it-IT" altLang="it-IT" sz="2600" b="1" dirty="0" err="1"/>
              <a:t>limit</a:t>
            </a:r>
            <a:endParaRPr lang="it-IT" altLang="it-IT" sz="26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it-IT" altLang="it-IT" sz="1600" dirty="0"/>
              <a:t>Per limitare il numero di connessioni nel tempo. Si può usare anche per limitare i problemi di SYN </a:t>
            </a:r>
            <a:r>
              <a:rPr lang="it-IT" altLang="it-IT" sz="1600" dirty="0" err="1"/>
              <a:t>flood</a:t>
            </a:r>
            <a:r>
              <a:rPr lang="it-IT" altLang="it-IT" sz="1600" dirty="0"/>
              <a:t>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it-IT" altLang="it-IT" sz="2600" dirty="0"/>
              <a:t>Opzioni per ICMP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it-IT" altLang="it-IT" sz="1600" dirty="0"/>
              <a:t>--</a:t>
            </a:r>
            <a:r>
              <a:rPr lang="it-IT" altLang="it-IT" sz="1600" dirty="0" err="1"/>
              <a:t>icmp-type</a:t>
            </a:r>
            <a:r>
              <a:rPr lang="it-IT" altLang="it-IT" sz="1600" dirty="0"/>
              <a:t> tipo, dove tipo può essere </a:t>
            </a:r>
            <a:r>
              <a:rPr lang="it-IT" altLang="it-IT" sz="1600" dirty="0" err="1">
                <a:latin typeface="Courier New" pitchFamily="49" charset="0"/>
              </a:rPr>
              <a:t>echo-request</a:t>
            </a:r>
            <a:r>
              <a:rPr lang="it-IT" altLang="it-IT" sz="1600" dirty="0">
                <a:latin typeface="Courier New" pitchFamily="49" charset="0"/>
              </a:rPr>
              <a:t>, </a:t>
            </a:r>
            <a:r>
              <a:rPr lang="it-IT" altLang="it-IT" sz="1600" dirty="0" err="1">
                <a:latin typeface="Courier New" pitchFamily="49" charset="0"/>
              </a:rPr>
              <a:t>echo-reply</a:t>
            </a:r>
            <a:r>
              <a:rPr lang="it-IT" altLang="it-IT" sz="1600" dirty="0">
                <a:latin typeface="Courier New" pitchFamily="49" charset="0"/>
              </a:rPr>
              <a:t>, network-</a:t>
            </a:r>
            <a:r>
              <a:rPr lang="it-IT" altLang="it-IT" sz="1600" dirty="0" err="1">
                <a:latin typeface="Courier New" pitchFamily="49" charset="0"/>
              </a:rPr>
              <a:t>unreachable</a:t>
            </a:r>
            <a:r>
              <a:rPr lang="it-IT" altLang="it-IT" sz="1600" dirty="0"/>
              <a:t>, ecc...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it-IT" altLang="it-IT" sz="34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it-IT" altLang="it-IT" sz="1400" b="1" dirty="0" err="1">
                <a:latin typeface="Courier New" pitchFamily="49" charset="0"/>
              </a:rPr>
              <a:t>iptables</a:t>
            </a:r>
            <a:r>
              <a:rPr lang="it-IT" altLang="it-IT" sz="1400" b="1" dirty="0">
                <a:latin typeface="Courier New" pitchFamily="49" charset="0"/>
              </a:rPr>
              <a:t> -A INPUT -m </a:t>
            </a:r>
            <a:r>
              <a:rPr lang="it-IT" altLang="it-IT" sz="1400" b="1" dirty="0" err="1">
                <a:latin typeface="Courier New" pitchFamily="49" charset="0"/>
              </a:rPr>
              <a:t>limit</a:t>
            </a:r>
            <a:r>
              <a:rPr lang="it-IT" altLang="it-IT" sz="1400" b="1" dirty="0">
                <a:latin typeface="Courier New" pitchFamily="49" charset="0"/>
              </a:rPr>
              <a:t> --</a:t>
            </a:r>
            <a:r>
              <a:rPr lang="it-IT" altLang="it-IT" sz="1400" b="1" dirty="0" err="1">
                <a:latin typeface="Courier New" pitchFamily="49" charset="0"/>
              </a:rPr>
              <a:t>limit</a:t>
            </a:r>
            <a:r>
              <a:rPr lang="it-IT" altLang="it-IT" sz="1400" b="1" dirty="0">
                <a:latin typeface="Courier New" pitchFamily="49" charset="0"/>
              </a:rPr>
              <a:t> 10/</a:t>
            </a:r>
            <a:r>
              <a:rPr lang="it-IT" altLang="it-IT" sz="1400" b="1" dirty="0" err="1">
                <a:latin typeface="Courier New" pitchFamily="49" charset="0"/>
              </a:rPr>
              <a:t>min</a:t>
            </a:r>
            <a:r>
              <a:rPr lang="it-IT" altLang="it-IT" sz="1400" b="1" dirty="0">
                <a:latin typeface="Courier New" pitchFamily="49" charset="0"/>
              </a:rPr>
              <a:t> -p </a:t>
            </a:r>
            <a:r>
              <a:rPr lang="it-IT" altLang="it-IT" sz="1400" b="1" dirty="0" err="1">
                <a:latin typeface="Courier New" pitchFamily="49" charset="0"/>
              </a:rPr>
              <a:t>tcp</a:t>
            </a:r>
            <a:r>
              <a:rPr lang="it-IT" altLang="it-IT" sz="1400" b="1" dirty="0">
                <a:latin typeface="Courier New" pitchFamily="49" charset="0"/>
              </a:rPr>
              <a:t> --</a:t>
            </a:r>
            <a:r>
              <a:rPr lang="it-IT" altLang="it-IT" sz="1400" b="1" dirty="0" err="1">
                <a:latin typeface="Courier New" pitchFamily="49" charset="0"/>
              </a:rPr>
              <a:t>syn</a:t>
            </a:r>
            <a:r>
              <a:rPr lang="it-IT" altLang="it-IT" sz="1400" b="1" dirty="0">
                <a:latin typeface="Courier New" pitchFamily="49" charset="0"/>
              </a:rPr>
              <a:t> --</a:t>
            </a:r>
            <a:r>
              <a:rPr lang="it-IT" altLang="it-IT" sz="1400" b="1" dirty="0" err="1">
                <a:latin typeface="Courier New" pitchFamily="49" charset="0"/>
              </a:rPr>
              <a:t>dport</a:t>
            </a:r>
            <a:r>
              <a:rPr lang="it-IT" altLang="it-IT" sz="1400" b="1" dirty="0">
                <a:latin typeface="Courier New" pitchFamily="49" charset="0"/>
              </a:rPr>
              <a:t> </a:t>
            </a:r>
            <a:r>
              <a:rPr lang="it-IT" altLang="it-IT" sz="1400" b="1" dirty="0" err="1">
                <a:latin typeface="Courier New" pitchFamily="49" charset="0"/>
              </a:rPr>
              <a:t>ssh</a:t>
            </a:r>
            <a:r>
              <a:rPr lang="it-IT" altLang="it-IT" sz="1400" b="1" dirty="0">
                <a:latin typeface="Courier New" pitchFamily="49" charset="0"/>
              </a:rPr>
              <a:t> -j ACCEPT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it-IT" altLang="it-IT" sz="1400" b="1" dirty="0" err="1">
                <a:latin typeface="Courier New" pitchFamily="49" charset="0"/>
              </a:rPr>
              <a:t>iptables</a:t>
            </a:r>
            <a:r>
              <a:rPr lang="it-IT" altLang="it-IT" sz="1400" b="1" dirty="0">
                <a:latin typeface="Courier New" pitchFamily="49" charset="0"/>
              </a:rPr>
              <a:t> -A INPUT -p </a:t>
            </a:r>
            <a:r>
              <a:rPr lang="it-IT" altLang="it-IT" sz="1400" b="1" dirty="0" err="1">
                <a:latin typeface="Courier New" pitchFamily="49" charset="0"/>
              </a:rPr>
              <a:t>icmp</a:t>
            </a:r>
            <a:r>
              <a:rPr lang="it-IT" altLang="it-IT" sz="1400" b="1" dirty="0">
                <a:latin typeface="Courier New" pitchFamily="49" charset="0"/>
              </a:rPr>
              <a:t> --</a:t>
            </a:r>
            <a:r>
              <a:rPr lang="it-IT" altLang="it-IT" sz="1400" b="1" dirty="0" err="1">
                <a:latin typeface="Courier New" pitchFamily="49" charset="0"/>
              </a:rPr>
              <a:t>icmp-type</a:t>
            </a:r>
            <a:r>
              <a:rPr lang="it-IT" altLang="it-IT" sz="1400" b="1" dirty="0">
                <a:latin typeface="Courier New" pitchFamily="49" charset="0"/>
              </a:rPr>
              <a:t> </a:t>
            </a:r>
            <a:r>
              <a:rPr lang="it-IT" altLang="it-IT" sz="1400" b="1" dirty="0" err="1">
                <a:latin typeface="Courier New" pitchFamily="49" charset="0"/>
              </a:rPr>
              <a:t>echo-request</a:t>
            </a:r>
            <a:r>
              <a:rPr lang="it-IT" altLang="it-IT" sz="1400" b="1" dirty="0">
                <a:latin typeface="Courier New" pitchFamily="49" charset="0"/>
              </a:rPr>
              <a:t> -j ACCEPT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it-IT" altLang="it-IT" sz="1400" b="1" dirty="0" err="1">
                <a:latin typeface="Courier New" pitchFamily="49" charset="0"/>
              </a:rPr>
              <a:t>iptables</a:t>
            </a:r>
            <a:r>
              <a:rPr lang="it-IT" altLang="it-IT" sz="1400" b="1" dirty="0">
                <a:latin typeface="Courier New" pitchFamily="49" charset="0"/>
              </a:rPr>
              <a:t> -A OUTPUT -m state --state ESTABLISHED,RELATED -j ACCEPT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it-IT" altLang="it-IT" sz="1400" b="1" dirty="0" err="1">
                <a:latin typeface="Courier New" pitchFamily="49" charset="0"/>
              </a:rPr>
              <a:t>iptables</a:t>
            </a:r>
            <a:r>
              <a:rPr lang="it-IT" altLang="it-IT" sz="1400" b="1" dirty="0">
                <a:latin typeface="Courier New" pitchFamily="49" charset="0"/>
              </a:rPr>
              <a:t> -A INPUT -p </a:t>
            </a:r>
            <a:r>
              <a:rPr lang="it-IT" altLang="it-IT" sz="1400" b="1" dirty="0" err="1">
                <a:latin typeface="Courier New" pitchFamily="49" charset="0"/>
              </a:rPr>
              <a:t>tcp</a:t>
            </a:r>
            <a:r>
              <a:rPr lang="it-IT" altLang="it-IT" sz="1400" b="1" dirty="0">
                <a:latin typeface="Courier New" pitchFamily="49" charset="0"/>
              </a:rPr>
              <a:t> -j REJECT --</a:t>
            </a:r>
            <a:r>
              <a:rPr lang="it-IT" altLang="it-IT" sz="1400" b="1" dirty="0" err="1">
                <a:latin typeface="Courier New" pitchFamily="49" charset="0"/>
              </a:rPr>
              <a:t>reject</a:t>
            </a:r>
            <a:r>
              <a:rPr lang="it-IT" altLang="it-IT" sz="1400" b="1" dirty="0">
                <a:latin typeface="Courier New" pitchFamily="49" charset="0"/>
              </a:rPr>
              <a:t>-with </a:t>
            </a:r>
            <a:r>
              <a:rPr lang="it-IT" altLang="it-IT" sz="1400" b="1" dirty="0" err="1">
                <a:latin typeface="Courier New" pitchFamily="49" charset="0"/>
              </a:rPr>
              <a:t>tcp</a:t>
            </a:r>
            <a:r>
              <a:rPr lang="it-IT" altLang="it-IT" sz="1400" b="1" dirty="0">
                <a:latin typeface="Courier New" pitchFamily="49" charset="0"/>
              </a:rPr>
              <a:t>-reset</a:t>
            </a:r>
          </a:p>
          <a:p>
            <a:pPr eaLnBrk="1" hangingPunct="1">
              <a:lnSpc>
                <a:spcPct val="80000"/>
              </a:lnSpc>
              <a:defRPr/>
            </a:pPr>
            <a:endParaRPr lang="it-IT" altLang="it-IT" sz="17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olo 1">
            <a:extLst>
              <a:ext uri="{FF2B5EF4-FFF2-40B4-BE49-F238E27FC236}">
                <a16:creationId xmlns:a16="http://schemas.microsoft.com/office/drawing/2014/main" id="{96474F58-AEB6-4DF6-A01F-4A9A5D04A5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Performance</a:t>
            </a:r>
          </a:p>
        </p:txBody>
      </p:sp>
      <p:sp>
        <p:nvSpPr>
          <p:cNvPr id="36867" name="Segnaposto contenuto 2">
            <a:extLst>
              <a:ext uri="{FF2B5EF4-FFF2-40B4-BE49-F238E27FC236}">
                <a16:creationId xmlns:a16="http://schemas.microsoft.com/office/drawing/2014/main" id="{FC233D9A-11E1-464C-8726-0E2692BF1E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/>
              <a:t>Fondamentale gestire l’ordine delle regole</a:t>
            </a:r>
          </a:p>
          <a:p>
            <a:pPr lvl="1"/>
            <a:r>
              <a:rPr lang="it-IT" altLang="it-IT"/>
              <a:t>«ESTABLISHED –j ACCEPT» in cima!</a:t>
            </a:r>
          </a:p>
          <a:p>
            <a:endParaRPr lang="it-IT" altLang="it-I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ＭＳ Ｐゴシック" pitchFamily="-107" charset="-128"/>
                <a:cs typeface="ＭＳ Ｐゴシック" pitchFamily="-107" charset="-128"/>
              </a:rPr>
              <a:t>Key Security Concepts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876" y="1295400"/>
            <a:ext cx="5832648" cy="543660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CA49CF0-9548-4A6A-A026-0C787A67B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Mascheratura (NAT)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85DF45C8-C983-4CFA-96DA-666BD9F4C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Si fa uso delle catene PREROUTING e POSTROUTING</a:t>
            </a:r>
          </a:p>
          <a:p>
            <a:pPr eaLnBrk="1" hangingPunct="1"/>
            <a:endParaRPr lang="it-IT" altLang="it-IT" sz="1600" b="1">
              <a:latin typeface="Courier New" panose="02070309020205020404" pitchFamily="49" charset="0"/>
            </a:endParaRPr>
          </a:p>
          <a:p>
            <a:pPr eaLnBrk="1" hangingPunct="1"/>
            <a:r>
              <a:rPr lang="it-IT" altLang="it-IT" sz="1600" b="1">
                <a:latin typeface="Courier New" panose="02070309020205020404" pitchFamily="49" charset="0"/>
              </a:rPr>
              <a:t>iptables -t nat -A PREROUTING -p tcp -i eth0 --dport http -j DNAT --to nostro.proxy.server </a:t>
            </a:r>
          </a:p>
          <a:p>
            <a:pPr eaLnBrk="1" hangingPunct="1"/>
            <a:r>
              <a:rPr lang="it-IT" altLang="it-IT" sz="1600" b="1">
                <a:latin typeface="Courier New" panose="02070309020205020404" pitchFamily="49" charset="0"/>
              </a:rPr>
              <a:t>iptables -t nat -A POSTROUTING -o eth2 -s 192.168.200.0/24 -j SNAT --to 123.45.68.1</a:t>
            </a:r>
          </a:p>
          <a:p>
            <a:pPr lvl="1" eaLnBrk="1" hangingPunct="1"/>
            <a:endParaRPr lang="it-IT" altLang="it-IT" sz="1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8C24DD59-AAF0-48F7-9AC6-D65C419D78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it-IT" altLang="it-IT"/>
              <a:t>Firewalling</a:t>
            </a:r>
          </a:p>
        </p:txBody>
      </p:sp>
      <p:graphicFrame>
        <p:nvGraphicFramePr>
          <p:cNvPr id="5123" name="Object 4">
            <a:extLst>
              <a:ext uri="{FF2B5EF4-FFF2-40B4-BE49-F238E27FC236}">
                <a16:creationId xmlns:a16="http://schemas.microsoft.com/office/drawing/2014/main" id="{DF252A16-592E-4A0B-92B2-6D456106BA8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587751" y="1949451"/>
          <a:ext cx="5014913" cy="382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015484" imgH="3827526" progId="Visio.Drawing.11">
                  <p:embed/>
                </p:oleObj>
              </mc:Choice>
              <mc:Fallback>
                <p:oleObj name="Visio" r:id="rId3" imgW="5015484" imgH="3827526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1" y="1949451"/>
                        <a:ext cx="5014913" cy="382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3C09A53-55C5-42CF-97E6-5D68295D5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A che serve un firewall classico?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59E6245-D99C-4726-A2C2-BF7F1AD00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800" dirty="0"/>
              <a:t>Firewall: device di filtraggio del traffico da e per un certo </a:t>
            </a:r>
            <a:r>
              <a:rPr lang="it-IT" altLang="it-IT" sz="2800" i="1" dirty="0"/>
              <a:t>perimetro</a:t>
            </a:r>
            <a:endParaRPr lang="it-IT" altLang="it-IT" sz="2800" dirty="0"/>
          </a:p>
          <a:p>
            <a:pPr eaLnBrk="1" hangingPunct="1">
              <a:lnSpc>
                <a:spcPct val="90000"/>
              </a:lnSpc>
            </a:pPr>
            <a:endParaRPr lang="it-IT" altLang="it-IT" sz="2800" dirty="0"/>
          </a:p>
          <a:p>
            <a:pPr lvl="1" eaLnBrk="1" hangingPunct="1">
              <a:lnSpc>
                <a:spcPct val="90000"/>
              </a:lnSpc>
            </a:pPr>
            <a:r>
              <a:rPr lang="it-IT" altLang="it-IT" sz="2400" dirty="0"/>
              <a:t>Rende accessibili dall’esterno solo i servizi che veramente vogliamo esporre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 dirty="0"/>
              <a:t>Impedisce agli utenti della rete di usare determinate applicazioni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 dirty="0"/>
              <a:t>Protegge dagli attacchi </a:t>
            </a:r>
            <a:r>
              <a:rPr lang="it-IT" altLang="it-IT" sz="2400" dirty="0" err="1"/>
              <a:t>DoS</a:t>
            </a:r>
            <a:r>
              <a:rPr lang="it-IT" altLang="it-IT" sz="2400" dirty="0"/>
              <a:t> e </a:t>
            </a:r>
            <a:r>
              <a:rPr lang="it-IT" altLang="it-IT" sz="2400" dirty="0" err="1"/>
              <a:t>DDoS</a:t>
            </a:r>
            <a:endParaRPr lang="it-IT" altLang="it-IT" sz="2400" dirty="0"/>
          </a:p>
          <a:p>
            <a:pPr lvl="1" eaLnBrk="1" hangingPunct="1">
              <a:lnSpc>
                <a:spcPct val="90000"/>
              </a:lnSpc>
            </a:pPr>
            <a:r>
              <a:rPr lang="it-IT" altLang="it-IT" sz="2400" dirty="0"/>
              <a:t>Evita che i server (o i client) interni provochino attacchi a terzi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 dirty="0"/>
              <a:t>Minimizza i danni se si perde il controllo di un server</a:t>
            </a:r>
          </a:p>
          <a:p>
            <a:pPr lvl="2" eaLnBrk="1" hangingPunct="1">
              <a:lnSpc>
                <a:spcPct val="90000"/>
              </a:lnSpc>
            </a:pPr>
            <a:r>
              <a:rPr lang="it-IT" altLang="it-IT" sz="2000" dirty="0"/>
              <a:t>Evitare l’effetto ‘domino’</a:t>
            </a:r>
          </a:p>
          <a:p>
            <a:pPr eaLnBrk="1" hangingPunct="1">
              <a:lnSpc>
                <a:spcPct val="90000"/>
              </a:lnSpc>
            </a:pPr>
            <a:endParaRPr lang="it-IT" altLang="it-IT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5B9D987-72D6-4E36-A6CD-62A91994BE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/>
              <a:t>A cosa NON serve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572A599-8E6A-47E3-9E45-1A4C3A4E77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800"/>
              <a:t>Una volta all’interno di un dominio di collisione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/>
              <a:t>Tutti i dati possono essere falsificati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/>
              <a:t>Tutto si può ‘sniffare’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/>
              <a:t>Tutto si può ‘spoofare’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/>
              <a:t>E’ facile creare un attacco man-in-the-middle (hijacking)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/>
              <a:t>udp non è sicuro (e tcp anche)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/>
              <a:t>dns non è sicuro, smtp non è sicuro </a:t>
            </a:r>
            <a:r>
              <a:rPr lang="it-IT" altLang="it-IT" sz="2400">
                <a:sym typeface="Wingdings" panose="05000000000000000000" pitchFamily="2" charset="2"/>
              </a:rPr>
              <a:t> 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>
                <a:sym typeface="Wingdings" panose="05000000000000000000" pitchFamily="2" charset="2"/>
              </a:rPr>
              <a:t>Problemi di </a:t>
            </a:r>
            <a:r>
              <a:rPr lang="it-IT" altLang="it-IT" sz="2400" i="1">
                <a:sym typeface="Wingdings" panose="05000000000000000000" pitchFamily="2" charset="2"/>
              </a:rPr>
              <a:t>confidenzialità</a:t>
            </a:r>
            <a:r>
              <a:rPr lang="it-IT" altLang="it-IT" sz="2400">
                <a:sym typeface="Wingdings" panose="05000000000000000000" pitchFamily="2" charset="2"/>
              </a:rPr>
              <a:t> e </a:t>
            </a:r>
            <a:r>
              <a:rPr lang="it-IT" altLang="it-IT" sz="2400" i="1">
                <a:sym typeface="Wingdings" panose="05000000000000000000" pitchFamily="2" charset="2"/>
              </a:rPr>
              <a:t>autenticità</a:t>
            </a:r>
          </a:p>
          <a:p>
            <a:pPr lvl="2" eaLnBrk="1" hangingPunct="1">
              <a:lnSpc>
                <a:spcPct val="90000"/>
              </a:lnSpc>
            </a:pPr>
            <a:r>
              <a:rPr lang="it-IT" altLang="it-IT" sz="2000">
                <a:sym typeface="Wingdings" panose="05000000000000000000" pitchFamily="2" charset="2"/>
              </a:rPr>
              <a:t>I firewall non vi difendono dai cavalli di troia e non garantiscono l’autenticità e sicurezza della trasmissione</a:t>
            </a:r>
          </a:p>
          <a:p>
            <a:pPr lvl="2" eaLnBrk="1" hangingPunct="1">
              <a:lnSpc>
                <a:spcPct val="90000"/>
              </a:lnSpc>
            </a:pPr>
            <a:r>
              <a:rPr lang="it-IT" altLang="it-IT" sz="2000">
                <a:sym typeface="Wingdings" panose="05000000000000000000" pitchFamily="2" charset="2"/>
              </a:rPr>
              <a:t>I firewall non vi difendono da attacchi di ingegneria sociale e attacchi “fisici” alla rete.</a:t>
            </a:r>
            <a:endParaRPr lang="it-IT" altLang="it-IT" sz="2000"/>
          </a:p>
          <a:p>
            <a:pPr eaLnBrk="1" hangingPunct="1">
              <a:lnSpc>
                <a:spcPct val="90000"/>
              </a:lnSpc>
            </a:pPr>
            <a:endParaRPr lang="it-IT" altLang="it-IT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olo 1">
            <a:extLst>
              <a:ext uri="{FF2B5EF4-FFF2-40B4-BE49-F238E27FC236}">
                <a16:creationId xmlns:a16="http://schemas.microsoft.com/office/drawing/2014/main" id="{91B1FDAB-C07F-4BA4-A275-7975998B54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Terminologia</a:t>
            </a:r>
          </a:p>
        </p:txBody>
      </p:sp>
      <p:sp>
        <p:nvSpPr>
          <p:cNvPr id="11267" name="Segnaposto contenuto 2">
            <a:extLst>
              <a:ext uri="{FF2B5EF4-FFF2-40B4-BE49-F238E27FC236}">
                <a16:creationId xmlns:a16="http://schemas.microsoft.com/office/drawing/2014/main" id="{C4840186-35FE-42BA-AF43-CAEBD14F5B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4798" y="1628800"/>
            <a:ext cx="10972800" cy="4525963"/>
          </a:xfrm>
        </p:spPr>
        <p:txBody>
          <a:bodyPr/>
          <a:lstStyle/>
          <a:p>
            <a:r>
              <a:rPr lang="it-IT" altLang="it-IT" dirty="0"/>
              <a:t>Personal Firewall</a:t>
            </a:r>
          </a:p>
          <a:p>
            <a:pPr lvl="1"/>
            <a:r>
              <a:rPr lang="it-IT" altLang="it-IT" dirty="0"/>
              <a:t>A difesa di un unico </a:t>
            </a:r>
            <a:r>
              <a:rPr lang="it-IT" altLang="it-IT" dirty="0" err="1"/>
              <a:t>host</a:t>
            </a:r>
            <a:endParaRPr lang="it-IT" altLang="it-IT" dirty="0"/>
          </a:p>
          <a:p>
            <a:pPr lvl="1"/>
            <a:endParaRPr lang="it-IT" altLang="it-IT" dirty="0"/>
          </a:p>
          <a:p>
            <a:r>
              <a:rPr lang="it-IT" altLang="it-IT" dirty="0"/>
              <a:t>Firewall</a:t>
            </a:r>
          </a:p>
          <a:p>
            <a:r>
              <a:rPr lang="it-IT" altLang="it-IT" dirty="0"/>
              <a:t>Web Application Firewall</a:t>
            </a:r>
          </a:p>
          <a:p>
            <a:r>
              <a:rPr lang="it-IT" altLang="it-IT" dirty="0"/>
              <a:t>IDS/IPS (</a:t>
            </a:r>
            <a:r>
              <a:rPr lang="it-IT" altLang="it-IT" dirty="0" err="1"/>
              <a:t>Intrusion</a:t>
            </a:r>
            <a:r>
              <a:rPr lang="it-IT" altLang="it-IT" dirty="0"/>
              <a:t> </a:t>
            </a:r>
            <a:r>
              <a:rPr lang="it-IT" altLang="it-IT" dirty="0" err="1"/>
              <a:t>detection</a:t>
            </a:r>
            <a:r>
              <a:rPr lang="it-IT" altLang="it-IT" dirty="0"/>
              <a:t> system)</a:t>
            </a:r>
          </a:p>
          <a:p>
            <a:r>
              <a:rPr lang="it-IT" altLang="it-IT" dirty="0"/>
              <a:t>L7 Firewall, </a:t>
            </a:r>
            <a:r>
              <a:rPr lang="it-IT" altLang="it-IT" dirty="0" err="1"/>
              <a:t>Nextgen</a:t>
            </a:r>
            <a:r>
              <a:rPr lang="it-IT" altLang="it-IT" dirty="0"/>
              <a:t> FW, SIEM ecc.</a:t>
            </a:r>
          </a:p>
          <a:p>
            <a:pPr lvl="1"/>
            <a:endParaRPr lang="it-IT" altLang="it-IT" dirty="0"/>
          </a:p>
          <a:p>
            <a:pPr lvl="1"/>
            <a:endParaRPr lang="it-IT" altLang="it-I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013676C-DA60-45B5-8605-643CA276A9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Tipi di firewall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8B1171D8-DFA7-4C17-B157-C665C88197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Stateless: filtrano pacchetto per pacchetto</a:t>
            </a:r>
          </a:p>
          <a:p>
            <a:pPr eaLnBrk="1" hangingPunct="1"/>
            <a:r>
              <a:rPr lang="it-IT" altLang="it-IT"/>
              <a:t>Stateful: conservano memoria del traffico precedente (connessioni, ecc.) e ne fanno uso per decidere il destino di un pacchetto</a:t>
            </a:r>
          </a:p>
          <a:p>
            <a:pPr lvl="1" eaLnBrk="1" hangingPunct="1"/>
            <a:r>
              <a:rPr lang="it-IT" altLang="it-IT"/>
              <a:t>IPTABLES è stateful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6A9402E-34F1-4287-9E91-239892516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/>
              <a:t>Tipica configurazione con firewall</a:t>
            </a:r>
          </a:p>
        </p:txBody>
      </p:sp>
      <p:graphicFrame>
        <p:nvGraphicFramePr>
          <p:cNvPr id="14339" name="Object 6">
            <a:extLst>
              <a:ext uri="{FF2B5EF4-FFF2-40B4-BE49-F238E27FC236}">
                <a16:creationId xmlns:a16="http://schemas.microsoft.com/office/drawing/2014/main" id="{3D4A1730-74D9-4E29-8C0E-EFD5B9543B08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422526" y="1600201"/>
          <a:ext cx="7345363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8391449" imgH="5169789" progId="Visio.Drawing.11">
                  <p:embed/>
                </p:oleObj>
              </mc:Choice>
              <mc:Fallback>
                <p:oleObj name="Visio" r:id="rId3" imgW="8391449" imgH="5169789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6" y="1600201"/>
                        <a:ext cx="7345363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8">
            <a:extLst>
              <a:ext uri="{FF2B5EF4-FFF2-40B4-BE49-F238E27FC236}">
                <a16:creationId xmlns:a16="http://schemas.microsoft.com/office/drawing/2014/main" id="{5DCAB383-B0AE-4151-B90A-AA9372420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6813" y="5969001"/>
            <a:ext cx="679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DMZ</a:t>
            </a:r>
          </a:p>
        </p:txBody>
      </p:sp>
      <p:sp>
        <p:nvSpPr>
          <p:cNvPr id="14341" name="Text Box 9">
            <a:extLst>
              <a:ext uri="{FF2B5EF4-FFF2-40B4-BE49-F238E27FC236}">
                <a16:creationId xmlns:a16="http://schemas.microsoft.com/office/drawing/2014/main" id="{E67AC200-5BE8-4932-B5F8-87AF6D1F2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0" y="2205038"/>
            <a:ext cx="1949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LAN (REDAREA)</a:t>
            </a:r>
          </a:p>
        </p:txBody>
      </p:sp>
      <p:sp>
        <p:nvSpPr>
          <p:cNvPr id="14342" name="Text Box 10">
            <a:extLst>
              <a:ext uri="{FF2B5EF4-FFF2-40B4-BE49-F238E27FC236}">
                <a16:creationId xmlns:a16="http://schemas.microsoft.com/office/drawing/2014/main" id="{472B2255-D308-4324-9BED-B518C06CD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6950" y="1700213"/>
            <a:ext cx="170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Mondo esterno</a:t>
            </a:r>
          </a:p>
        </p:txBody>
      </p:sp>
      <p:sp>
        <p:nvSpPr>
          <p:cNvPr id="14343" name="CasellaDiTesto 9">
            <a:extLst>
              <a:ext uri="{FF2B5EF4-FFF2-40B4-BE49-F238E27FC236}">
                <a16:creationId xmlns:a16="http://schemas.microsoft.com/office/drawing/2014/main" id="{7EFC72BA-FA51-4C68-A6E2-9850C1264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438" y="6286500"/>
            <a:ext cx="1338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10.1.1.0/24</a:t>
            </a:r>
          </a:p>
        </p:txBody>
      </p:sp>
      <p:sp>
        <p:nvSpPr>
          <p:cNvPr id="14344" name="CasellaDiTesto 10">
            <a:extLst>
              <a:ext uri="{FF2B5EF4-FFF2-40B4-BE49-F238E27FC236}">
                <a16:creationId xmlns:a16="http://schemas.microsoft.com/office/drawing/2014/main" id="{D07D9682-BD90-472C-95DB-30BAECB5C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1688" y="2781300"/>
            <a:ext cx="1338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10.1.0.0/30</a:t>
            </a:r>
          </a:p>
        </p:txBody>
      </p:sp>
      <p:sp>
        <p:nvSpPr>
          <p:cNvPr id="14345" name="CasellaDiTesto 11">
            <a:extLst>
              <a:ext uri="{FF2B5EF4-FFF2-40B4-BE49-F238E27FC236}">
                <a16:creationId xmlns:a16="http://schemas.microsoft.com/office/drawing/2014/main" id="{30D4F00E-ED84-4C7D-BEAB-841C66366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0626" y="5715000"/>
            <a:ext cx="1338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10.1.2.0/24</a:t>
            </a:r>
          </a:p>
        </p:txBody>
      </p:sp>
      <p:sp>
        <p:nvSpPr>
          <p:cNvPr id="14346" name="CasellaDiTesto 12">
            <a:extLst>
              <a:ext uri="{FF2B5EF4-FFF2-40B4-BE49-F238E27FC236}">
                <a16:creationId xmlns:a16="http://schemas.microsoft.com/office/drawing/2014/main" id="{0D855A2C-660D-42F4-A29D-C32AD2D02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13" y="4286250"/>
            <a:ext cx="633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eth1</a:t>
            </a:r>
          </a:p>
        </p:txBody>
      </p:sp>
      <p:sp>
        <p:nvSpPr>
          <p:cNvPr id="14347" name="CasellaDiTesto 13">
            <a:extLst>
              <a:ext uri="{FF2B5EF4-FFF2-40B4-BE49-F238E27FC236}">
                <a16:creationId xmlns:a16="http://schemas.microsoft.com/office/drawing/2014/main" id="{115A7E00-73BE-4EA7-BE7D-0486B6D7F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76" y="3786189"/>
            <a:ext cx="633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eth2</a:t>
            </a:r>
          </a:p>
        </p:txBody>
      </p:sp>
      <p:sp>
        <p:nvSpPr>
          <p:cNvPr id="14348" name="CasellaDiTesto 14">
            <a:extLst>
              <a:ext uri="{FF2B5EF4-FFF2-40B4-BE49-F238E27FC236}">
                <a16:creationId xmlns:a16="http://schemas.microsoft.com/office/drawing/2014/main" id="{ED06F20F-5D2F-4009-B8B0-7CF647DD7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1" y="3286125"/>
            <a:ext cx="6334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/>
              <a:t>eth0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9A21B40-E5CD-49D0-9115-374F7526B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Esigenze tipiche aziendali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049451F-43B7-43A6-8F8E-0F5B79C08F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DNS, Mail, HTTP, Proxy server in DMZ, Altri servizi</a:t>
            </a:r>
          </a:p>
          <a:p>
            <a:pPr lvl="1" eaLnBrk="1" hangingPunct="1"/>
            <a:r>
              <a:rPr lang="it-IT" altLang="it-IT" dirty="0"/>
              <a:t>Accessibili dall’esterno</a:t>
            </a:r>
          </a:p>
          <a:p>
            <a:pPr lvl="1" eaLnBrk="1" hangingPunct="1"/>
            <a:r>
              <a:rPr lang="it-IT" altLang="it-IT" dirty="0"/>
              <a:t>Alternativa: DMZ in cloud esterna</a:t>
            </a:r>
          </a:p>
          <a:p>
            <a:pPr eaLnBrk="1" hangingPunct="1"/>
            <a:r>
              <a:rPr lang="it-IT" altLang="it-IT" dirty="0"/>
              <a:t>Server e pc aziendali in LAN (REDAREA)</a:t>
            </a:r>
          </a:p>
          <a:p>
            <a:pPr lvl="1" eaLnBrk="1" hangingPunct="1"/>
            <a:r>
              <a:rPr lang="it-IT" altLang="it-IT" dirty="0"/>
              <a:t>Normalmente possono aprire connessioni verso l’esterno, ma non viceversa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1838</Words>
  <Application>Microsoft Office PowerPoint</Application>
  <PresentationFormat>Widescreen</PresentationFormat>
  <Paragraphs>226</Paragraphs>
  <Slides>20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Unicode MS</vt:lpstr>
      <vt:lpstr>Courier New</vt:lpstr>
      <vt:lpstr>Struttura predefinita</vt:lpstr>
      <vt:lpstr>Visio</vt:lpstr>
      <vt:lpstr>Firewalling </vt:lpstr>
      <vt:lpstr>Key Security Concepts</vt:lpstr>
      <vt:lpstr>Firewalling</vt:lpstr>
      <vt:lpstr>A che serve un firewall classico?</vt:lpstr>
      <vt:lpstr>A cosa NON serve</vt:lpstr>
      <vt:lpstr>Terminologia</vt:lpstr>
      <vt:lpstr>Tipi di firewall</vt:lpstr>
      <vt:lpstr>Tipica configurazione con firewall</vt:lpstr>
      <vt:lpstr>Esigenze tipiche aziendali</vt:lpstr>
      <vt:lpstr>Funzionamento di IPTables</vt:lpstr>
      <vt:lpstr>Definizione delle policy </vt:lpstr>
      <vt:lpstr>Prime catene</vt:lpstr>
      <vt:lpstr>Prime catene</vt:lpstr>
      <vt:lpstr>Dalla LAN alla DMZ</vt:lpstr>
      <vt:lpstr>Dalla DMZ alla LAN</vt:lpstr>
      <vt:lpstr>PowerPoint Presentation</vt:lpstr>
      <vt:lpstr>DMZ&lt;-&gt;Internet</vt:lpstr>
      <vt:lpstr>Traffico da e per il Firewall</vt:lpstr>
      <vt:lpstr>Performance</vt:lpstr>
      <vt:lpstr>Mascheratura (NAT)</vt:lpstr>
    </vt:vector>
  </TitlesOfParts>
  <Company>Università della Calabria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Firewalling</dc:title>
  <dc:creator>Giovambattista Ianni</dc:creator>
  <cp:lastModifiedBy>Giovambattista Ianni</cp:lastModifiedBy>
  <cp:revision>48</cp:revision>
  <dcterms:created xsi:type="dcterms:W3CDTF">2006-02-26T18:24:20Z</dcterms:created>
  <dcterms:modified xsi:type="dcterms:W3CDTF">2022-11-24T09:41:35Z</dcterms:modified>
</cp:coreProperties>
</file>