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796075" cy="98567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2" roundtripDataSignature="AMtx7miRZ3prkq/zdieK3qAuESqsc4Bc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6087" cy="9856787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3851275" y="0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933450" y="739775"/>
            <a:ext cx="4929187" cy="36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/>
        </p:nvSpPr>
        <p:spPr>
          <a:xfrm>
            <a:off x="0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76" name="Google Shape;76;p1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Google Shape;78;p1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71" name="Google Shape;171;p10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3" name="Google Shape;173;p10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82" name="Google Shape;182;p11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4" name="Google Shape;184;p11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95" name="Google Shape;195;p12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Google Shape;197;p12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06" name="Google Shape;206;p13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13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18" name="Google Shape;218;p14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14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29" name="Google Shape;229;p15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1" name="Google Shape;231;p15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39" name="Google Shape;239;p16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1" name="Google Shape;241;p16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49" name="Google Shape;249;p17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1" name="Google Shape;251;p17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59" name="Google Shape;259;p18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1" name="Google Shape;261;p18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69" name="Google Shape;269;p19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1" name="Google Shape;271;p19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90" name="Google Shape;90;p2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p2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79" name="Google Shape;279;p20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1" name="Google Shape;281;p20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89" name="Google Shape;289;p21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1" name="Google Shape;291;p21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99" name="Google Shape;299;p22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1" name="Google Shape;301;p22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09" name="Google Shape;309;p23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1" name="Google Shape;311;p23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19" name="Google Shape;319;p24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1" name="Google Shape;321;p24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29" name="Google Shape;329;p25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1" name="Google Shape;331;p25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933450" y="739775"/>
            <a:ext cx="4929187" cy="36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01" name="Google Shape;101;p3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3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11" name="Google Shape;111;p4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" name="Google Shape;113;p4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21" name="Google Shape;121;p5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3" name="Google Shape;123;p5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31" name="Google Shape;131;p6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6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41" name="Google Shape;141;p7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3" name="Google Shape;143;p7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51" name="Google Shape;151;p8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3" name="Google Shape;153;p8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/>
        </p:nvSpPr>
        <p:spPr>
          <a:xfrm>
            <a:off x="3851275" y="9364662"/>
            <a:ext cx="2944812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61" name="Google Shape;161;p9:notes"/>
          <p:cNvSpPr txBox="1"/>
          <p:nvPr/>
        </p:nvSpPr>
        <p:spPr>
          <a:xfrm>
            <a:off x="3851275" y="9364662"/>
            <a:ext cx="29464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933450" y="7397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3" name="Google Shape;163;p9:notes"/>
          <p:cNvSpPr txBox="1"/>
          <p:nvPr/>
        </p:nvSpPr>
        <p:spPr>
          <a:xfrm>
            <a:off x="906462" y="4683125"/>
            <a:ext cx="4984750" cy="443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906462" y="4683125"/>
            <a:ext cx="4983162" cy="4432300"/>
          </a:xfrm>
          <a:prstGeom prst="rect">
            <a:avLst/>
          </a:prstGeom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 rot="5400000">
            <a:off x="4732338" y="2171700"/>
            <a:ext cx="5849937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 rot="5400000">
            <a:off x="542131" y="189706"/>
            <a:ext cx="584993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 rot="5400000">
            <a:off x="2309018" y="-251618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36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7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6553200" y="6356350"/>
            <a:ext cx="2132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382587" y="493712"/>
            <a:ext cx="5764212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Comic Sans MS"/>
              <a:buNone/>
            </a:pPr>
            <a:r>
              <a:rPr b="0" i="0" lang="en-US" sz="40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Reti di Calcolatori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6229350" y="3486150"/>
            <a:ext cx="2730500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1800"/>
              <a:buFont typeface="Comic Sans MS"/>
              <a:buNone/>
            </a:pPr>
            <a:br>
              <a:rPr b="0" i="1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0" i="1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1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Networking: A Top Down Approach Featuring the Internet</a:t>
            </a:r>
            <a: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b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baseline="3000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rd</a:t>
            </a:r>
            <a: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 edition. </a:t>
            </a:r>
            <a:b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Jim Kurose, Keith Ross</a:t>
            </a:r>
            <a:b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Addison-Wesley, July 2004. </a:t>
            </a:r>
            <a:b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DISPONIBILE in versione italiana</a:t>
            </a:r>
            <a:br>
              <a:rPr b="0" i="0" lang="en-US" sz="1800" u="none">
                <a:solidFill>
                  <a:srgbClr val="C0504D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225425" y="6138862"/>
            <a:ext cx="53784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material copyright 1996-2005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J.F Kurose and K.W. Ross, All Rights Reserved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350" y="493712"/>
            <a:ext cx="2468562" cy="31702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47625" y="5487987"/>
            <a:ext cx="62230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http://www.mat.unical.it/informatica/Reti_di_Calcolatori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490537" y="2432050"/>
            <a:ext cx="44481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 per il debugging di una rete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Wireshark (basics)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90487" y="765175"/>
            <a:ext cx="896302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6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wireshark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È un tool molto potente, utile per catturare e analizzare il traffico di rete. Spesso è utilizzato per trovare e gestire problemi di rete.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È possibile utilizzare wireshark direttamente tramite la sua user interface.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volta avviato il programma, sarà possibile selezionare l’interfaccia di rete dalla quale si desidera effettuare la </a:t>
            </a: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cattura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dei pacchetti.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 appena si seleziona l’interfaccia, la cattura avrà inizio.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973387"/>
            <a:ext cx="72009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Wireshark (basics)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5003800" y="863600"/>
            <a:ext cx="3744912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Wireshark è in grado di catturare tutti i pacchetti che viaggiano all’interno della tua stessa rete (questo accade quando l’opzione </a:t>
            </a: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promiscuous mode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è abilitata – di default è abilitata).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È possibile quindi vedere a colpo d’occhio i dati che stanno circolando all’interno della rete.</a:t>
            </a:r>
            <a:endParaRPr/>
          </a:p>
        </p:txBody>
      </p:sp>
      <p:pic>
        <p:nvPicPr>
          <p:cNvPr descr="https://www.howtogeek.com/wp-content/uploads/2017/06/ximg_593af1264f49b.png.pagespeed.gp+jp+jw+pj+ws+js+rj+rp+rw+ri+cp+md.ic.i0RuL8kv0h.png"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863600"/>
            <a:ext cx="4679950" cy="3189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howtogeek.com/wp-content/uploads/2017/06/ximg_593af1eb85f89.png.pagespeed.gp+jp+jw+pj+ws+js+rj+rp+rw+ri+cp+md.ic.wtTkp2Im0J.png" id="191" name="Google Shape;1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4149725"/>
            <a:ext cx="50768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34925" y="4437062"/>
            <a:ext cx="316865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si vuole fermare la cattura dei pacchetti è sufficiente premere sul tasto </a:t>
            </a: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situato in alto a sinistra (si può decidere di analizzare i dati successivamente salvando la cattura appena effettuata).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Wireshark (basics) – Color coding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179387" y="863600"/>
            <a:ext cx="87852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volta iniziata la cattura, sarà possibile vedere pacchetti evidenziati con colori diversi.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Wireshark utilizza diversi colori per aiutarti a identificare diversi tipi di pacchetti al primo sguardo.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visualizzare la legenda dei colori vai su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Visualizza 🡪 Regole di colorazione</a:t>
            </a:r>
            <a:endParaRPr/>
          </a:p>
        </p:txBody>
      </p:sp>
      <p:pic>
        <p:nvPicPr>
          <p:cNvPr descr="https://www.howtogeek.com/wp-content/uploads/2017/06/ximg_593af2ab6427a.png.pagespeed.gp+jp+jw+pj+ws+js+rj+rp+rw+ri+cp+md.ic.NPm7E0j-JG.png"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2492375"/>
            <a:ext cx="61912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Wireshark (basics) – Filtrare i pacchetti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179387" y="863600"/>
            <a:ext cx="878522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si vogliono visualizzare nel dettaglio solo specifici pacchetti (ma anche richieste o dati provenienti da uno specifico ip) è possibile utilizzare i filtri.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dns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🡪	Filtra e mostra solo i pacchetti dns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ip.src==192.168.1.5 &amp;&amp; ip.dst==192.168.1.1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🡪	Mostra tutti i pacchetti la cui sorgente ip è 192.168.1.5 e destinazione 192.168.1.1</a:t>
            </a:r>
            <a:endParaRPr/>
          </a:p>
        </p:txBody>
      </p:sp>
      <p:pic>
        <p:nvPicPr>
          <p:cNvPr descr="https://www.howtogeek.com/wp-content/uploads/2017/06/ximg_593af38004e0c.png.pagespeed.gp+jp+jw+pj+ws+js+rj+rp+rw+ri+cp+md.ic.vm5BLlGRLk.png"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25" y="3124200"/>
            <a:ext cx="7727950" cy="2519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/>
        </p:nvSpPr>
        <p:spPr>
          <a:xfrm>
            <a:off x="179387" y="5880100"/>
            <a:ext cx="8785225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 bene: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È possibile creare filtri più complessi cliccando sul tasto «Espressioni» situato di fianco la barra dei filtri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0" y="44450"/>
            <a:ext cx="91440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Wireshark (basics) – Ispezionare un pacchetto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179387" y="863600"/>
            <a:ext cx="87852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Facendo doppio click sul pacchetto selezionato è possibile visualizzare il dettaglio del suo contenuto.</a:t>
            </a:r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87" y="1287462"/>
            <a:ext cx="7007225" cy="543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/>
        </p:nvSpPr>
        <p:spPr>
          <a:xfrm>
            <a:off x="457200" y="269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Comandi utili per il debug di problemi di rete – Parte 2</a:t>
            </a:r>
            <a:endParaRPr/>
          </a:p>
        </p:txBody>
      </p:sp>
      <p:sp>
        <p:nvSpPr>
          <p:cNvPr id="235" name="Google Shape;235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107950" y="1762125"/>
            <a:ext cx="89281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7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ethtool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Mostra tutti i parametri di configurazione delle schede di rete (stato link, velocità, . . .).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 / nslookup</a:t>
            </a:r>
            <a:r>
              <a:rPr b="1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Consente di effettuare delle query (interrogazioni) ad un server DNS per la risoluzione di indirizzi IP o Hostname, per poter ottenere da un dominio il relativo indirizzo IP o nome host e viceversa.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7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iperf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È uno strumento utilizzato per la misurazione e la regolazione delle prestazioni della rete.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b="1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Consente all'utente di intercettare pacchetti e trasmissioni condotti attraverso la rete al quale l’host è collegato.</a:t>
            </a:r>
            <a:endParaRPr b="0" i="0" sz="16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7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Mostra lo stato della tabella di routing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7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traceroute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–  Si occupa di ricavare il percorso seguito dai pacchetti sulle reti informatiche.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7. ethtool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46" name="Google Shape;246;p16"/>
          <p:cNvSpPr txBox="1"/>
          <p:nvPr/>
        </p:nvSpPr>
        <p:spPr>
          <a:xfrm>
            <a:off x="90487" y="765175"/>
            <a:ext cx="8963025" cy="597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7"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ethtool –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Mostra tutti i parametri di configurazione delle schede di rete (stato del link, velocità, . . .).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ethtool [opzioni] device_name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ethtool eth0							🡪	Mostra le proprietà del device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ethtool -s eth0 speed 100 autoneg off	🡪	Modifica la velocità del dispositivo 											di rete (se supportato)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ethtool -i eth0						🡪	Mostra i driver della scheda di rete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ethtool -a eth0						🡪	Mostra i settaggi di 															autonegoziazione, RX e TX di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ethtool -S eth0						🡪	Mostra statistiche sul device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Settings for eth0: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Supported ports: [ TP 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Supported link modes:   10baseT/Half 10baseT/Full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100baseT/Half 100baseT/Full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1000baseT/Full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Supported pause frame use: No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Supports auto-negotiation: Yes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Advertised link modes:  10baseT/Half 10baseT/Full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100baseT/Half 100baseT/Full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1000baseT/Full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 dig / nslookup (1)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56" name="Google Shape;256;p17"/>
          <p:cNvSpPr txBox="1"/>
          <p:nvPr/>
        </p:nvSpPr>
        <p:spPr>
          <a:xfrm>
            <a:off x="90487" y="765175"/>
            <a:ext cx="8963025" cy="566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8"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 / nslookup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Consente di effettuare delle query (interrogazioni) ad un server DNS per la risoluzione di indirizzi IP o Hostname, per poter ottenere da un dominio il relativo indirizzo IP o nome host e viceversa.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NSLOOKUP: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nslookup [opzioni][server]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nslookup www.mat.unical.it		🡪	Effettua una interrogazione DNS per 											risolvere il dominio www.mat.unical.it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nslookup -type=MX mat.unical.it	🡪	Effettua una interrogazione DNS di tipo 										MX (mappa il nome di un dominio ai suoi 										server mail)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1: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         127.0.0.1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       127.0.0.1#53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Non-authoritative answer: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www.mat.unical.it       canonical name = sv.mat.unical.it.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   sv.mat.unical.it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Address: 160.97.62.1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8. dig / nslookup (2)</a:t>
            </a:r>
            <a:endParaRPr/>
          </a:p>
        </p:txBody>
      </p:sp>
      <p:sp>
        <p:nvSpPr>
          <p:cNvPr id="265" name="Google Shape;265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90487" y="765175"/>
            <a:ext cx="8963025" cy="607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8"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 / nslookup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Consente di effettuare delle query (interrogazioni) ad un server DNS per la risoluzione di indirizzi IP o Hostname, per poter ottenere da un dominio il relativo indirizzo IP o nome host e viceversa.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DIG: Mostra molte più informazioni con maggiori dettagli senza uso di opzioni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vedi man dig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 www.mat.unical.it		🡪	Effettua una interrogazione DNS per 											risolvere il dominio www.mat.unical.it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dig www.mat.unical.it +nocomments +noquestion +noauthority +noadditional +nostats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1: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&lt;&lt;&gt;&gt; DiG 9.10.3-P4-Ubuntu &lt;&lt;&gt;&gt; www.mat.unical.it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;; global options: +cmd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7999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;; flags: qr rd ra; QUERY: 1, ANSWER: 2, AUTHORITY: 3, ADDITIONAL: 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;; OPT PSEUDOSECTION: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EDNS: version: 0, flags:; udp: 4096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;www.mat.unical.it.             IN     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mic Sans MS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www.mat.unical.it.      258407  IN      CNAME   sv.mat.unical.it.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sv.mat.unical.it.       258408  IN      A       160.97.62.1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 iperf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90487" y="765175"/>
            <a:ext cx="8963025" cy="495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9"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iperf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È uno strumento utilizzato per la misurazione e la regolazione delle prestazioni della rete.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iperf [-s|-c] [opzioni] [host]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iperf -s				🡪	Avvia un server in ascolto di un client per la 								misurazione della banda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iperf –c localhost	🡪  	Avvia una connessione client su un server in 									localhost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 connecting to localhost, TCP port 5001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 window size:  512 KByte (default)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 3] local 127.0.0.1 port 51233 connected with 127.0.0.1 port 5001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ID] Interval       Transfer     Bandwidth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 3]  0.0-10.0 sec  3.04 GBytes  2.61 Gbits/sec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457200" y="444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533400" y="941387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r>
              <a:rPr b="0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Acquisire le conoscenze basilari per effettuare il debug sui possibili problemi di una rete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114800" y="939800"/>
            <a:ext cx="5029200" cy="551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0" i="0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Sommario: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ping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ifconfig / ip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netstat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telnet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netcat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wireshark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ethtool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 / nslookup 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iperf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tcpdump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traceroute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arp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iftop 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B3B3B3"/>
                </a:solidFill>
                <a:latin typeface="Calibri"/>
                <a:ea typeface="Calibri"/>
                <a:cs typeface="Calibri"/>
                <a:sym typeface="Calibri"/>
              </a:rPr>
              <a:t>socat</a:t>
            </a:r>
            <a:endParaRPr/>
          </a:p>
          <a:p>
            <a:pPr indent="-34131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AutoNum type="arabicPeriod"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iptables</a:t>
            </a:r>
            <a:endParaRPr/>
          </a:p>
          <a:p>
            <a:pPr indent="-233362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 tcpdump</a:t>
            </a:r>
            <a:endParaRPr/>
          </a:p>
        </p:txBody>
      </p:sp>
      <p:sp>
        <p:nvSpPr>
          <p:cNvPr id="285" name="Google Shape;285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90487" y="765175"/>
            <a:ext cx="8963025" cy="621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10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b="1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Consente all'utente di intercettare pacchetti e trasmissioni condotti attraverso la rete al quale l’host è collegato.</a:t>
            </a:r>
            <a:endParaRPr b="0" i="0" sz="16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tcpdump [opzioni]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tcpdump –i eth0					🡪	Ascolta solo su un'interfaccia (eth0)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tcpdump 	-i eth0 -nnXvvSeq -c 10	🡪	Ascolta le eth0 senza resolvere i nomi 										degli hosts e mostrando info dettagliate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-nn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non risolve sia nomi che porte.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-X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mostra il contenuto dei pacchetti sia in esadecimale che in ASCII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-v, -vv, -vvv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incrementa il numero delle infomazioni.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-c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mostra solo un certo numero di pacchetti (es: -c 10).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stampa la sequenza di numeri assoluti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ottiene l'header.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-q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mostra poche informazioni sul protocollo.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-w nomefile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salva l'output in un file. Utile per poter essere analizzato successivamente. Aperto con wireshark, per esempio, può fornire informazioni più dettagliate e comprensibili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tcpdump: verbose output suppressed, use -v or -vv for full protocol decode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listening on eth0, link-type EN10MB (Ethernet), capture size 262144 bytes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11:27:40.161870 IP 37.187.111.190.9418 &gt; 160.97.63.164.50000: Flags [P.], seq 3352199730:3352199926, ack 3568060729, win 337, length 196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11. route</a:t>
            </a:r>
            <a:endParaRPr/>
          </a:p>
        </p:txBody>
      </p:sp>
      <p:sp>
        <p:nvSpPr>
          <p:cNvPr id="295" name="Google Shape;295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90487" y="606425"/>
            <a:ext cx="8963025" cy="618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11"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Mostra lo stato della tabella di routing.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route [opzioni]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route 		🡪	Mostra la routing table dell’host corrente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route –n		🡪	Mostra la routing table con address numerici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route –e		🡪	Mostra la routing table nel formato netstat(8)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Attenzione: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route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–net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10.0.1.0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netsmask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255.255.255.0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gw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10.0.0.1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route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–net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10.0.1.0/24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gw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10.0.0.1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Il comando sopra mostrato aggiunge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(add – [del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 rimuovere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una nuova rotta alla routing table settando i seguenti parametri: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 Destinazione (-net):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10.0.1.0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Maschera di rete (netmask):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Gateway (gw):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10.0.0.1</a:t>
            </a:r>
            <a:endParaRPr/>
          </a:p>
          <a:p>
            <a:pPr indent="-285750" lvl="1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Device (dev):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 IP routing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     Gateway         Genmask         Flags Metric Ref    Use Iface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0.0.0.0         10.0.0.1  	  0.0.0.0         UG    0      0        0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10.0.0.0			0.0.0.0        255.255.255.0   U     0      0        0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172.17.0.0      0.0.0.0         255.255.0.0     U     0      0        0 docker0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12. traceroute</a:t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90487" y="765175"/>
            <a:ext cx="8963100" cy="6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12"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traceroute –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occupa di ricavare il percorso seguito dai pacchetti sulle reti informatiche.</a:t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traceroute [opzioni] address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traceroute www.mat.unical.it		🡪	Traccia le rotte seguite dai pacchetti 										fino all’host www.mat.unical.it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traceroute –n www.mat.unical.it	🡪  	Disabilita il mapping di address e 											hostname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traceroute to www.mat.unical.it (160.97.62.1), 30 hops max, 60 byte packets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 * * *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  178.33.103.229  0.271 ms  0.211 ms  0.300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  10.95.33.8  1.396 ms  1.280 ms  1.392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  91.121.215.177  4.702 ms 213.186.32.213  9.069 ms  9.023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  91.121.215.218  11.777 ms 94.23.122.136  12.059 ms  12.206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  91.121.215.195  17.525 ms 91.121.215.221  16.241 ms  16.635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7  217.29.66.39  16.677 ms  16.556 ms  16.035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  90.147.80.18  34.384 ms  34.400 ms  34.815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9  90.147.80.30  31.151 ms  30.399 ms  30.930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90.147.82.242  34.596 ms  34.179 ms  35.146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  193.206.142.194  34.141 ms  34.110 ms  33.701 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lain" startAt="12"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* *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0" i="0" lang="en-US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  * * *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/>
        </p:nvSpPr>
        <p:spPr>
          <a:xfrm>
            <a:off x="457200" y="269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Comandi utili per il debug di problemi di rete – Parte 3</a:t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107950" y="1984375"/>
            <a:ext cx="89281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13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arp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Mostra lo stato della tabella ARP.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1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13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iftop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Analizza il traffico di rete su una specifica interfaccia e visualizza una tabella di utilizzo della larghezza di banda corrente da parte di coppie di host.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600"/>
              <a:buFont typeface="Calibri"/>
              <a:buAutoNum type="arabicPeriod" startAt="13"/>
            </a:pPr>
            <a:r>
              <a:rPr b="1" i="0" lang="en-US" sz="1600" u="none">
                <a:solidFill>
                  <a:srgbClr val="A6A6A6"/>
                </a:solidFill>
                <a:latin typeface="Courier New"/>
                <a:ea typeface="Courier New"/>
                <a:cs typeface="Courier New"/>
                <a:sym typeface="Courier New"/>
              </a:rPr>
              <a:t>socat</a:t>
            </a:r>
            <a:r>
              <a:rPr b="0" i="0" lang="en-US" sz="1600" u="none">
                <a:solidFill>
                  <a:srgbClr val="A6A6A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600" u="none">
                <a:solidFill>
                  <a:srgbClr val="A6A6A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0" i="0" lang="en-US" sz="1600" u="non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È una utility basata su riga di comando che stabilisce due flussi di byte bidirezionali e trasferisce i dati tra di loro (simile a telnet, ma molto più potente).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13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iptables</a:t>
            </a: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È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potente firewall integrato nel kernel Linux.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13. arp</a:t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90487" y="765175"/>
            <a:ext cx="8963025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13"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arp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Mostra lo stato della tabella ARP.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arp [opzioni]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arp 				🡪	Mostra la arp table dell’host corrente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arp –n			🡪	Mostra la arp table senza risolvere gli hostname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arp –s hostname	🡪	Aggiunge una static entry nella arp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arp –d hostname	🡪	Rimuove una entry nella arp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Address                  HWtype  HWaddress           Flags Mask            Iface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10.0.0.1           		ether   00:07:b4:00:00:01   C                    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10.0.1.1      		    ether   00:07:b4:00:00:01   C                    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10.0.1.1         		ether   00:07:b4:00:00:01   C                    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172.17.2.2                       (incomplete)                              docker0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10.0.0.1        			ether   00:07:b4:00:00:01   C                     eth0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14. iftop</a:t>
            </a:r>
            <a:endParaRPr/>
          </a:p>
        </p:txBody>
      </p:sp>
      <p:sp>
        <p:nvSpPr>
          <p:cNvPr id="335" name="Google Shape;335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90487" y="606425"/>
            <a:ext cx="8963025" cy="597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14"/>
            </a:pP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iftop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Analizza il traffico di rete su una specifica interfaccia e visualizza una tabella di utilizzo della larghezza di banda corrente da parte di coppie di host.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iftop [opzioni]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iftop 		🡪	Mostra in realtime le statistiche sull’uso della banda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iftop –p		🡪	Mostra l’uso della banda in modalità «promiscuous mode»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iftop –nN	🡪	Mostra l’uso della banda senza risolvere hostname e porte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191Mb                   381Mb                   572Mb                   763Mb              954Mb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─────────────────────┴───────────────────────┴───────────────────────┴───────────────────────┴───────────────────────ns327787.ip-XX-XXX-XXX.eu                     		 =&gt; net-Y-YY-YYY-Y.cust.vodafonedsl.it           0b   1.88Mb  1.88Mb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&lt;=                                                   0b   46.4Kb  46.4Kb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pc.ip-XX-XXX-XXX.eu 	                     =&gt; net-Y-YY-YYY-Y.cust.vodafonedsl.it            	 2.01Mb  1.12Mb  1.12Mb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&lt;=                                               	 21.2Kb  9.40Kb  9.40Kb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pc.ip-XX-XXX-XXX.eu       		              =&gt; A.AAA.AAA.A                                       0b   1.10Mb  1.10Mb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&lt;=                                                   0b   2.10Kb  2.10Kb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pc.ip-XX-XXX-XXX.eu              	        =&gt; net-Y-YY-YYY-Y.cust.vodafonedsl.it         	 1.57Mb  1.05Mb  1.05Mb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&lt;=                                                	 20.8Kb  15.3Kb  15.3Kb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pc.ip-XX-XXX-XXX.eu                     	 =&gt; CCC-90-static.CC-CC-b.business.telecomita  	 624Kb   483Kb   483Kb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&lt;=                                                	 16.3Kb  12.7Kb  12.7Kb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pc.ip-XX-XXX-XXX.eu                  		 =&gt; hostRR-RR-dynamic.RRR-RR-r.retail.telecomitali    444Kb   315Kb   315Kb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&lt;=                                                	 8.77Kb  6.00Kb  6.00Kb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pc.ip-XX-XXX-XXX.eu                   		 =&gt; S-SSS-S-SS.ipSS.fastwebnet.it                 	 252Kb   288Kb   288Kb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&lt;=                                                	 6.41Kb  4.48Kb  4.48Kb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TX:             cum:   5.41MB   peak:   9.62Mb                                          rates:   6.41Mb  7.21Mb  7.21Mb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RX:                    95.3KB            175Kb                                                    129Kb   127Kb   127Kb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TOTAL:                 5.50MB           9.79Mb                                                   6.54Mb  7.34Mb  7.34Mb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/>
        </p:nvSpPr>
        <p:spPr>
          <a:xfrm>
            <a:off x="3124200" y="6356350"/>
            <a:ext cx="28940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r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/>
          </a:p>
        </p:txBody>
      </p:sp>
      <p:pic>
        <p:nvPicPr>
          <p:cNvPr descr="No photo description available." id="342" name="Google Shape;3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037" y="0"/>
            <a:ext cx="47323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Comandi utili per il debug di problemi di rete – Parte 1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90487" y="1700212"/>
            <a:ext cx="8963025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Prettamente utilizzato per verificare la presenza e la raggiungibilità di un altro computer connesso in rete e per misurare le latenze di trasmissione di rete.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ifconfig | </a:t>
            </a: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 /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ipconfig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(Windows) – Mostra e modifica informazioni importanti sulle interfacce di rete disponibili.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netstat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Visualizza lo stato delle connessioni instaurate sul computer locale.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&lt;host&gt; &lt;port&gt;</a:t>
            </a:r>
            <a:r>
              <a:rPr b="1" i="0" lang="en-US" sz="1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È solitamente utilizzato per fornire all'utente sessioni di login remoto di tipo riga di comando tra host su Internet. È in grado di comunicare usando diversi protocolli (SMTP, HTTP, ecc…).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netcat</a:t>
            </a: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È solitamente utilizzato per fornire all'utente sessioni di login remoto di tipo riga di comando tra host su Internet. È in grado di comunicare usando diversi protocolli (SMTP, HTTP, ecc…).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wireshark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È un tool molto potente, utile per catturare e analizzare il traffico di rete. Spesso è utilizzato per trovare e gestire problemi di rete.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457200" y="274637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ping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90487" y="1125537"/>
            <a:ext cx="8963025" cy="55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Prettamente utilizzato per verificare la presenza e la raggiungibilità di un altro computer connesso in rete e per misurare le latenze di trasmissione di rete.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ping [opzioni] destinazione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Esempio: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ping 8.8.8.8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(Pacchetti ricevuti)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PING 8.8.8.8 (8.8.8.8) 56(84) bytes of data.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64 bytes from 8.8.8.8: icmp_seq=1 ttl=56 time=25.9 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64 bytes from 8.8.8.8: icmp_seq=2 ttl=56 time=26.4 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64 bytes from 8.8.8.8: icmp_seq=3 ttl=56 time=33.1 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--- 8.8.8.8 ping statistics ---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packets transmitted,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received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0% packet loss, time 3002ms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rtt min/avg/max/mdev = 25.996/28.151/33.146/2.911 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(Pacchetti persi)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PING 8.8.8.8 (8.8.8.8) 56(84) bytes of data.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ping: sendmsg: Invalid argument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ping: sendmsg: Invalid argument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ping: sendmsg: Invalid argument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--- 8.8.8.8 ping statistics ---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packets transmitted, 0 received,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100% packet loss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time 2001ms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457200" y="274637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ifconfig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90487" y="1125537"/>
            <a:ext cx="8963025" cy="53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2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(Linux) /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ipconfig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(Windows) – Mostra e modifica informazioni importanti sulle interfacce di rete disponibili.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ifconfig [opzioni] [interface]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ifconfig –a			🡪	Mostra tutte le schede di rete anche se non attive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ifconfig eth0		🡪	Mostra la configurazione di rete del scheda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ifconfig eth1 up		🡪	Attiva la scheda di rete eth1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ifconfig eth1 down	🡪	Disattiva la scheda di rete eth1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        Link encap:Loopback locale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indirizzo inet:127.0.0.1  Maschera:255.0.0.0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indirizzo inet6: ::1/128 Scope:Global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UP LOOPBACK RUNNING  MTU:1500  Metric:1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RX packets:0 errors:0 dropped:0 overruns:0 frame:0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TX packets:0 errors:0 dropped:0 overruns:0 carrier:0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collisioni:0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Byte RX:0 (0.0 B)  Byte TX:0 (0.0 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457200" y="274637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ip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90487" y="1125537"/>
            <a:ext cx="8963025" cy="590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2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 Mostra e modifica routing, network devices, interfacce di rete e tunnels.</a:t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 OBJECT COMMAND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ip [options] OBJECT COMMAND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ip OBJECT help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 a	 / ip addr		🡪	Mostra gli indirizzi ip associate a tutte le 									interface di rete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ip a show eth0		🡪	Mostra la configurazione della scheda di rete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ip link ls up		🡪	Mostra la configurazione delle sole interface di 								rete attive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ip a add 10.0.0.1/24 dev eth0		🡪	Assegna l’indirizzo IP 10.0.0.1 Maschera 										24 al device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ip a del 10.0.0.1/24 dev eth0		🡪	Rimuove l’indirizzo IP 10.0.0.1 Maschera 										24 al device eth0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ip a show enp2s0</a:t>
            </a:r>
            <a:endParaRPr b="1" i="0" sz="1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2: enp2s0: &lt;BROADCAST,MULTICAST,UP,LOWER_UP&gt; mtu 1500 qdisc fq_codel state UP group default qlen 1000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link/ether 00:01:6c:6a:ce:cf brd ff:ff:ff:ff:ff:ff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inet 192.168.1.107/24 brd 192.168.1.255 scope global noprefixroute enp2s0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valid_lft forever preferred_lft forever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inet6 fe80::5201:e5f1:5511:3ca5/64 scope link noprefixroute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valid_lft forever preferred_lft forever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457200" y="274637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netstat /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ss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90487" y="1125537"/>
            <a:ext cx="8963025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3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netstat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Visualizza lo stato delle connessioni instaurate sul computer locale.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vedi man netstat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netstat			🡪	Di default netstat mostra la lista delle socket aperte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netstat –a		🡪	Mostra lo stato di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tutte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 socket. Se non si specifica 						il parametro –a, le socket usate dai processi del server 						non verranno mostrate.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netstat -tupan	🡪	Mostra lo stato di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tutte (-a)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 socket il cui protocollo 						è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 (-t)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UDP (-u) 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specificando inoltre il 									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PID/programma (-p)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 esse connesso.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L’opzione </a:t>
            </a: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–n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mostra il local address in formato numerico</a:t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Active Internet connections (servers and established)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Proto Recv-Q Send-Q Local Address           Foreign Address         State       PID/Program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        0      0 0.0.0.0:6897            0.0.0.0:*               LISTEN      1286/myserver1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        0      0 127.0.0.1:53            0.0.0.0:*               LISTEN      1775/named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        0      0 127.0.0.1:953           0.0.0.0:*               LISTEN      1775/named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        0      0 127.0.0.1:5000          0.0.0.0:*               LISTEN      1286/myserver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        0      0 0.0.0.0:22              0.0.0.0:*               LISTEN      13845/sshd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        0      0 127.0.0.1:3306          0.0.0.0:*               LISTEN      1796/mysqld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telnet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90487" y="765175"/>
            <a:ext cx="8963025" cy="612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4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&lt;host&gt; &lt;port&gt;</a:t>
            </a:r>
            <a:r>
              <a:rPr b="1" i="0" lang="en-US" sz="1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È solitamente utilizzato per fornire all'utente sessioni di login remoto di tipo riga di comando tra host su Internet. È in grado di comunicare usando diversi protocolli (SMTP, HTTP, ecc…).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telnet &lt;host&gt; &lt;port&gt;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telnet ml.mat.unical.it 25	🡪	Connessione al mail server di mat.unical.it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telnet google.it 80			🡪	Connessione alla porta 80 del webserver 										google.it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(Comunicazione con un mail server)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Trying 160.97.62.2...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ml.mat.unical.it.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220 ml.mat.unical.it ESMTP Postfix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helo fra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ml.mat.unical.it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mail from: &lt;francesco@mat.unical.it&gt;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2.1.0 Ok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rcpt to: &lt;pacenza@mat.unical.it&gt;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2.1.5 Ok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354 End data with &lt;CR&gt;&lt;LF&gt;.&lt;CR&gt;&lt;LF&gt;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ciao test email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2.0.0 Ok: queued as 6DCD018D0115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221 2.0.0 Bye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457200" y="44450"/>
            <a:ext cx="8229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netcat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90487" y="765175"/>
            <a:ext cx="8963025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AutoNum type="arabicPeriod" startAt="5"/>
            </a:pP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netcat</a:t>
            </a:r>
            <a:r>
              <a:rPr b="1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È un command-line tool in grado di leggere e scrivere dati tramite connessioni internet, utilizzando il protocollo TCP e/o UDP.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Sinossi: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 [OPTIONS] [destination] [port]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Esempi: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nc -l 1234			🡪	Avvia un socket server in ascolto sulla porta 1234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nc localhost 1234	🡪	Avvia un socket client connesso in localhost sulla 							porta 1234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(Comunicazione tra server e client nella stessa rete)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Server: </a:t>
            </a:r>
            <a:r>
              <a:rPr b="0" i="0" lang="en-US" sz="1200" u="none">
                <a:solidFill>
                  <a:srgbClr val="16C60C"/>
                </a:solidFill>
                <a:latin typeface="Arial"/>
                <a:ea typeface="Arial"/>
                <a:cs typeface="Arial"/>
                <a:sym typeface="Arial"/>
              </a:rPr>
              <a:t>francesco@pcino</a:t>
            </a:r>
            <a:r>
              <a:rPr b="0" i="0" lang="en-US" sz="1200" u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200" u="none">
                <a:solidFill>
                  <a:srgbClr val="3B78FF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1200" u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netcat -l 1234</a:t>
            </a:r>
            <a:b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ciao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Client: </a:t>
            </a:r>
            <a:r>
              <a:rPr b="0" i="0" lang="en-US" sz="1200" u="none">
                <a:solidFill>
                  <a:srgbClr val="16C60C"/>
                </a:solidFill>
                <a:latin typeface="Arial"/>
                <a:ea typeface="Arial"/>
                <a:cs typeface="Arial"/>
                <a:sym typeface="Arial"/>
              </a:rPr>
              <a:t>francesco@XPS</a:t>
            </a:r>
            <a:r>
              <a:rPr b="0" i="0" lang="en-US" sz="1200" u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200" u="none">
                <a:solidFill>
                  <a:srgbClr val="3B78FF"/>
                </a:solidFill>
                <a:latin typeface="Arial"/>
                <a:ea typeface="Arial"/>
                <a:cs typeface="Arial"/>
                <a:sym typeface="Arial"/>
              </a:rPr>
              <a:t>/mnt/c/Users/Francesco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1200" u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 192.168.1.107 1234</a:t>
            </a:r>
            <a:b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ciao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1999-10-08T19:08:27Z</dcterms:created>
  <dc:creator>Jim Kurose and Keith Ross</dc:creator>
</cp:coreProperties>
</file>