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B1298D-6B6F-44B2-A472-84946C975E56}">
  <a:tblStyle styleId="{1AB1298D-6B6F-44B2-A472-84946C975E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2c48fe0a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2c48fe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b2c48fe0a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b2c48fe0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d72bf7b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d72bf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b2c48fe0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b2c48fe0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b2c48fe0a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b2c48fe0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2c48fe0a_0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2c48fe0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2c48fe0a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b2c48fe0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2c48fe0a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2c48fe0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b2c48fe0a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b2c48fe0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b2c48fe0a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b2c48fe0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21fea8cfb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21fea8c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b2c48fe0a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b2c48fe0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b2c48fe0a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b2c48fe0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b2c48fe0a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b2c48fe0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d72bf7b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0d72bf7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b2c48fe0a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b2c48fe0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b2c48fe0a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b2c48fe0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2b9e85cf5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2b9e85c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2b9e85cf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2b9e85cf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2b9e85cf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2b9e85c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b2c48fe0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b2c48fe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a804d3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2a804d3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2a804d3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2a804d3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2a804d3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2a804d3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b2c48fe0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b2c48fe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b2c48fe0a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b2c48fe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2c48fe0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2c48fe0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2c48fe0a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2c48fe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2c48fe0a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2c48fe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2c48fe0a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2c48fe0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clipse.org/downloads/" TargetMode="External"/><Relationship Id="rId4" Type="http://schemas.openxmlformats.org/officeDocument/2006/relationships/hyperlink" Target="https://www.eclipse.org/downloads/" TargetMode="External"/><Relationship Id="rId5" Type="http://schemas.openxmlformats.org/officeDocument/2006/relationships/hyperlink" Target="https://www.jetbrains.com/ide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Java - Sintassi</a:t>
            </a:r>
            <a:endParaRPr sz="30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Matrici</a:t>
            </a:r>
            <a:endParaRPr/>
          </a:p>
        </p:txBody>
      </p:sp>
      <p:sp>
        <p:nvSpPr>
          <p:cNvPr id="133" name="Google Shape;133;p22"/>
          <p:cNvSpPr txBox="1"/>
          <p:nvPr>
            <p:ph idx="1" type="body"/>
          </p:nvPr>
        </p:nvSpPr>
        <p:spPr>
          <a:xfrm>
            <a:off x="174300" y="1919075"/>
            <a:ext cx="88173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M</a:t>
            </a:r>
            <a:r>
              <a:rPr lang="it" sz="1400"/>
              <a:t>atrice di tipo int con </a:t>
            </a:r>
            <a:r>
              <a:rPr lang="it" sz="1400">
                <a:latin typeface="Courier New"/>
                <a:ea typeface="Courier New"/>
                <a:cs typeface="Courier New"/>
                <a:sym typeface="Courier New"/>
              </a:rPr>
              <a:t>r</a:t>
            </a:r>
            <a:r>
              <a:rPr lang="it" sz="1400"/>
              <a:t> righe e </a:t>
            </a:r>
            <a:r>
              <a:rPr lang="it" sz="1400">
                <a:latin typeface="Courier New"/>
                <a:ea typeface="Courier New"/>
                <a:cs typeface="Courier New"/>
                <a:sym typeface="Courier New"/>
              </a:rPr>
              <a:t>c</a:t>
            </a:r>
            <a:r>
              <a:rPr lang="it" sz="1400"/>
              <a:t> colonne: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[r][c];</a:t>
            </a:r>
            <a:endParaRPr sz="1400">
              <a:latin typeface="Courier New"/>
              <a:ea typeface="Courier New"/>
              <a:cs typeface="Courier New"/>
              <a:sym typeface="Courier New"/>
            </a:endParaRPr>
          </a:p>
          <a:p>
            <a:pPr indent="0" lvl="0" marL="0" rtl="0" algn="l">
              <a:spcBef>
                <a:spcPts val="1600"/>
              </a:spcBef>
              <a:spcAft>
                <a:spcPts val="0"/>
              </a:spcAft>
              <a:buNone/>
            </a:pPr>
            <a:r>
              <a:rPr lang="it" sz="1400"/>
              <a:t>Assegnando dei valori: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{{1,2,3}, {4,5,6}};</a:t>
            </a:r>
            <a:endParaRPr sz="1400">
              <a:latin typeface="Courier New"/>
              <a:ea typeface="Courier New"/>
              <a:cs typeface="Courier New"/>
              <a:sym typeface="Courier New"/>
            </a:endParaRPr>
          </a:p>
          <a:p>
            <a:pPr indent="0" lvl="0" marL="0" rtl="0" algn="l">
              <a:spcBef>
                <a:spcPts val="1600"/>
              </a:spcBef>
              <a:spcAft>
                <a:spcPts val="0"/>
              </a:spcAft>
              <a:buNone/>
            </a:pPr>
            <a:r>
              <a:rPr lang="it" sz="1400"/>
              <a:t>Per conoscere il numero di righe di una matrice si può utilizzare </a:t>
            </a:r>
            <a:r>
              <a:rPr lang="it" sz="1400">
                <a:latin typeface="Courier New"/>
                <a:ea typeface="Courier New"/>
                <a:cs typeface="Courier New"/>
                <a:sym typeface="Courier New"/>
              </a:rPr>
              <a:t>length</a:t>
            </a:r>
            <a:r>
              <a:rPr lang="it" sz="1400"/>
              <a:t>. Nell’esempio precedente, </a:t>
            </a:r>
            <a:r>
              <a:rPr lang="it" sz="1400">
                <a:latin typeface="Courier New"/>
                <a:ea typeface="Courier New"/>
                <a:cs typeface="Courier New"/>
                <a:sym typeface="Courier New"/>
              </a:rPr>
              <a:t>m.length</a:t>
            </a:r>
            <a:r>
              <a:rPr lang="it" sz="1400"/>
              <a:t> è uguale a 2, mentre </a:t>
            </a:r>
            <a:r>
              <a:rPr lang="it" sz="1400">
                <a:latin typeface="Courier New"/>
                <a:ea typeface="Courier New"/>
                <a:cs typeface="Courier New"/>
                <a:sym typeface="Courier New"/>
              </a:rPr>
              <a:t>m[0].length</a:t>
            </a:r>
            <a:r>
              <a:rPr lang="it" sz="1400"/>
              <a:t> è pari a 3.</a:t>
            </a:r>
            <a:endParaRPr sz="1400"/>
          </a:p>
          <a:p>
            <a:pPr indent="0" lvl="0" marL="0" rtl="0" algn="l">
              <a:spcBef>
                <a:spcPts val="1600"/>
              </a:spcBef>
              <a:spcAft>
                <a:spcPts val="0"/>
              </a:spcAft>
              <a:buNone/>
            </a:pPr>
            <a:r>
              <a:rPr lang="it" sz="1400"/>
              <a:t>Si può accedere ad una posizione usando le parentesi quadre, </a:t>
            </a:r>
            <a:r>
              <a:rPr lang="it" sz="1400">
                <a:latin typeface="Courier New"/>
                <a:ea typeface="Courier New"/>
                <a:cs typeface="Courier New"/>
                <a:sym typeface="Courier New"/>
              </a:rPr>
              <a:t>m[0][1] = 7; </a:t>
            </a:r>
            <a:endParaRPr sz="1400">
              <a:latin typeface="Courier New"/>
              <a:ea typeface="Courier New"/>
              <a:cs typeface="Courier New"/>
              <a:sym typeface="Courier New"/>
            </a:endParaRPr>
          </a:p>
          <a:p>
            <a:pPr indent="0" lvl="0" marL="0" rtl="0" algn="l">
              <a:spcBef>
                <a:spcPts val="1600"/>
              </a:spcBef>
              <a:spcAft>
                <a:spcPts val="0"/>
              </a:spcAft>
              <a:buNone/>
            </a:pPr>
            <a:r>
              <a:rPr lang="it" sz="1400"/>
              <a:t>È possibile creare matrici dove ogni riga ha una dimensione diversa.</a:t>
            </a:r>
            <a:endParaRPr sz="1400"/>
          </a:p>
          <a:p>
            <a:pPr indent="0" lvl="0" marL="0" rtl="0" algn="l">
              <a:spcBef>
                <a:spcPts val="1600"/>
              </a:spcBef>
              <a:spcAft>
                <a:spcPts val="0"/>
              </a:spcAft>
              <a:buNone/>
            </a:pP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[2][]; m[0]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[3]; m[1]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[4];</a:t>
            </a:r>
            <a:endParaRPr sz="1400">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34" name="Google Shape;134;p22"/>
          <p:cNvGraphicFramePr/>
          <p:nvPr/>
        </p:nvGraphicFramePr>
        <p:xfrm>
          <a:off x="7460200" y="1835735"/>
          <a:ext cx="3000000" cy="3000000"/>
        </p:xfrm>
        <a:graphic>
          <a:graphicData uri="http://schemas.openxmlformats.org/drawingml/2006/table">
            <a:tbl>
              <a:tblPr>
                <a:noFill/>
                <a:tableStyleId>{1AB1298D-6B6F-44B2-A472-84946C975E56}</a:tableStyleId>
              </a:tblPr>
              <a:tblGrid>
                <a:gridCol w="382850"/>
                <a:gridCol w="382850"/>
                <a:gridCol w="382850"/>
                <a:gridCol w="382850"/>
              </a:tblGrid>
              <a:tr h="315475">
                <a:tc>
                  <a:txBody>
                    <a:bodyPr/>
                    <a:lstStyle/>
                    <a:p>
                      <a:pPr indent="0" lvl="0" marL="0" rtl="0" algn="l">
                        <a:spcBef>
                          <a:spcPts val="0"/>
                        </a:spcBef>
                        <a:spcAft>
                          <a:spcPts val="0"/>
                        </a:spcAft>
                        <a:buNone/>
                      </a:pPr>
                      <a:r>
                        <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2</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0875">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1</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2</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3</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5475">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4</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5</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6</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Sintassi di un programma Java</a:t>
            </a:r>
            <a:endParaRPr/>
          </a:p>
        </p:txBody>
      </p:sp>
      <p:sp>
        <p:nvSpPr>
          <p:cNvPr id="140" name="Google Shape;140;p2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a:t>Molto simile alla sintassi del C++.</a:t>
            </a:r>
            <a:endParaRPr/>
          </a:p>
          <a:p>
            <a:pPr indent="0" lvl="0" marL="457200" rtl="0" algn="l">
              <a:spcBef>
                <a:spcPts val="1600"/>
              </a:spcBef>
              <a:spcAft>
                <a:spcPts val="0"/>
              </a:spcAft>
              <a:buNone/>
            </a:pPr>
            <a:r>
              <a:t/>
            </a:r>
            <a:endParaRPr/>
          </a:p>
          <a:p>
            <a:pPr indent="-304800" lvl="0" marL="457200" rtl="0" algn="l">
              <a:spcBef>
                <a:spcPts val="1600"/>
              </a:spcBef>
              <a:spcAft>
                <a:spcPts val="0"/>
              </a:spcAft>
              <a:buSzPts val="1200"/>
              <a:buChar char="●"/>
            </a:pPr>
            <a:r>
              <a:rPr lang="it"/>
              <a:t>Si possono usare tutti i costrutti visti per C++: if, for, while, do while, switch, ecc.</a:t>
            </a:r>
            <a:endParaRPr/>
          </a:p>
          <a:p>
            <a:pPr indent="0" lvl="0" marL="457200" rtl="0" algn="l">
              <a:spcBef>
                <a:spcPts val="1600"/>
              </a:spcBef>
              <a:spcAft>
                <a:spcPts val="0"/>
              </a:spcAft>
              <a:buNone/>
            </a:pPr>
            <a:r>
              <a:t/>
            </a:r>
            <a:endParaRPr/>
          </a:p>
          <a:p>
            <a:pPr indent="-304800" lvl="0" marL="457200" rtl="0" algn="l">
              <a:spcBef>
                <a:spcPts val="1600"/>
              </a:spcBef>
              <a:spcAft>
                <a:spcPts val="0"/>
              </a:spcAft>
              <a:buSzPts val="1200"/>
              <a:buChar char="●"/>
            </a:pPr>
            <a:r>
              <a:rPr lang="it"/>
              <a:t>Ogni file che si crea deve contenere una classe con lo stesso nome (nell’esempio Main.java).</a:t>
            </a:r>
            <a:endParaRPr/>
          </a:p>
        </p:txBody>
      </p:sp>
      <p:sp>
        <p:nvSpPr>
          <p:cNvPr id="141" name="Google Shape;141;p23"/>
          <p:cNvSpPr txBox="1"/>
          <p:nvPr/>
        </p:nvSpPr>
        <p:spPr>
          <a:xfrm>
            <a:off x="3477700" y="0"/>
            <a:ext cx="53061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 b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 = 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array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(a+b &gt;= 1)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array[i]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else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while</a:t>
            </a:r>
            <a:r>
              <a:rPr lang="it" sz="1000">
                <a:solidFill>
                  <a:schemeClr val="lt2"/>
                </a:solidFill>
                <a:latin typeface="Courier New"/>
                <a:ea typeface="Courier New"/>
                <a:cs typeface="Courier New"/>
                <a:sym typeface="Courier New"/>
              </a:rPr>
              <a:t>(i &lt; array.length)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array[i]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v : array) </a:t>
            </a:r>
            <a:r>
              <a:rPr lang="it" sz="1000">
                <a:solidFill>
                  <a:srgbClr val="1EB540"/>
                </a:solidFill>
                <a:latin typeface="Courier New"/>
                <a:ea typeface="Courier New"/>
                <a:cs typeface="Courier New"/>
                <a:sym typeface="Courier New"/>
              </a:rPr>
              <a:t>//for each</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System.out.println(v);</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Sintassi di un programma Java</a:t>
            </a:r>
            <a:endParaRPr/>
          </a:p>
        </p:txBody>
      </p:sp>
      <p:sp>
        <p:nvSpPr>
          <p:cNvPr id="147" name="Google Shape;147;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Nelle nuove versioni di Java, ci sono anche dei costrutti che permettono di scrivere diversamente il codice</a:t>
            </a:r>
            <a:endParaRPr/>
          </a:p>
        </p:txBody>
      </p:sp>
      <p:sp>
        <p:nvSpPr>
          <p:cNvPr id="148" name="Google Shape;148;p24"/>
          <p:cNvSpPr txBox="1"/>
          <p:nvPr/>
        </p:nvSpPr>
        <p:spPr>
          <a:xfrm>
            <a:off x="3477700" y="0"/>
            <a:ext cx="53061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 </a:t>
            </a:r>
            <a:r>
              <a:rPr lang="it" sz="1000">
                <a:solidFill>
                  <a:schemeClr val="lt2"/>
                </a:solidFill>
                <a:latin typeface="Courier New"/>
                <a:ea typeface="Courier New"/>
                <a:cs typeface="Courier New"/>
                <a:sym typeface="Courier New"/>
              </a:rPr>
              <a:t>a = 1; </a:t>
            </a:r>
            <a:r>
              <a:rPr lang="it" sz="1000">
                <a:solidFill>
                  <a:srgbClr val="1EB540"/>
                </a:solidFill>
                <a:latin typeface="Courier New"/>
                <a:ea typeface="Courier New"/>
                <a:cs typeface="Courier New"/>
                <a:sym typeface="Courier New"/>
              </a:rPr>
              <a:t>//il tipo di a è inferito automaticamente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array</a:t>
            </a:r>
            <a:r>
              <a:rPr lang="it" sz="1000">
                <a:solidFill>
                  <a:schemeClr val="lt2"/>
                </a:solidFill>
                <a:latin typeface="Courier New"/>
                <a:ea typeface="Courier New"/>
                <a:cs typeface="Courier New"/>
                <a:sym typeface="Courier New"/>
              </a:rPr>
              <a:t>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indent="457200" lvl="0" marL="457200" rtl="0" algn="l">
              <a:spcBef>
                <a:spcPts val="0"/>
              </a:spcBef>
              <a:spcAft>
                <a:spcPts val="0"/>
              </a:spcAft>
              <a:buNone/>
            </a:pPr>
            <a:r>
              <a:rPr lang="it" sz="1000">
                <a:solidFill>
                  <a:schemeClr val="lt2"/>
                </a:solidFill>
                <a:latin typeface="Courier New"/>
                <a:ea typeface="Courier New"/>
                <a:cs typeface="Courier New"/>
                <a:sym typeface="Courier New"/>
              </a:rPr>
              <a:t>array[i] = i;</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System.out.println(</a:t>
            </a:r>
            <a:r>
              <a:rPr lang="it" sz="1000">
                <a:solidFill>
                  <a:srgbClr val="9400D1"/>
                </a:solidFill>
                <a:latin typeface="Courier New"/>
                <a:ea typeface="Courier New"/>
                <a:cs typeface="Courier New"/>
                <a:sym typeface="Courier New"/>
              </a:rPr>
              <a:t>"Contiene altri valori"</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//Possiamo fare in modo che lo switch restituisca qualcosa</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0 se array[0] è 0</a:t>
            </a:r>
            <a:endParaRPr sz="1000">
              <a:solidFill>
                <a:srgbClr val="1EB540"/>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1 se array[0] è 1</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res =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a:t>
            </a:r>
            <a:r>
              <a:rPr lang="it" sz="1000">
                <a:solidFill>
                  <a:srgbClr val="0000BF"/>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System.out.println(0);</a:t>
            </a:r>
            <a:r>
              <a:rPr lang="it" sz="1000">
                <a:solidFill>
                  <a:srgbClr val="0000BF"/>
                </a:solidFill>
                <a:latin typeface="Courier New"/>
                <a:ea typeface="Courier New"/>
                <a:cs typeface="Courier New"/>
                <a:sym typeface="Courier New"/>
              </a:rPr>
              <a:t> yield </a:t>
            </a:r>
            <a:r>
              <a:rPr lang="it" sz="1000">
                <a:solidFill>
                  <a:schemeClr val="lt2"/>
                </a:solidFill>
                <a:latin typeface="Courier New"/>
                <a:ea typeface="Courier New"/>
                <a:cs typeface="Courier New"/>
                <a:sym typeface="Courier New"/>
              </a:rPr>
              <a:t>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 System.out.println(1); </a:t>
            </a:r>
            <a:r>
              <a:rPr lang="it" sz="1000">
                <a:solidFill>
                  <a:srgbClr val="0000BF"/>
                </a:solidFill>
                <a:latin typeface="Courier New"/>
                <a:ea typeface="Courier New"/>
                <a:cs typeface="Courier New"/>
                <a:sym typeface="Courier New"/>
              </a:rPr>
              <a:t>yield </a:t>
            </a:r>
            <a:r>
              <a:rPr lang="it" sz="1000">
                <a:solidFill>
                  <a:schemeClr val="lt2"/>
                </a:solidFill>
                <a:latin typeface="Courier New"/>
                <a:ea typeface="Courier New"/>
                <a:cs typeface="Courier New"/>
                <a:sym typeface="Courier New"/>
              </a:rPr>
              <a:t>1;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 </a:t>
            </a:r>
            <a:r>
              <a:rPr lang="it" sz="1000">
                <a:solidFill>
                  <a:srgbClr val="0000BF"/>
                </a:solidFill>
                <a:latin typeface="Courier New"/>
                <a:ea typeface="Courier New"/>
                <a:cs typeface="Courier New"/>
                <a:sym typeface="Courier New"/>
              </a:rPr>
              <a:t>yield </a:t>
            </a:r>
            <a:r>
              <a:rPr lang="it" sz="1000">
                <a:solidFill>
                  <a:srgbClr val="9400D1"/>
                </a:solidFill>
                <a:latin typeface="Courier New"/>
                <a:ea typeface="Courier New"/>
                <a:cs typeface="Courier New"/>
                <a:sym typeface="Courier New"/>
              </a:rPr>
              <a:t>"Numero non supportato"</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rgbClr val="1EB540"/>
                </a:solidFill>
                <a:latin typeface="Courier New"/>
                <a:ea typeface="Courier New"/>
                <a:cs typeface="Courier New"/>
                <a:sym typeface="Courier New"/>
              </a:rPr>
              <a:t>  //res è dichiarato come var, quindi il tipo è inferito</a:t>
            </a:r>
            <a:endParaRPr sz="1000">
              <a:solidFill>
                <a:srgbClr val="1EB540"/>
              </a:solidFill>
              <a:latin typeface="Courier New"/>
              <a:ea typeface="Courier New"/>
              <a:cs typeface="Courier New"/>
              <a:sym typeface="Courier New"/>
            </a:endParaRPr>
          </a:p>
          <a:p>
            <a:pPr indent="0" lvl="0" marL="457200" rtl="0" algn="l">
              <a:spcBef>
                <a:spcPts val="0"/>
              </a:spcBef>
              <a:spcAft>
                <a:spcPts val="0"/>
              </a:spcAft>
              <a:buNone/>
            </a:pPr>
            <a:r>
              <a:rPr lang="it" sz="1000">
                <a:solidFill>
                  <a:srgbClr val="1EB540"/>
                </a:solidFill>
                <a:latin typeface="Courier New"/>
                <a:ea typeface="Courier New"/>
                <a:cs typeface="Courier New"/>
                <a:sym typeface="Courier New"/>
              </a:rPr>
              <a:t>  //sarà int nel caso di 0 e 1 o una stringa negli altri casi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Classi</a:t>
            </a:r>
            <a:endParaRPr/>
          </a:p>
        </p:txBody>
      </p:sp>
      <p:sp>
        <p:nvSpPr>
          <p:cNvPr id="154" name="Google Shape;154;p25"/>
          <p:cNvSpPr txBox="1"/>
          <p:nvPr/>
        </p:nvSpPr>
        <p:spPr>
          <a:xfrm>
            <a:off x="48750" y="1916200"/>
            <a:ext cx="55986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0000BF"/>
                </a:solidFill>
                <a:latin typeface="Courier New"/>
                <a:ea typeface="Courier New"/>
                <a:cs typeface="Courier New"/>
                <a:sym typeface="Courier New"/>
              </a:rPr>
              <a:t>public class</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Esempio(int c) { campo = c;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getCampo() { return</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void</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setCampo(</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c</a:t>
            </a:r>
            <a:r>
              <a:rPr lang="it">
                <a:solidFill>
                  <a:schemeClr val="lt2"/>
                </a:solidFill>
                <a:latin typeface="Courier New"/>
                <a:ea typeface="Courier New"/>
                <a:cs typeface="Courier New"/>
                <a:sym typeface="Courier New"/>
              </a:rPr>
              <a:t>) {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 c;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campoPubblico;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private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campoPrivato;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protected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campoProtected;</a:t>
            </a: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55" name="Google Shape;155;p25"/>
          <p:cNvSpPr txBox="1"/>
          <p:nvPr/>
        </p:nvSpPr>
        <p:spPr>
          <a:xfrm>
            <a:off x="5476650" y="1793200"/>
            <a:ext cx="3607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Ogni file .java contiene, solitamente, una sola dichiarazione e definizione di 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 classe si dichiara con l’istruzione: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NomeClasse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Gli specificatori di accesso (</a:t>
            </a:r>
            <a:r>
              <a:rPr lang="it" sz="1200">
                <a:solidFill>
                  <a:srgbClr val="0000BF"/>
                </a:solidFill>
                <a:latin typeface="Courier New"/>
                <a:ea typeface="Courier New"/>
                <a:cs typeface="Courier New"/>
                <a:sym typeface="Courier New"/>
              </a:rPr>
              <a:t>public</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private</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protected</a:t>
            </a:r>
            <a:r>
              <a:rPr lang="it" sz="1200">
                <a:solidFill>
                  <a:schemeClr val="lt2"/>
                </a:solidFill>
                <a:latin typeface="Roboto"/>
                <a:ea typeface="Roboto"/>
                <a:cs typeface="Roboto"/>
                <a:sym typeface="Roboto"/>
              </a:rPr>
              <a:t>) vanno inseriti prima della dichiarazione del campo o del metodo.</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Se un campo/metodo non ha uno specificatore di accesso, sarà visibile nella classe e nelle classi appartenenti allo stesso </a:t>
            </a:r>
            <a:r>
              <a:rPr lang="it" sz="1200" u="sng">
                <a:solidFill>
                  <a:schemeClr val="hlink"/>
                </a:solidFill>
                <a:latin typeface="Roboto"/>
                <a:ea typeface="Roboto"/>
                <a:cs typeface="Roboto"/>
                <a:sym typeface="Roboto"/>
                <a:hlinkClick action="ppaction://hlinksldjump" r:id="rId3"/>
              </a:rPr>
              <a:t>package</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Creazione oggetto:</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Esempio e1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Esempio e2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Esempio(4);</a:t>
            </a:r>
            <a:endParaRPr sz="1200">
              <a:solidFill>
                <a:schemeClr val="dk2"/>
              </a:solidFill>
              <a:latin typeface="Roboto"/>
              <a:ea typeface="Roboto"/>
              <a:cs typeface="Roboto"/>
              <a:sym typeface="Roboto"/>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10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10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10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Effect filter="fade" transition="in">
                                      <p:cBhvr>
                                        <p:cTn dur="1000"/>
                                        <p:tgtEl>
                                          <p:spTgt spid="15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Cosa succede quando creiamo un oggetto?</a:t>
            </a:r>
            <a:endParaRPr baseline="-25000"/>
          </a:p>
        </p:txBody>
      </p:sp>
      <p:sp>
        <p:nvSpPr>
          <p:cNvPr id="161" name="Google Shape;161;p26"/>
          <p:cNvSpPr txBox="1"/>
          <p:nvPr>
            <p:ph idx="1" type="body"/>
          </p:nvPr>
        </p:nvSpPr>
        <p:spPr>
          <a:xfrm>
            <a:off x="0" y="1697225"/>
            <a:ext cx="4692900" cy="3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Courier New"/>
                <a:ea typeface="Courier New"/>
                <a:cs typeface="Courier New"/>
                <a:sym typeface="Courier New"/>
              </a:rPr>
              <a:t>String mystr = </a:t>
            </a:r>
            <a:r>
              <a:rPr lang="it" sz="1400">
                <a:solidFill>
                  <a:srgbClr val="9400D1"/>
                </a:solidFill>
                <a:latin typeface="Courier New"/>
                <a:ea typeface="Courier New"/>
                <a:cs typeface="Courier New"/>
                <a:sym typeface="Courier New"/>
              </a:rPr>
              <a:t>"questa è una prova"</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0"/>
              </a:spcAft>
              <a:buNone/>
            </a:pPr>
            <a:r>
              <a:t/>
            </a:r>
            <a:endParaRPr sz="1600"/>
          </a:p>
          <a:p>
            <a:pPr indent="0" lvl="0" marL="0" rtl="0" algn="l">
              <a:spcBef>
                <a:spcPts val="1600"/>
              </a:spcBef>
              <a:spcAft>
                <a:spcPts val="0"/>
              </a:spcAft>
              <a:buNone/>
            </a:pPr>
            <a:r>
              <a:rPr lang="it" sz="1600"/>
              <a:t>Cosa sono i riferimenti?</a:t>
            </a:r>
            <a:endParaRPr sz="1600"/>
          </a:p>
          <a:p>
            <a:pPr indent="0" lvl="0" marL="0" rtl="0" algn="l">
              <a:spcBef>
                <a:spcPts val="1600"/>
              </a:spcBef>
              <a:spcAft>
                <a:spcPts val="0"/>
              </a:spcAft>
              <a:buNone/>
            </a:pPr>
            <a:r>
              <a:rPr lang="it" sz="1600"/>
              <a:t>Concettualmente sono simili ai puntatori del C++: un riferimento </a:t>
            </a:r>
            <a:r>
              <a:rPr lang="it" sz="1600">
                <a:solidFill>
                  <a:schemeClr val="accent3"/>
                </a:solidFill>
              </a:rPr>
              <a:t>rappresenta</a:t>
            </a:r>
            <a:r>
              <a:rPr lang="it" sz="1600"/>
              <a:t> un indirizzo di memoria dove è stato allocato un oggetto ma a differenza del puntatore </a:t>
            </a:r>
            <a:r>
              <a:rPr lang="it" sz="1600">
                <a:solidFill>
                  <a:schemeClr val="accent3"/>
                </a:solidFill>
              </a:rPr>
              <a:t>non è</a:t>
            </a:r>
            <a:r>
              <a:rPr lang="it" sz="1600"/>
              <a:t> un indirizzo di memoria.</a:t>
            </a:r>
            <a:endParaRPr sz="1600"/>
          </a:p>
          <a:p>
            <a:pPr indent="0" lvl="0" marL="0" rtl="0" algn="l">
              <a:spcBef>
                <a:spcPts val="1600"/>
              </a:spcBef>
              <a:spcAft>
                <a:spcPts val="0"/>
              </a:spcAft>
              <a:buNone/>
            </a:pPr>
            <a:r>
              <a:rPr lang="it" sz="1600"/>
              <a:t>Importante: </a:t>
            </a:r>
            <a:r>
              <a:rPr lang="it" sz="1600">
                <a:solidFill>
                  <a:schemeClr val="accent3"/>
                </a:solidFill>
              </a:rPr>
              <a:t>non vanno deallocati!</a:t>
            </a:r>
            <a:endParaRPr sz="1600">
              <a:solidFill>
                <a:schemeClr val="accent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2" name="Google Shape;162;p26"/>
          <p:cNvSpPr/>
          <p:nvPr/>
        </p:nvSpPr>
        <p:spPr>
          <a:xfrm>
            <a:off x="4867200" y="2949625"/>
            <a:ext cx="1137600" cy="40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riferimento</a:t>
            </a:r>
            <a:endParaRPr>
              <a:solidFill>
                <a:schemeClr val="lt2"/>
              </a:solidFill>
              <a:latin typeface="Roboto"/>
              <a:ea typeface="Roboto"/>
              <a:cs typeface="Roboto"/>
              <a:sym typeface="Roboto"/>
            </a:endParaRPr>
          </a:p>
        </p:txBody>
      </p:sp>
      <p:sp>
        <p:nvSpPr>
          <p:cNvPr id="163" name="Google Shape;163;p26"/>
          <p:cNvSpPr/>
          <p:nvPr/>
        </p:nvSpPr>
        <p:spPr>
          <a:xfrm>
            <a:off x="7118100" y="2234575"/>
            <a:ext cx="1511400" cy="1836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it" sz="1200">
                <a:solidFill>
                  <a:schemeClr val="lt2"/>
                </a:solidFill>
                <a:highlight>
                  <a:srgbClr val="FFFFFF"/>
                </a:highlight>
                <a:latin typeface="Roboto"/>
                <a:ea typeface="Roboto"/>
                <a:cs typeface="Roboto"/>
                <a:sym typeface="Roboto"/>
              </a:rPr>
              <a:t>count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offset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trim()</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toLowerCase()</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600"/>
              </a:spcAft>
              <a:buNone/>
            </a:pPr>
            <a:r>
              <a:rPr lang="it" sz="1200">
                <a:solidFill>
                  <a:schemeClr val="lt2"/>
                </a:solidFill>
                <a:highlight>
                  <a:srgbClr val="FFFFFF"/>
                </a:highlight>
                <a:latin typeface="Roboto"/>
                <a:ea typeface="Roboto"/>
                <a:cs typeface="Roboto"/>
                <a:sym typeface="Roboto"/>
              </a:rPr>
              <a:t>questa è una prova</a:t>
            </a:r>
            <a:endParaRPr sz="1200">
              <a:solidFill>
                <a:schemeClr val="lt2"/>
              </a:solidFill>
              <a:latin typeface="Roboto"/>
              <a:ea typeface="Roboto"/>
              <a:cs typeface="Roboto"/>
              <a:sym typeface="Roboto"/>
            </a:endParaRPr>
          </a:p>
        </p:txBody>
      </p:sp>
      <p:cxnSp>
        <p:nvCxnSpPr>
          <p:cNvPr id="164" name="Google Shape;164;p26"/>
          <p:cNvCxnSpPr>
            <a:stCxn id="162" idx="3"/>
            <a:endCxn id="163" idx="1"/>
          </p:cNvCxnSpPr>
          <p:nvPr/>
        </p:nvCxnSpPr>
        <p:spPr>
          <a:xfrm>
            <a:off x="6004800" y="3152725"/>
            <a:ext cx="1113300" cy="0"/>
          </a:xfrm>
          <a:prstGeom prst="straightConnector1">
            <a:avLst/>
          </a:prstGeom>
          <a:noFill/>
          <a:ln cap="flat" cmpd="sng" w="9525">
            <a:solidFill>
              <a:schemeClr val="dk1"/>
            </a:solidFill>
            <a:prstDash val="solid"/>
            <a:round/>
            <a:headEnd len="med" w="med" type="none"/>
            <a:tailEnd len="med" w="med" type="triangle"/>
          </a:ln>
        </p:spPr>
      </p:cxnSp>
      <p:sp>
        <p:nvSpPr>
          <p:cNvPr id="165" name="Google Shape;165;p26"/>
          <p:cNvSpPr txBox="1"/>
          <p:nvPr/>
        </p:nvSpPr>
        <p:spPr>
          <a:xfrm>
            <a:off x="4899750" y="2571750"/>
            <a:ext cx="107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mystr</a:t>
            </a:r>
            <a:endParaRPr>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 riferimenti</a:t>
            </a:r>
            <a:endParaRPr baseline="-25000"/>
          </a:p>
        </p:txBody>
      </p:sp>
      <p:sp>
        <p:nvSpPr>
          <p:cNvPr id="171" name="Google Shape;171;p27"/>
          <p:cNvSpPr txBox="1"/>
          <p:nvPr>
            <p:ph idx="1" type="body"/>
          </p:nvPr>
        </p:nvSpPr>
        <p:spPr>
          <a:xfrm>
            <a:off x="243925" y="1927200"/>
            <a:ext cx="83448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Courier New"/>
                <a:ea typeface="Courier New"/>
                <a:cs typeface="Courier New"/>
                <a:sym typeface="Courier New"/>
              </a:rPr>
              <a:t>Esempio e1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Esempio()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0"/>
              </a:spcAft>
              <a:buNone/>
            </a:pPr>
            <a:r>
              <a:rPr lang="it" sz="1600"/>
              <a:t>Qual è il riferimento di </a:t>
            </a:r>
            <a:r>
              <a:rPr lang="it" sz="1600">
                <a:latin typeface="Courier New"/>
                <a:ea typeface="Courier New"/>
                <a:cs typeface="Courier New"/>
                <a:sym typeface="Courier New"/>
              </a:rPr>
              <a:t>e1</a:t>
            </a:r>
            <a:r>
              <a:rPr lang="it" sz="1600"/>
              <a:t>?</a:t>
            </a:r>
            <a:endParaRPr sz="1600"/>
          </a:p>
          <a:p>
            <a:pPr indent="0" lvl="0" marL="0" rtl="0" algn="l">
              <a:lnSpc>
                <a:spcPct val="100000"/>
              </a:lnSpc>
              <a:spcBef>
                <a:spcPts val="1600"/>
              </a:spcBef>
              <a:spcAft>
                <a:spcPts val="0"/>
              </a:spcAft>
              <a:buNone/>
            </a:pPr>
            <a:r>
              <a:rPr lang="it" sz="1600"/>
              <a:t>Esempio@6d06d69c</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it" sz="1600"/>
              <a:t>A sinistra del simbolo @ troviamo il tipo dell’oggetto, nel nostro caso Esempio.</a:t>
            </a:r>
            <a:endParaRPr sz="1600"/>
          </a:p>
          <a:p>
            <a:pPr indent="0" lvl="0" marL="0" rtl="0" algn="l">
              <a:lnSpc>
                <a:spcPct val="100000"/>
              </a:lnSpc>
              <a:spcBef>
                <a:spcPts val="0"/>
              </a:spcBef>
              <a:spcAft>
                <a:spcPts val="0"/>
              </a:spcAft>
              <a:buNone/>
            </a:pPr>
            <a:r>
              <a:rPr lang="it" sz="1600"/>
              <a:t>A destra del simbolo @ troviamo un valore esadecimale che rappresenta l’indirizzo effettivo dell’oggetto.</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it" sz="1600"/>
              <a:t>Se si prova a stampare </a:t>
            </a:r>
            <a:r>
              <a:rPr lang="it" sz="1600">
                <a:latin typeface="Courier New"/>
                <a:ea typeface="Courier New"/>
                <a:cs typeface="Courier New"/>
                <a:sym typeface="Courier New"/>
              </a:rPr>
              <a:t>e1</a:t>
            </a:r>
            <a:r>
              <a:rPr lang="it" sz="1600"/>
              <a:t>, si ottiene in output il riferimento di </a:t>
            </a:r>
            <a:r>
              <a:rPr lang="it" sz="1600">
                <a:latin typeface="Courier New"/>
                <a:ea typeface="Courier New"/>
                <a:cs typeface="Courier New"/>
                <a:sym typeface="Courier New"/>
              </a:rPr>
              <a:t>e1</a:t>
            </a:r>
            <a:r>
              <a:rPr lang="it" sz="1600"/>
              <a:t>.</a:t>
            </a:r>
            <a:endParaRPr sz="1600"/>
          </a:p>
          <a:p>
            <a:pPr indent="0" lvl="0" marL="0" rtl="0" algn="l">
              <a:spcBef>
                <a:spcPts val="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4294967295" type="body"/>
          </p:nvPr>
        </p:nvSpPr>
        <p:spPr>
          <a:xfrm>
            <a:off x="339150" y="694400"/>
            <a:ext cx="8344800" cy="44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Main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2</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e2 = e1;</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e2.setCampo(3);</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e1.setCampo(5);</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5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10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77" name="Google Shape;177;p28"/>
          <p:cNvSpPr txBox="1"/>
          <p:nvPr>
            <p:ph type="title"/>
          </p:nvPr>
        </p:nvSpPr>
        <p:spPr>
          <a:xfrm>
            <a:off x="9825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4294967295" type="body"/>
          </p:nvPr>
        </p:nvSpPr>
        <p:spPr>
          <a:xfrm>
            <a:off x="185375" y="674900"/>
            <a:ext cx="5118900" cy="446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Esempio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 int</a:t>
            </a:r>
            <a:r>
              <a:rPr lang="it" sz="1200">
                <a:latin typeface="Courier New"/>
                <a:ea typeface="Courier New"/>
                <a:cs typeface="Courier New"/>
                <a:sym typeface="Courier New"/>
              </a:rPr>
              <a:t> campo;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a:t>
            </a:r>
            <a:r>
              <a:rPr lang="it" sz="1200">
                <a:latin typeface="Courier New"/>
                <a:ea typeface="Courier New"/>
                <a:cs typeface="Courier New"/>
                <a:sym typeface="Courier New"/>
              </a:rPr>
              <a:t> Esempio(int c) { campo = c;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int</a:t>
            </a:r>
            <a:r>
              <a:rPr lang="it" sz="1200">
                <a:latin typeface="Courier New"/>
                <a:ea typeface="Courier New"/>
                <a:cs typeface="Courier New"/>
                <a:sym typeface="Courier New"/>
              </a:rPr>
              <a:t> getCampo() { </a:t>
            </a:r>
            <a:r>
              <a:rPr lang="it" sz="1200">
                <a:solidFill>
                  <a:srgbClr val="0000BF"/>
                </a:solidFill>
                <a:latin typeface="Courier New"/>
                <a:ea typeface="Courier New"/>
                <a:cs typeface="Courier New"/>
                <a:sym typeface="Courier New"/>
              </a:rPr>
              <a:t>return</a:t>
            </a:r>
            <a:r>
              <a:rPr lang="it" sz="1200">
                <a:latin typeface="Courier New"/>
                <a:ea typeface="Courier New"/>
                <a:cs typeface="Courier New"/>
                <a:sym typeface="Courier New"/>
              </a:rPr>
              <a:t> campo; }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modifica(Esempio e1, Esempio e2)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campo = e1.campo + e2.campo;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e1.campo=0;</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e2.campo=0;</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Esempio(8); </a:t>
            </a:r>
            <a:r>
              <a:rPr lang="it" sz="1200">
                <a:solidFill>
                  <a:srgbClr val="1EB540"/>
                </a:solidFill>
                <a:latin typeface="Courier New"/>
                <a:ea typeface="Courier New"/>
                <a:cs typeface="Courier New"/>
                <a:sym typeface="Courier New"/>
              </a:rPr>
              <a:t>//Ha effetto solo nel metodo</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8</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e3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Esempio(5);</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e3.modifica(e1,e2);</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0</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0</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83" name="Google Shape;183;p29"/>
          <p:cNvSpPr txBox="1"/>
          <p:nvPr/>
        </p:nvSpPr>
        <p:spPr>
          <a:xfrm>
            <a:off x="5510975" y="791625"/>
            <a:ext cx="3518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Tutti gli argomenti ai metodi sono passati come una copia del valore.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 tipo base (int, float, ecc.), allora viene fatta una copia dell’elemento.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una variabile riferimento, allora viene fatta una copia del suo riferimento.</a:t>
            </a:r>
            <a:endParaRPr>
              <a:solidFill>
                <a:schemeClr val="lt2"/>
              </a:solidFill>
              <a:latin typeface="Roboto"/>
              <a:ea typeface="Roboto"/>
              <a:cs typeface="Roboto"/>
              <a:sym typeface="Roboto"/>
            </a:endParaRPr>
          </a:p>
        </p:txBody>
      </p:sp>
      <p:sp>
        <p:nvSpPr>
          <p:cNvPr id="184" name="Google Shape;184;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Metodi statici</a:t>
            </a:r>
            <a:endParaRPr baseline="-25000"/>
          </a:p>
        </p:txBody>
      </p:sp>
      <p:sp>
        <p:nvSpPr>
          <p:cNvPr id="190" name="Google Shape;190;p30"/>
          <p:cNvSpPr txBox="1"/>
          <p:nvPr>
            <p:ph idx="1" type="body"/>
          </p:nvPr>
        </p:nvSpPr>
        <p:spPr>
          <a:xfrm>
            <a:off x="243925" y="1927200"/>
            <a:ext cx="49077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MyMath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int</a:t>
            </a:r>
            <a:r>
              <a:rPr lang="it" sz="1400">
                <a:latin typeface="Courier New"/>
                <a:ea typeface="Courier New"/>
                <a:cs typeface="Courier New"/>
                <a:sym typeface="Courier New"/>
              </a:rPr>
              <a:t> gcd(</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 (n == 0)</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m;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else</a:t>
            </a:r>
            <a:endParaRPr sz="1400">
              <a:solidFill>
                <a:srgbClr val="0000BF"/>
              </a:solidFill>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gcd(n, m % n);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result = MyMath.gcd(60,24);</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System.out.println(result);</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100"/>
              </a:spcBef>
              <a:spcAft>
                <a:spcPts val="10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191" name="Google Shape;191;p30"/>
          <p:cNvSpPr txBox="1"/>
          <p:nvPr/>
        </p:nvSpPr>
        <p:spPr>
          <a:xfrm>
            <a:off x="5663550" y="2137025"/>
            <a:ext cx="3315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metodi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possono essere invocati utilizzando il nome della classe.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Non</a:t>
            </a:r>
            <a:r>
              <a:rPr lang="it">
                <a:solidFill>
                  <a:schemeClr val="lt2"/>
                </a:solidFill>
                <a:latin typeface="Roboto"/>
                <a:ea typeface="Roboto"/>
                <a:cs typeface="Roboto"/>
                <a:sym typeface="Roboto"/>
              </a:rPr>
              <a:t> possono utilizzare campi o invocare metodi che non siano static.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campi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sono condivisi da tutte le istanze degli oggetti.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Package</a:t>
            </a:r>
            <a:endParaRPr baseline="-25000"/>
          </a:p>
        </p:txBody>
      </p:sp>
      <p:sp>
        <p:nvSpPr>
          <p:cNvPr id="197" name="Google Shape;197;p31"/>
          <p:cNvSpPr txBox="1"/>
          <p:nvPr/>
        </p:nvSpPr>
        <p:spPr>
          <a:xfrm>
            <a:off x="308775" y="1942025"/>
            <a:ext cx="8653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sono il meccanismo attraverso il quale si possono creare librerie di classi correlate (come le librerie 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Tutte le classi facenti parte di un package iniziano con la direttiva </a:t>
            </a:r>
            <a:r>
              <a:rPr lang="it">
                <a:solidFill>
                  <a:schemeClr val="accent3"/>
                </a:solidFill>
                <a:latin typeface="Courier New"/>
                <a:ea typeface="Courier New"/>
                <a:cs typeface="Courier New"/>
                <a:sym typeface="Courier New"/>
              </a:rPr>
              <a:t>package &lt;nome&gt;</a:t>
            </a:r>
            <a:r>
              <a:rPr lang="it">
                <a:solidFill>
                  <a:schemeClr val="lt2"/>
                </a:solidFill>
                <a:latin typeface="Roboto"/>
                <a:ea typeface="Roboto"/>
                <a:cs typeface="Roboto"/>
                <a:sym typeface="Roboto"/>
              </a:rPr>
              <a:t>, dove </a:t>
            </a:r>
            <a:r>
              <a:rPr lang="it">
                <a:solidFill>
                  <a:schemeClr val="accent3"/>
                </a:solidFill>
                <a:latin typeface="Courier New"/>
                <a:ea typeface="Courier New"/>
                <a:cs typeface="Courier New"/>
                <a:sym typeface="Courier New"/>
              </a:rPr>
              <a:t>&lt;nome&gt;</a:t>
            </a:r>
            <a:r>
              <a:rPr lang="it">
                <a:solidFill>
                  <a:schemeClr val="lt2"/>
                </a:solidFill>
                <a:latin typeface="Roboto"/>
                <a:ea typeface="Roboto"/>
                <a:cs typeface="Roboto"/>
                <a:sym typeface="Roboto"/>
              </a:rPr>
              <a:t> è l’identificativo del package.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le classi di un package all’interno di altre classi, è necessario specificare direttive </a:t>
            </a:r>
            <a:r>
              <a:rPr lang="it">
                <a:solidFill>
                  <a:srgbClr val="0000BF"/>
                </a:solidFill>
                <a:latin typeface="Roboto"/>
                <a:ea typeface="Roboto"/>
                <a:cs typeface="Roboto"/>
                <a:sym typeface="Roboto"/>
              </a:rPr>
              <a:t>import</a:t>
            </a:r>
            <a:r>
              <a:rPr lang="it">
                <a:solidFill>
                  <a:schemeClr val="lt2"/>
                </a:solidFill>
                <a:latin typeface="Roboto"/>
                <a:ea typeface="Roboto"/>
                <a:cs typeface="Roboto"/>
                <a:sym typeface="Roboto"/>
              </a:rPr>
              <a:t> (simile a </a:t>
            </a:r>
            <a:r>
              <a:rPr lang="it">
                <a:solidFill>
                  <a:srgbClr val="0000BF"/>
                </a:solidFill>
                <a:latin typeface="Roboto"/>
                <a:ea typeface="Roboto"/>
                <a:cs typeface="Roboto"/>
                <a:sym typeface="Roboto"/>
              </a:rPr>
              <a:t>include</a:t>
            </a:r>
            <a:r>
              <a:rPr lang="it">
                <a:solidFill>
                  <a:schemeClr val="lt2"/>
                </a:solidFill>
                <a:latin typeface="Roboto"/>
                <a:ea typeface="Roboto"/>
                <a:cs typeface="Roboto"/>
                <a:sym typeface="Roboto"/>
              </a:rPr>
              <a:t> del c++) nell’intestazione delle classi utilizzatrici.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usiamo una classe che è all’interno dello stesso package non è necessario importarla.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che i package contengano sotto-package.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lt2"/>
                </a:solidFill>
                <a:latin typeface="Roboto"/>
                <a:ea typeface="Roboto"/>
                <a:cs typeface="Roboto"/>
                <a:sym typeface="Roboto"/>
              </a:rPr>
              <a:t>Esempi:</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accent3"/>
                </a:solidFill>
                <a:latin typeface="Courier New"/>
                <a:ea typeface="Courier New"/>
                <a:cs typeface="Courier New"/>
                <a:sym typeface="Courier New"/>
              </a:rPr>
              <a:t>import java.util.Scanner</a:t>
            </a:r>
            <a:r>
              <a:rPr lang="it">
                <a:solidFill>
                  <a:schemeClr val="lt2"/>
                </a:solidFill>
                <a:latin typeface="Roboto"/>
                <a:ea typeface="Roboto"/>
                <a:cs typeface="Roboto"/>
                <a:sym typeface="Roboto"/>
              </a:rPr>
              <a:t> importa la classe </a:t>
            </a:r>
            <a:r>
              <a:rPr lang="it">
                <a:solidFill>
                  <a:schemeClr val="accent3"/>
                </a:solidFill>
                <a:latin typeface="Courier New"/>
                <a:ea typeface="Courier New"/>
                <a:cs typeface="Courier New"/>
                <a:sym typeface="Courier New"/>
              </a:rPr>
              <a:t>Scanner</a:t>
            </a:r>
            <a:r>
              <a:rPr lang="it">
                <a:solidFill>
                  <a:schemeClr val="lt2"/>
                </a:solidFill>
                <a:latin typeface="Roboto"/>
                <a:ea typeface="Roboto"/>
                <a:cs typeface="Roboto"/>
                <a:sym typeface="Roboto"/>
              </a:rPr>
              <a:t>, del package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(sottopackage del package </a:t>
            </a:r>
            <a:r>
              <a:rPr lang="it">
                <a:solidFill>
                  <a:schemeClr val="lt2"/>
                </a:solidFill>
                <a:latin typeface="Courier New"/>
                <a:ea typeface="Courier New"/>
                <a:cs typeface="Courier New"/>
                <a:sym typeface="Courier New"/>
              </a:rPr>
              <a:t>java</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accent3"/>
                </a:solidFill>
                <a:latin typeface="Courier New"/>
                <a:ea typeface="Courier New"/>
                <a:cs typeface="Courier New"/>
                <a:sym typeface="Courier New"/>
              </a:rPr>
              <a:t>import java.io.*</a:t>
            </a:r>
            <a:r>
              <a:rPr lang="it">
                <a:solidFill>
                  <a:schemeClr val="lt2"/>
                </a:solidFill>
                <a:latin typeface="Roboto"/>
                <a:ea typeface="Roboto"/>
                <a:cs typeface="Roboto"/>
                <a:sym typeface="Roboto"/>
              </a:rPr>
              <a:t> importa tutte le classi e gli eventuali sotto-package di </a:t>
            </a:r>
            <a:r>
              <a:rPr lang="it">
                <a:solidFill>
                  <a:schemeClr val="lt2"/>
                </a:solidFill>
                <a:latin typeface="Courier New"/>
                <a:ea typeface="Courier New"/>
                <a:cs typeface="Courier New"/>
                <a:sym typeface="Courier New"/>
              </a:rPr>
              <a:t>java.io</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Programmare in Java</a:t>
            </a:r>
            <a:endParaRPr/>
          </a:p>
        </p:txBody>
      </p:sp>
      <p:sp>
        <p:nvSpPr>
          <p:cNvPr id="74" name="Google Shape;74;p14"/>
          <p:cNvSpPr txBox="1"/>
          <p:nvPr>
            <p:ph idx="1" type="body"/>
          </p:nvPr>
        </p:nvSpPr>
        <p:spPr>
          <a:xfrm>
            <a:off x="471900" y="1919075"/>
            <a:ext cx="8222100" cy="30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t>Cosa serve?</a:t>
            </a:r>
            <a:endParaRPr b="1"/>
          </a:p>
          <a:p>
            <a:pPr indent="-342900" lvl="0" marL="457200" rtl="0" algn="l">
              <a:spcBef>
                <a:spcPts val="1600"/>
              </a:spcBef>
              <a:spcAft>
                <a:spcPts val="0"/>
              </a:spcAft>
              <a:buSzPts val="1800"/>
              <a:buChar char="●"/>
            </a:pPr>
            <a:r>
              <a:rPr b="1" lang="it"/>
              <a:t>Java Development Kit (JDK) </a:t>
            </a:r>
            <a:endParaRPr b="1"/>
          </a:p>
          <a:p>
            <a:pPr indent="-330200" lvl="1" marL="914400" rtl="0" algn="l">
              <a:spcBef>
                <a:spcPts val="0"/>
              </a:spcBef>
              <a:spcAft>
                <a:spcPts val="0"/>
              </a:spcAft>
              <a:buSzPts val="1600"/>
              <a:buChar char="○"/>
            </a:pPr>
            <a:r>
              <a:rPr lang="it" sz="1600"/>
              <a:t>a lezione useremo la open JDK versione 17</a:t>
            </a:r>
            <a:endParaRPr sz="1600"/>
          </a:p>
          <a:p>
            <a:pPr indent="0" lvl="0" marL="457200" rtl="0" algn="l">
              <a:spcBef>
                <a:spcPts val="1600"/>
              </a:spcBef>
              <a:spcAft>
                <a:spcPts val="0"/>
              </a:spcAft>
              <a:buNone/>
            </a:pPr>
            <a:r>
              <a:t/>
            </a:r>
            <a:endParaRPr sz="1600"/>
          </a:p>
          <a:p>
            <a:pPr indent="-342900" lvl="0" marL="457200" rtl="0" algn="l">
              <a:spcBef>
                <a:spcPts val="1600"/>
              </a:spcBef>
              <a:spcAft>
                <a:spcPts val="0"/>
              </a:spcAft>
              <a:buSzPts val="1800"/>
              <a:buChar char="●"/>
            </a:pPr>
            <a:r>
              <a:rPr b="1" lang="it"/>
              <a:t>Un editor di testo o un IDE di sviluppo</a:t>
            </a:r>
            <a:endParaRPr b="1"/>
          </a:p>
          <a:p>
            <a:pPr indent="-330200" lvl="1" marL="914400" rtl="0" algn="l">
              <a:spcBef>
                <a:spcPts val="0"/>
              </a:spcBef>
              <a:spcAft>
                <a:spcPts val="0"/>
              </a:spcAft>
              <a:buSzPts val="1600"/>
              <a:buChar char="○"/>
            </a:pPr>
            <a:r>
              <a:rPr lang="it" sz="1600"/>
              <a:t>Eclipse: </a:t>
            </a:r>
            <a:r>
              <a:rPr lang="it" sz="1600" u="sng">
                <a:solidFill>
                  <a:schemeClr val="hlink"/>
                </a:solidFill>
                <a:hlinkClick r:id="rId3"/>
              </a:rPr>
              <a:t>https://www.eclipse.org/downloads</a:t>
            </a:r>
            <a:r>
              <a:rPr lang="it" sz="1600" u="sng">
                <a:solidFill>
                  <a:schemeClr val="hlink"/>
                </a:solidFill>
                <a:hlinkClick r:id="rId4"/>
              </a:rPr>
              <a:t>/</a:t>
            </a:r>
            <a:endParaRPr sz="1600"/>
          </a:p>
          <a:p>
            <a:pPr indent="-330200" lvl="1" marL="914400" rtl="0" algn="l">
              <a:spcBef>
                <a:spcPts val="0"/>
              </a:spcBef>
              <a:spcAft>
                <a:spcPts val="0"/>
              </a:spcAft>
              <a:buSzPts val="1600"/>
              <a:buChar char="○"/>
            </a:pPr>
            <a:r>
              <a:rPr lang="it" sz="1600"/>
              <a:t>IntelliJ: </a:t>
            </a:r>
            <a:r>
              <a:rPr lang="it" sz="1600" u="sng">
                <a:solidFill>
                  <a:schemeClr val="hlink"/>
                </a:solidFill>
                <a:hlinkClick r:id="rId5"/>
              </a:rPr>
              <a:t>https://www.jetbrains.com/idea/</a:t>
            </a:r>
            <a:endParaRPr sz="16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Moduli</a:t>
            </a:r>
            <a:endParaRPr baseline="-25000"/>
          </a:p>
        </p:txBody>
      </p:sp>
      <p:sp>
        <p:nvSpPr>
          <p:cNvPr id="203" name="Google Shape;203;p32"/>
          <p:cNvSpPr txBox="1"/>
          <p:nvPr/>
        </p:nvSpPr>
        <p:spPr>
          <a:xfrm>
            <a:off x="308775" y="1942025"/>
            <a:ext cx="8653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partire da Java 9 è stato introdotto un nuovo livello di astrazione superiore ai package, conosciuto come </a:t>
            </a:r>
            <a:r>
              <a:rPr lang="it">
                <a:solidFill>
                  <a:schemeClr val="accent3"/>
                </a:solidFill>
                <a:latin typeface="Roboto"/>
                <a:ea typeface="Roboto"/>
                <a:cs typeface="Roboto"/>
                <a:sym typeface="Roboto"/>
              </a:rPr>
              <a:t>Java Platform Module System</a:t>
            </a:r>
            <a:r>
              <a:rPr lang="it">
                <a:solidFill>
                  <a:schemeClr val="lt2"/>
                </a:solidFill>
                <a:latin typeface="Roboto"/>
                <a:ea typeface="Roboto"/>
                <a:cs typeface="Roboto"/>
                <a:sym typeface="Roboto"/>
              </a:rPr>
              <a:t> (</a:t>
            </a:r>
            <a:r>
              <a:rPr lang="it">
                <a:solidFill>
                  <a:schemeClr val="accent3"/>
                </a:solidFill>
                <a:latin typeface="Roboto"/>
                <a:ea typeface="Roboto"/>
                <a:cs typeface="Roboto"/>
                <a:sym typeface="Roboto"/>
              </a:rPr>
              <a:t>JPMS</a:t>
            </a:r>
            <a:r>
              <a:rPr lang="it">
                <a:solidFill>
                  <a:schemeClr val="lt2"/>
                </a:solidFill>
                <a:latin typeface="Roboto"/>
                <a:ea typeface="Roboto"/>
                <a:cs typeface="Roboto"/>
                <a:sym typeface="Roboto"/>
              </a:rPr>
              <a:t>), o semplicemente </a:t>
            </a:r>
            <a:r>
              <a:rPr lang="it">
                <a:solidFill>
                  <a:schemeClr val="accent3"/>
                </a:solidFill>
                <a:latin typeface="Roboto"/>
                <a:ea typeface="Roboto"/>
                <a:cs typeface="Roboto"/>
                <a:sym typeface="Roboto"/>
              </a:rPr>
              <a:t>Moduli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moduli sono gruppi di package legati tra di loro e gruppi di risorse. Orientativamente è come se fossero </a:t>
            </a:r>
            <a:r>
              <a:rPr b="1" lang="it">
                <a:solidFill>
                  <a:schemeClr val="lt2"/>
                </a:solidFill>
                <a:latin typeface="Roboto"/>
                <a:ea typeface="Roboto"/>
                <a:cs typeface="Roboto"/>
                <a:sym typeface="Roboto"/>
              </a:rPr>
              <a:t>“package di package”</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modulo è responsabile delle proprie risorse, come ad esempio immagini, eventuali file, 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i moduli si deve realizzare un file descrittivo che definisce diversi aspetti del modulo: </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nome del modulo</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dipendenze (altri moduli da cui il modulo dipende)</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una lista di package pubblici (cioè, package che si vuole rendere visibili da altri moduli)</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all’interno di un modulo sono di default privati, questo significa che devono essere resi pubblici in modo esplicito se si vuole renderli disponibili al di fuori del modulo che si sta creando.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000"/>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1000"/>
                                        <p:tgtEl>
                                          <p:spTgt spid="20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Input da console</a:t>
            </a:r>
            <a:endParaRPr baseline="-25000"/>
          </a:p>
        </p:txBody>
      </p:sp>
      <p:sp>
        <p:nvSpPr>
          <p:cNvPr id="209" name="Google Shape;209;p33"/>
          <p:cNvSpPr txBox="1"/>
          <p:nvPr>
            <p:ph idx="1" type="body"/>
          </p:nvPr>
        </p:nvSpPr>
        <p:spPr>
          <a:xfrm>
            <a:off x="243925" y="1927200"/>
            <a:ext cx="49077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EsempioLetturaInput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"Primo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in.nextInt();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"Secondo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 in.nextInt();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z = m + 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"Somma: "</a:t>
            </a:r>
            <a:r>
              <a:rPr lang="it" sz="1400">
                <a:latin typeface="Courier New"/>
                <a:ea typeface="Courier New"/>
                <a:cs typeface="Courier New"/>
                <a:sym typeface="Courier New"/>
              </a:rPr>
              <a:t> + z);</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solidFill>
                <a:srgbClr val="0000BF"/>
              </a:solidFill>
              <a:latin typeface="Courier New"/>
              <a:ea typeface="Courier New"/>
              <a:cs typeface="Courier New"/>
              <a:sym typeface="Courier New"/>
            </a:endParaRPr>
          </a:p>
        </p:txBody>
      </p:sp>
      <p:sp>
        <p:nvSpPr>
          <p:cNvPr id="210" name="Google Shape;210;p33"/>
          <p:cNvSpPr txBox="1"/>
          <p:nvPr/>
        </p:nvSpPr>
        <p:spPr>
          <a:xfrm>
            <a:off x="5265375" y="2137025"/>
            <a:ext cx="3713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Scanner</a:t>
            </a:r>
            <a:r>
              <a:rPr lang="it">
                <a:solidFill>
                  <a:schemeClr val="lt2"/>
                </a:solidFill>
                <a:latin typeface="Roboto"/>
                <a:ea typeface="Roboto"/>
                <a:cs typeface="Roboto"/>
                <a:sym typeface="Roboto"/>
              </a:rPr>
              <a:t> di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mette a disposizione metodi per </a:t>
            </a:r>
            <a:r>
              <a:rPr lang="it">
                <a:solidFill>
                  <a:schemeClr val="accent3"/>
                </a:solidFill>
                <a:latin typeface="Roboto"/>
                <a:ea typeface="Roboto"/>
                <a:cs typeface="Roboto"/>
                <a:sym typeface="Roboto"/>
              </a:rPr>
              <a:t>iterare</a:t>
            </a:r>
            <a:r>
              <a:rPr lang="it">
                <a:solidFill>
                  <a:schemeClr val="lt2"/>
                </a:solidFill>
                <a:latin typeface="Roboto"/>
                <a:ea typeface="Roboto"/>
                <a:cs typeface="Roboto"/>
                <a:sym typeface="Roboto"/>
              </a:rPr>
              <a:t> oggetti di tipo </a:t>
            </a:r>
            <a:r>
              <a:rPr lang="it">
                <a:solidFill>
                  <a:schemeClr val="lt2"/>
                </a:solidFill>
                <a:latin typeface="Courier New"/>
                <a:ea typeface="Courier New"/>
                <a:cs typeface="Courier New"/>
                <a:sym typeface="Courier New"/>
              </a:rPr>
              <a:t>InputStream</a:t>
            </a:r>
            <a:r>
              <a:rPr lang="it">
                <a:solidFill>
                  <a:schemeClr val="lt2"/>
                </a:solidFill>
                <a:latin typeface="Roboto"/>
                <a:ea typeface="Roboto"/>
                <a:cs typeface="Roboto"/>
                <a:sym typeface="Roboto"/>
              </a:rPr>
              <a:t> tra cui anche </a:t>
            </a:r>
            <a:r>
              <a:rPr lang="it">
                <a:solidFill>
                  <a:schemeClr val="lt2"/>
                </a:solidFill>
                <a:latin typeface="Courier New"/>
                <a:ea typeface="Courier New"/>
                <a:cs typeface="Courier New"/>
                <a:sym typeface="Courier New"/>
              </a:rPr>
              <a:t>System.in</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Esiste un metodo </a:t>
            </a:r>
            <a:r>
              <a:rPr lang="it">
                <a:solidFill>
                  <a:schemeClr val="lt2"/>
                </a:solidFill>
                <a:latin typeface="Courier New"/>
                <a:ea typeface="Courier New"/>
                <a:cs typeface="Courier New"/>
                <a:sym typeface="Courier New"/>
              </a:rPr>
              <a:t>next&lt;...&gt;</a:t>
            </a:r>
            <a:r>
              <a:rPr lang="it">
                <a:solidFill>
                  <a:schemeClr val="lt2"/>
                </a:solidFill>
                <a:latin typeface="Roboto"/>
                <a:ea typeface="Roboto"/>
                <a:cs typeface="Roboto"/>
                <a:sym typeface="Roboto"/>
              </a:rPr>
              <a:t> per quasi tutti i tipi primitivi, ad esempio </a:t>
            </a:r>
            <a:r>
              <a:rPr lang="it">
                <a:solidFill>
                  <a:schemeClr val="lt2"/>
                </a:solidFill>
                <a:latin typeface="Courier New"/>
                <a:ea typeface="Courier New"/>
                <a:cs typeface="Courier New"/>
                <a:sym typeface="Courier New"/>
              </a:rPr>
              <a:t>nextInt</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nextLong</a:t>
            </a:r>
            <a:r>
              <a:rPr lang="it">
                <a:solidFill>
                  <a:schemeClr val="lt2"/>
                </a:solidFill>
                <a:latin typeface="Roboto"/>
                <a:ea typeface="Roboto"/>
                <a:cs typeface="Roboto"/>
                <a:sym typeface="Roboto"/>
              </a:rPr>
              <a:t>, 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le stringhe ci sono i metodi </a:t>
            </a:r>
            <a:r>
              <a:rPr lang="it">
                <a:solidFill>
                  <a:schemeClr val="lt2"/>
                </a:solidFill>
                <a:latin typeface="Courier New"/>
                <a:ea typeface="Courier New"/>
                <a:cs typeface="Courier New"/>
                <a:sym typeface="Courier New"/>
              </a:rPr>
              <a:t>next</a:t>
            </a:r>
            <a:r>
              <a:rPr lang="it">
                <a:solidFill>
                  <a:schemeClr val="lt2"/>
                </a:solidFill>
                <a:latin typeface="Roboto"/>
                <a:ea typeface="Roboto"/>
                <a:cs typeface="Roboto"/>
                <a:sym typeface="Roboto"/>
              </a:rPr>
              <a:t> (prossima stringa) e </a:t>
            </a:r>
            <a:r>
              <a:rPr lang="it">
                <a:solidFill>
                  <a:schemeClr val="lt2"/>
                </a:solidFill>
                <a:latin typeface="Courier New"/>
                <a:ea typeface="Courier New"/>
                <a:cs typeface="Courier New"/>
                <a:sym typeface="Courier New"/>
              </a:rPr>
              <a:t>nextLine</a:t>
            </a:r>
            <a:r>
              <a:rPr lang="it">
                <a:solidFill>
                  <a:schemeClr val="lt2"/>
                </a:solidFill>
                <a:latin typeface="Roboto"/>
                <a:ea typeface="Roboto"/>
                <a:cs typeface="Roboto"/>
                <a:sym typeface="Roboto"/>
              </a:rPr>
              <a:t> (prossima riga).</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Oggetti speciali: stringhe</a:t>
            </a:r>
            <a:endParaRPr baseline="-25000"/>
          </a:p>
        </p:txBody>
      </p:sp>
      <p:sp>
        <p:nvSpPr>
          <p:cNvPr id="216" name="Google Shape;216;p34"/>
          <p:cNvSpPr txBox="1"/>
          <p:nvPr/>
        </p:nvSpPr>
        <p:spPr>
          <a:xfrm>
            <a:off x="203150" y="2096400"/>
            <a:ext cx="8710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Gli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rappresentano sequenze di caratteri alfanumerici e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accedere ad un qualsiasi carattere con il metodo </a:t>
            </a:r>
            <a:r>
              <a:rPr lang="it">
                <a:solidFill>
                  <a:schemeClr val="lt2"/>
                </a:solidFill>
                <a:latin typeface="Courier New"/>
                <a:ea typeface="Courier New"/>
                <a:cs typeface="Courier New"/>
                <a:sym typeface="Courier New"/>
              </a:rPr>
              <a:t>charAt</a:t>
            </a:r>
            <a:r>
              <a:rPr lang="it">
                <a:solidFill>
                  <a:schemeClr val="lt2"/>
                </a:solidFill>
                <a:latin typeface="Roboto"/>
                <a:ea typeface="Roboto"/>
                <a:cs typeface="Roboto"/>
                <a:sym typeface="Roboto"/>
              </a:rPr>
              <a:t>, ma non è possibile modificarlo.</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Data una stringa </a:t>
            </a:r>
            <a:r>
              <a:rPr lang="it">
                <a:solidFill>
                  <a:schemeClr val="lt2"/>
                </a:solidFill>
                <a:latin typeface="Courier New"/>
                <a:ea typeface="Courier New"/>
                <a:cs typeface="Courier New"/>
                <a:sym typeface="Courier New"/>
              </a:rPr>
              <a:t>str</a:t>
            </a:r>
            <a:r>
              <a:rPr lang="it">
                <a:solidFill>
                  <a:schemeClr val="lt2"/>
                </a:solidFill>
                <a:latin typeface="Roboto"/>
                <a:ea typeface="Roboto"/>
                <a:cs typeface="Roboto"/>
                <a:sym typeface="Roboto"/>
              </a:rPr>
              <a:t>, gli indici dei caratteri vanno da </a:t>
            </a:r>
            <a:r>
              <a:rPr lang="it">
                <a:solidFill>
                  <a:schemeClr val="lt2"/>
                </a:solidFill>
                <a:latin typeface="Courier New"/>
                <a:ea typeface="Courier New"/>
                <a:cs typeface="Courier New"/>
                <a:sym typeface="Courier New"/>
              </a:rPr>
              <a:t>0</a:t>
            </a:r>
            <a:r>
              <a:rPr lang="it">
                <a:solidFill>
                  <a:schemeClr val="lt2"/>
                </a:solidFill>
                <a:latin typeface="Roboto"/>
                <a:ea typeface="Roboto"/>
                <a:cs typeface="Roboto"/>
                <a:sym typeface="Roboto"/>
              </a:rPr>
              <a:t> a </a:t>
            </a:r>
            <a:r>
              <a:rPr lang="it">
                <a:solidFill>
                  <a:schemeClr val="lt2"/>
                </a:solidFill>
                <a:latin typeface="Courier New"/>
                <a:ea typeface="Courier New"/>
                <a:cs typeface="Courier New"/>
                <a:sym typeface="Courier New"/>
              </a:rPr>
              <a:t>str.length() - 1</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Esistono metodi per l’uguaglianza e per la concatenazione. Ad esempio, l’istruzione </a:t>
            </a:r>
            <a:endParaRPr>
              <a:solidFill>
                <a:schemeClr val="lt2"/>
              </a:solidFill>
              <a:latin typeface="Roboto"/>
              <a:ea typeface="Roboto"/>
              <a:cs typeface="Roboto"/>
              <a:sym typeface="Roboto"/>
            </a:endParaRPr>
          </a:p>
          <a:p>
            <a:pPr indent="457200" lvl="0" marL="457200" rtl="0" algn="l">
              <a:spcBef>
                <a:spcPts val="0"/>
              </a:spcBef>
              <a:spcAft>
                <a:spcPts val="0"/>
              </a:spcAft>
              <a:buNone/>
            </a:pPr>
            <a:r>
              <a:rPr lang="it">
                <a:solidFill>
                  <a:schemeClr val="lt2"/>
                </a:solidFill>
                <a:latin typeface="Courier New"/>
                <a:ea typeface="Courier New"/>
                <a:cs typeface="Courier New"/>
                <a:sym typeface="Courier New"/>
              </a:rPr>
              <a:t>String c = a + b</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lt2"/>
                </a:solidFill>
                <a:latin typeface="Roboto"/>
                <a:ea typeface="Roboto"/>
                <a:cs typeface="Roboto"/>
                <a:sym typeface="Roboto"/>
              </a:rPr>
              <a:t>crea una nuova stringa con i contenuti di </a:t>
            </a:r>
            <a:r>
              <a:rPr lang="it">
                <a:solidFill>
                  <a:schemeClr val="lt2"/>
                </a:solidFill>
                <a:latin typeface="Courier New"/>
                <a:ea typeface="Courier New"/>
                <a:cs typeface="Courier New"/>
                <a:sym typeface="Courier New"/>
              </a:rPr>
              <a:t>a</a:t>
            </a:r>
            <a:r>
              <a:rPr lang="it">
                <a:solidFill>
                  <a:schemeClr val="lt2"/>
                </a:solidFill>
                <a:latin typeface="Roboto"/>
                <a:ea typeface="Roboto"/>
                <a:cs typeface="Roboto"/>
                <a:sym typeface="Roboto"/>
              </a:rPr>
              <a:t> concatenati a quelli di </a:t>
            </a:r>
            <a:r>
              <a:rPr lang="it">
                <a:solidFill>
                  <a:schemeClr val="lt2"/>
                </a:solidFill>
                <a:latin typeface="Courier New"/>
                <a:ea typeface="Courier New"/>
                <a:cs typeface="Courier New"/>
                <a:sym typeface="Courier New"/>
              </a:rPr>
              <a:t>b</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4294967295" type="body"/>
          </p:nvPr>
        </p:nvSpPr>
        <p:spPr>
          <a:xfrm>
            <a:off x="68075" y="703400"/>
            <a:ext cx="7998900" cy="44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TestString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text1 = in.nextLine();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text2 = in.nextLine();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riferimento</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valore</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a:t>
            </a:r>
            <a:r>
              <a:rPr lang="it" sz="1400">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//Confronta ignorando maiuscole/minuscole</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(text1.equalsIgnoreCase(text2))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equalsIgnoreCase"</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22" name="Google Shape;222;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Confronto stringhe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Stringhe formattate</a:t>
            </a:r>
            <a:endParaRPr baseline="-25000"/>
          </a:p>
        </p:txBody>
      </p:sp>
      <p:sp>
        <p:nvSpPr>
          <p:cNvPr id="228" name="Google Shape;228;p36"/>
          <p:cNvSpPr txBox="1"/>
          <p:nvPr/>
        </p:nvSpPr>
        <p:spPr>
          <a:xfrm>
            <a:off x="203150" y="2096400"/>
            <a:ext cx="8710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0000BF"/>
                </a:solidFill>
                <a:latin typeface="Courier New"/>
                <a:ea typeface="Courier New"/>
                <a:cs typeface="Courier New"/>
                <a:sym typeface="Courier New"/>
              </a:rPr>
              <a:t>public class</a:t>
            </a:r>
            <a:r>
              <a:rPr lang="it">
                <a:solidFill>
                  <a:schemeClr val="lt2"/>
                </a:solidFill>
                <a:latin typeface="Courier New"/>
                <a:ea typeface="Courier New"/>
                <a:cs typeface="Courier New"/>
                <a:sym typeface="Courier New"/>
              </a:rPr>
              <a:t> TestString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static void</a:t>
            </a:r>
            <a:r>
              <a:rPr lang="it">
                <a:solidFill>
                  <a:schemeClr val="lt2"/>
                </a:solidFill>
                <a:latin typeface="Courier New"/>
                <a:ea typeface="Courier New"/>
                <a:cs typeface="Courier New"/>
                <a:sym typeface="Courier New"/>
              </a:rPr>
              <a:t> main(String[] args)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String text = </a:t>
            </a:r>
            <a:r>
              <a:rPr lang="it">
                <a:solidFill>
                  <a:srgbClr val="9400D1"/>
                </a:solidFill>
                <a:latin typeface="Courier New"/>
                <a:ea typeface="Courier New"/>
                <a:cs typeface="Courier New"/>
                <a:sym typeface="Courier New"/>
              </a:rPr>
              <a:t>"ciao\n\tcome va?\n\tTutto ok\n"</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String formattedText = </a:t>
            </a:r>
            <a:r>
              <a:rPr lang="it">
                <a:solidFill>
                  <a:srgbClr val="9400D1"/>
                </a:solidFill>
                <a:latin typeface="Courier New"/>
                <a:ea typeface="Courier New"/>
                <a:cs typeface="Courier New"/>
                <a:sym typeface="Courier New"/>
              </a:rPr>
              <a:t>"""</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ciao</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	come va?</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	Tutto ok</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System.out.println(text);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System.out.println(formattedText);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StringBuffer e StringBuilder</a:t>
            </a:r>
            <a:endParaRPr baseline="-25000"/>
          </a:p>
        </p:txBody>
      </p:sp>
      <p:sp>
        <p:nvSpPr>
          <p:cNvPr id="234" name="Google Shape;234;p37"/>
          <p:cNvSpPr txBox="1"/>
          <p:nvPr>
            <p:ph idx="1" type="body"/>
          </p:nvPr>
        </p:nvSpPr>
        <p:spPr>
          <a:xfrm>
            <a:off x="243925" y="1927200"/>
            <a:ext cx="52164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latin typeface="Courier New"/>
                <a:ea typeface="Courier New"/>
                <a:cs typeface="Courier New"/>
                <a:sym typeface="Courier New"/>
              </a:rPr>
              <a:t>String x = </a:t>
            </a:r>
            <a:r>
              <a:rPr lang="it" sz="1400">
                <a:solidFill>
                  <a:srgbClr val="9400D1"/>
                </a:solidFill>
                <a:latin typeface="Courier New"/>
                <a:ea typeface="Courier New"/>
                <a:cs typeface="Courier New"/>
                <a:sym typeface="Courier New"/>
              </a:rPr>
              <a:t>"Testo"</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oggetto String</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 y = x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nuovo oggetto String</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StringBuffer z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StringBuffer(x);</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z.append(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z.setCharAt(0, </a:t>
            </a:r>
            <a:r>
              <a:rPr lang="it" sz="1400">
                <a:solidFill>
                  <a:srgbClr val="9400D1"/>
                </a:solidFill>
                <a:latin typeface="Courier New"/>
                <a:ea typeface="Courier New"/>
                <a:cs typeface="Courier New"/>
                <a:sym typeface="Courier New"/>
              </a:rPr>
              <a:t>'t'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StringBuilder w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StringBuilder(x);</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w.append(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w.setCharAt(0, </a:t>
            </a:r>
            <a:r>
              <a:rPr lang="it" sz="1400">
                <a:solidFill>
                  <a:srgbClr val="9400D1"/>
                </a:solidFill>
                <a:latin typeface="Courier New"/>
                <a:ea typeface="Courier New"/>
                <a:cs typeface="Courier New"/>
                <a:sym typeface="Courier New"/>
              </a:rPr>
              <a:t>'u'</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p:txBody>
      </p:sp>
      <p:sp>
        <p:nvSpPr>
          <p:cNvPr id="235" name="Google Shape;235;p37"/>
          <p:cNvSpPr txBox="1"/>
          <p:nvPr/>
        </p:nvSpPr>
        <p:spPr>
          <a:xfrm>
            <a:off x="5265375" y="1927200"/>
            <a:ext cx="37134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costruisce oggetti immutabili.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operazione su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che ha come risultato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genera nuovi oggetti.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classi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e </a:t>
            </a: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mettono a disposizione </a:t>
            </a:r>
            <a:r>
              <a:rPr lang="it">
                <a:solidFill>
                  <a:schemeClr val="accent3"/>
                </a:solidFill>
                <a:latin typeface="Roboto"/>
                <a:ea typeface="Roboto"/>
                <a:cs typeface="Roboto"/>
                <a:sym typeface="Roboto"/>
              </a:rPr>
              <a:t>oggetti mutabili</a:t>
            </a:r>
            <a:r>
              <a:rPr lang="it">
                <a:solidFill>
                  <a:schemeClr val="lt2"/>
                </a:solidFill>
                <a:latin typeface="Roboto"/>
                <a:ea typeface="Roboto"/>
                <a:cs typeface="Roboto"/>
                <a:sym typeface="Roboto"/>
              </a:rPr>
              <a:t> per la gestione di testi.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è tipicamente più efficiente di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ma non garantisce la sincronizzazione nella gestione multi-thread.</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4294967295" type="body"/>
          </p:nvPr>
        </p:nvSpPr>
        <p:spPr>
          <a:xfrm>
            <a:off x="98250" y="805950"/>
            <a:ext cx="8826600" cy="420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 </a:t>
            </a:r>
            <a:r>
              <a:rPr lang="it" sz="1400">
                <a:latin typeface="Courier New"/>
                <a:ea typeface="Courier New"/>
                <a:cs typeface="Courier New"/>
                <a:sym typeface="Courier New"/>
              </a:rPr>
              <a:t>java.util.Random;</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Main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private static</a:t>
            </a:r>
            <a:r>
              <a:rPr lang="it" sz="1400">
                <a:latin typeface="Courier New"/>
                <a:ea typeface="Courier New"/>
                <a:cs typeface="Courier New"/>
                <a:sym typeface="Courier New"/>
              </a:rPr>
              <a:t> String stampaConString()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String s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 +=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a:t>
            </a:r>
            <a:r>
              <a:rPr lang="it" sz="1400">
                <a:latin typeface="Courier New"/>
                <a:ea typeface="Courier New"/>
                <a:cs typeface="Courier New"/>
                <a:sym typeface="Courier New"/>
              </a:rPr>
              <a:t> String stampaConStringBuilder() {</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StringBuilder s = new 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s.append(i);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s.toString();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41" name="Google Shape;241;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final public static int</a:t>
            </a:r>
            <a:r>
              <a:rPr lang="it" sz="1400">
                <a:latin typeface="Courier New"/>
                <a:ea typeface="Courier New"/>
                <a:cs typeface="Courier New"/>
                <a:sym typeface="Courier New"/>
              </a:rPr>
              <a:t> value = 20000;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str = </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 i + </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 j;</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testConStringBuilder(</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StringBuilder s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s.append(</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s.append(i); s.append(</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s.append(j);</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str = s.toString();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47" name="Google Shape;247;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test()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stampaConString();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stampaConStringBuilder();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53" name="Google Shape;253;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public static void</a:t>
            </a:r>
            <a:r>
              <a:rPr lang="it" sz="1400">
                <a:latin typeface="Courier New"/>
                <a:ea typeface="Courier New"/>
                <a:cs typeface="Courier New"/>
                <a:sym typeface="Courier New"/>
              </a:rPr>
              <a:t> test2()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Random random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Random();</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v = random.nextInt(value);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testConString(v);</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testConStringBuilder(v);</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59" name="Google Shape;259;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26075" y="357800"/>
            <a:ext cx="2899500" cy="39960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Char char="●"/>
            </a:pPr>
            <a:r>
              <a:rPr lang="it" sz="1400"/>
              <a:t>Codice sorgente: file .java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Solitamente, il file .java contiene una sola dichiarazione e definizione di classe “esterna”.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Bytecode: file .class. La Java virtual machine (JVM) interpreta il bytecode ed esegue il programma. La JVM è specifica per la piattaforma, ma l’ambiente di esecuzione è uniforme.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Il file .java è </a:t>
            </a:r>
            <a:r>
              <a:rPr lang="it" sz="1400" u="sng"/>
              <a:t>compilato</a:t>
            </a:r>
            <a:r>
              <a:rPr lang="it" sz="1400"/>
              <a:t>, il file .class è </a:t>
            </a:r>
            <a:r>
              <a:rPr lang="it" sz="1400" u="sng"/>
              <a:t>interpretato</a:t>
            </a:r>
            <a:r>
              <a:rPr lang="it" sz="1400"/>
              <a:t>.</a:t>
            </a:r>
            <a:endParaRPr sz="1400"/>
          </a:p>
          <a:p>
            <a:pPr indent="0" lvl="0" marL="0" rtl="0" algn="l">
              <a:spcBef>
                <a:spcPts val="0"/>
              </a:spcBef>
              <a:spcAft>
                <a:spcPts val="0"/>
              </a:spcAft>
              <a:buNone/>
            </a:pPr>
            <a:r>
              <a:t/>
            </a:r>
            <a:endParaRPr sz="1400"/>
          </a:p>
        </p:txBody>
      </p:sp>
      <p:sp>
        <p:nvSpPr>
          <p:cNvPr id="80" name="Google Shape;80;p15"/>
          <p:cNvSpPr/>
          <p:nvPr/>
        </p:nvSpPr>
        <p:spPr>
          <a:xfrm>
            <a:off x="355327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Source code</a:t>
            </a:r>
            <a:endParaRPr>
              <a:solidFill>
                <a:schemeClr val="lt1"/>
              </a:solidFill>
            </a:endParaRPr>
          </a:p>
        </p:txBody>
      </p:sp>
      <p:sp>
        <p:nvSpPr>
          <p:cNvPr id="81" name="Google Shape;81;p15"/>
          <p:cNvSpPr/>
          <p:nvPr/>
        </p:nvSpPr>
        <p:spPr>
          <a:xfrm>
            <a:off x="7496775" y="304020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Sistema operativo</a:t>
            </a:r>
            <a:endParaRPr>
              <a:solidFill>
                <a:schemeClr val="lt1"/>
              </a:solidFill>
            </a:endParaRPr>
          </a:p>
        </p:txBody>
      </p:sp>
      <p:sp>
        <p:nvSpPr>
          <p:cNvPr id="82" name="Google Shape;82;p15"/>
          <p:cNvSpPr/>
          <p:nvPr/>
        </p:nvSpPr>
        <p:spPr>
          <a:xfrm>
            <a:off x="552502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Java Compiler</a:t>
            </a:r>
            <a:endParaRPr>
              <a:solidFill>
                <a:schemeClr val="lt1"/>
              </a:solidFill>
            </a:endParaRPr>
          </a:p>
        </p:txBody>
      </p:sp>
      <p:sp>
        <p:nvSpPr>
          <p:cNvPr id="83" name="Google Shape;83;p15"/>
          <p:cNvSpPr/>
          <p:nvPr/>
        </p:nvSpPr>
        <p:spPr>
          <a:xfrm>
            <a:off x="7496775" y="1660625"/>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Java Virtual Machine</a:t>
            </a:r>
            <a:endParaRPr>
              <a:solidFill>
                <a:schemeClr val="lt1"/>
              </a:solidFill>
            </a:endParaRPr>
          </a:p>
        </p:txBody>
      </p:sp>
      <p:sp>
        <p:nvSpPr>
          <p:cNvPr id="84" name="Google Shape;84;p15"/>
          <p:cNvSpPr/>
          <p:nvPr/>
        </p:nvSpPr>
        <p:spPr>
          <a:xfrm>
            <a:off x="749677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Bytecode</a:t>
            </a:r>
            <a:endParaRPr>
              <a:solidFill>
                <a:schemeClr val="lt1"/>
              </a:solidFill>
            </a:endParaRPr>
          </a:p>
        </p:txBody>
      </p:sp>
      <p:cxnSp>
        <p:nvCxnSpPr>
          <p:cNvPr id="85" name="Google Shape;85;p15"/>
          <p:cNvCxnSpPr>
            <a:endCxn id="82" idx="1"/>
          </p:cNvCxnSpPr>
          <p:nvPr/>
        </p:nvCxnSpPr>
        <p:spPr>
          <a:xfrm flipH="1" rot="10800000">
            <a:off x="4628025" y="644950"/>
            <a:ext cx="897000" cy="1320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5"/>
          <p:cNvCxnSpPr/>
          <p:nvPr/>
        </p:nvCxnSpPr>
        <p:spPr>
          <a:xfrm flipH="1" rot="10800000">
            <a:off x="6610725" y="638350"/>
            <a:ext cx="897000" cy="1320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5"/>
          <p:cNvCxnSpPr>
            <a:endCxn id="83" idx="0"/>
          </p:cNvCxnSpPr>
          <p:nvPr/>
        </p:nvCxnSpPr>
        <p:spPr>
          <a:xfrm>
            <a:off x="8038725" y="1009025"/>
            <a:ext cx="900" cy="651600"/>
          </a:xfrm>
          <a:prstGeom prst="straightConnector1">
            <a:avLst/>
          </a:prstGeom>
          <a:noFill/>
          <a:ln cap="flat" cmpd="sng" w="9525">
            <a:solidFill>
              <a:schemeClr val="dk1"/>
            </a:solidFill>
            <a:prstDash val="solid"/>
            <a:round/>
            <a:headEnd len="med" w="med" type="none"/>
            <a:tailEnd len="med" w="med" type="triangle"/>
          </a:ln>
        </p:spPr>
      </p:cxnSp>
      <p:cxnSp>
        <p:nvCxnSpPr>
          <p:cNvPr id="88" name="Google Shape;88;p15"/>
          <p:cNvCxnSpPr/>
          <p:nvPr/>
        </p:nvCxnSpPr>
        <p:spPr>
          <a:xfrm>
            <a:off x="8038725" y="2388425"/>
            <a:ext cx="900" cy="651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
        <p:nvSpPr>
          <p:cNvPr id="265" name="Google Shape;265;p42"/>
          <p:cNvSpPr txBox="1"/>
          <p:nvPr/>
        </p:nvSpPr>
        <p:spPr>
          <a:xfrm>
            <a:off x="380650" y="1024800"/>
            <a:ext cx="8442300" cy="404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È comune realizzare delle classi che semplicemente si occupano di gestire dei dati,  ad esempio nel caso di risultati di una query di un database o per prendere informazioni da un servizio online, ecc.</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Tipicamente queste classi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 perché questo garantisce alcune invarianti sul codice, ad esempio le rende thread-safe.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Per implementare questo tipo di classi di solito si deve: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rendere </a:t>
            </a:r>
            <a:r>
              <a:rPr lang="it">
                <a:solidFill>
                  <a:schemeClr val="accent3"/>
                </a:solidFill>
                <a:latin typeface="Courier New"/>
                <a:ea typeface="Courier New"/>
                <a:cs typeface="Courier New"/>
                <a:sym typeface="Courier New"/>
              </a:rPr>
              <a:t>private</a:t>
            </a:r>
            <a:r>
              <a:rPr lang="it">
                <a:solidFill>
                  <a:schemeClr val="lt2"/>
                </a:solidFill>
                <a:latin typeface="Roboto"/>
                <a:ea typeface="Roboto"/>
                <a:cs typeface="Roboto"/>
                <a:sym typeface="Roboto"/>
              </a:rPr>
              <a:t> e </a:t>
            </a:r>
            <a:r>
              <a:rPr lang="it">
                <a:solidFill>
                  <a:schemeClr val="accent3"/>
                </a:solidFill>
                <a:latin typeface="Courier New"/>
                <a:ea typeface="Courier New"/>
                <a:cs typeface="Courier New"/>
                <a:sym typeface="Courier New"/>
              </a:rPr>
              <a:t>final</a:t>
            </a:r>
            <a:r>
              <a:rPr lang="it">
                <a:solidFill>
                  <a:schemeClr val="lt2"/>
                </a:solidFill>
                <a:latin typeface="Roboto"/>
                <a:ea typeface="Roboto"/>
                <a:cs typeface="Roboto"/>
                <a:sym typeface="Roboto"/>
              </a:rPr>
              <a:t> ogni attributo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solo i getter</a:t>
            </a:r>
            <a:r>
              <a:rPr lang="it">
                <a:solidFill>
                  <a:schemeClr val="lt2"/>
                </a:solidFill>
                <a:latin typeface="Roboto"/>
                <a:ea typeface="Roboto"/>
                <a:cs typeface="Roboto"/>
                <a:sym typeface="Roboto"/>
              </a:rPr>
              <a:t> per gli attributi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un costruttore pubblico</a:t>
            </a:r>
            <a:r>
              <a:rPr lang="it">
                <a:solidFill>
                  <a:schemeClr val="lt2"/>
                </a:solidFill>
                <a:latin typeface="Roboto"/>
                <a:ea typeface="Roboto"/>
                <a:cs typeface="Roboto"/>
                <a:sym typeface="Roboto"/>
              </a:rPr>
              <a:t> con un numero di parametri pari agli attributi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equals</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hashCode</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toString</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Gli ultimi 3 metodi li vedremo più avanti.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Java mette a disposizione i </a:t>
            </a:r>
            <a:r>
              <a:rPr lang="it">
                <a:solidFill>
                  <a:schemeClr val="accent3"/>
                </a:solidFill>
                <a:latin typeface="Roboto"/>
                <a:ea typeface="Roboto"/>
                <a:cs typeface="Roboto"/>
                <a:sym typeface="Roboto"/>
              </a:rPr>
              <a:t>record</a:t>
            </a:r>
            <a:r>
              <a:rPr lang="it">
                <a:solidFill>
                  <a:schemeClr val="lt2"/>
                </a:solidFill>
                <a:latin typeface="Roboto"/>
                <a:ea typeface="Roboto"/>
                <a:cs typeface="Roboto"/>
                <a:sym typeface="Roboto"/>
              </a:rPr>
              <a:t> per creare in modo automatico questo tipo di classi.</a:t>
            </a:r>
            <a:endParaRPr>
              <a:solidFill>
                <a:schemeClr val="lt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
        <p:nvSpPr>
          <p:cNvPr id="271" name="Google Shape;271;p43"/>
          <p:cNvSpPr txBox="1"/>
          <p:nvPr/>
        </p:nvSpPr>
        <p:spPr>
          <a:xfrm>
            <a:off x="380650" y="1024800"/>
            <a:ext cx="8442300" cy="3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La definizione di un record è molto semplice: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Il suo utilizzo è poi simile a quello di ogni altro oggetto:</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//Creazione dell’oggetto con il costruttore</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Person p = </a:t>
            </a:r>
            <a:r>
              <a:rPr lang="it">
                <a:solidFill>
                  <a:srgbClr val="0000BF"/>
                </a:solidFill>
                <a:latin typeface="Courier New"/>
                <a:ea typeface="Courier New"/>
                <a:cs typeface="Courier New"/>
                <a:sym typeface="Courier New"/>
              </a:rPr>
              <a:t>new</a:t>
            </a:r>
            <a:r>
              <a:rPr lang="it">
                <a:solidFill>
                  <a:schemeClr val="lt2"/>
                </a:solidFill>
                <a:latin typeface="Courier New"/>
                <a:ea typeface="Courier New"/>
                <a:cs typeface="Courier New"/>
                <a:sym typeface="Courier New"/>
              </a:rPr>
              <a:t> Person(</a:t>
            </a:r>
            <a:r>
              <a:rPr lang="it">
                <a:solidFill>
                  <a:srgbClr val="9400D1"/>
                </a:solidFill>
                <a:latin typeface="Courier New"/>
                <a:ea typeface="Courier New"/>
                <a:cs typeface="Courier New"/>
                <a:sym typeface="Courier New"/>
              </a:rPr>
              <a:t>"Mario"</a:t>
            </a:r>
            <a:r>
              <a:rPr lang="it">
                <a:solidFill>
                  <a:schemeClr val="lt2"/>
                </a:solidFill>
                <a:latin typeface="Courier New"/>
                <a:ea typeface="Courier New"/>
                <a:cs typeface="Courier New"/>
                <a:sym typeface="Courier New"/>
              </a:rPr>
              <a:t>, </a:t>
            </a:r>
            <a:r>
              <a:rPr lang="it">
                <a:solidFill>
                  <a:srgbClr val="9400D1"/>
                </a:solidFill>
                <a:latin typeface="Courier New"/>
                <a:ea typeface="Courier New"/>
                <a:cs typeface="Courier New"/>
                <a:sym typeface="Courier New"/>
              </a:rPr>
              <a:t>"Rossi"</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//Viene generato un metodo get per ogni campo privato</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//Il metodo ha lo stesso nome dell’attributo</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System.out.println(p.firstName());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System.out.println(p.lastName());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380650" y="1024800"/>
            <a:ext cx="84423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definire un costruttore con un numero di parametri diversi</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//Deve invocare il costruttore con due parametri</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a:t>
            </a:r>
            <a:r>
              <a:rPr lang="it">
                <a:solidFill>
                  <a:srgbClr val="9400D1"/>
                </a:solidFill>
                <a:latin typeface="Courier New"/>
                <a:ea typeface="Courier New"/>
                <a:cs typeface="Courier New"/>
                <a:sym typeface="Courier New"/>
              </a:rPr>
              <a:t>"default value"</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ridefinire il costruttore per effettuare dei controlli</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Objects.requireNonNull(firstName, </a:t>
            </a:r>
            <a:r>
              <a:rPr lang="it">
                <a:solidFill>
                  <a:srgbClr val="9400D1"/>
                </a:solidFill>
                <a:latin typeface="Courier New"/>
                <a:ea typeface="Courier New"/>
                <a:cs typeface="Courier New"/>
                <a:sym typeface="Courier New"/>
              </a:rPr>
              <a:t>"first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Objects.requireNonNull(lastName,  </a:t>
            </a:r>
            <a:r>
              <a:rPr lang="it">
                <a:solidFill>
                  <a:srgbClr val="9400D1"/>
                </a:solidFill>
                <a:latin typeface="Courier New"/>
                <a:ea typeface="Courier New"/>
                <a:cs typeface="Courier New"/>
                <a:sym typeface="Courier New"/>
              </a:rPr>
              <a:t>"last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 firstName;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.lastName = lastName;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77" name="Google Shape;277;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Hello World in Java</a:t>
            </a:r>
            <a:endParaRPr/>
          </a:p>
        </p:txBody>
      </p:sp>
      <p:sp>
        <p:nvSpPr>
          <p:cNvPr id="94" name="Google Shape;94;p16"/>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t>Creare il fi</a:t>
            </a:r>
            <a:r>
              <a:rPr lang="it"/>
              <a:t>le HelloWorld.java (il nome del file è </a:t>
            </a:r>
            <a:r>
              <a:rPr b="1" lang="it"/>
              <a:t>uguale</a:t>
            </a:r>
            <a:r>
              <a:rPr lang="it"/>
              <a:t> al nome della classe)</a:t>
            </a:r>
            <a:endParaRPr b="1" sz="1800"/>
          </a:p>
          <a:p>
            <a:pPr indent="0" lvl="0" marL="0" rtl="0" algn="l">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spcBef>
                <a:spcPts val="0"/>
              </a:spcBef>
              <a:spcAft>
                <a:spcPts val="1600"/>
              </a:spcAft>
              <a:buNone/>
            </a:pPr>
            <a:r>
              <a:t/>
            </a:r>
            <a:endParaRPr/>
          </a:p>
        </p:txBody>
      </p:sp>
      <p:graphicFrame>
        <p:nvGraphicFramePr>
          <p:cNvPr id="95" name="Google Shape;95;p16"/>
          <p:cNvGraphicFramePr/>
          <p:nvPr/>
        </p:nvGraphicFramePr>
        <p:xfrm>
          <a:off x="471900" y="3651875"/>
          <a:ext cx="3000000" cy="3000000"/>
        </p:xfrm>
        <a:graphic>
          <a:graphicData uri="http://schemas.openxmlformats.org/drawingml/2006/table">
            <a:tbl>
              <a:tblPr>
                <a:noFill/>
                <a:tableStyleId>{1AB1298D-6B6F-44B2-A472-84946C975E56}</a:tableStyleId>
              </a:tblPr>
              <a:tblGrid>
                <a:gridCol w="1347250"/>
                <a:gridCol w="3734450"/>
                <a:gridCol w="3387200"/>
              </a:tblGrid>
              <a:tr h="396675">
                <a:tc>
                  <a:txBody>
                    <a:bodyPr/>
                    <a:lstStyle/>
                    <a:p>
                      <a:pPr indent="0" lvl="0" marL="0" rtl="0" algn="l">
                        <a:spcBef>
                          <a:spcPts val="0"/>
                        </a:spcBef>
                        <a:spcAft>
                          <a:spcPts val="0"/>
                        </a:spcAft>
                        <a:buNone/>
                      </a:pPr>
                      <a:r>
                        <a:rPr lang="it">
                          <a:solidFill>
                            <a:schemeClr val="lt2"/>
                          </a:solidFill>
                        </a:rPr>
                        <a:t>Compilazione</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javac HelloWorld.java</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Crea il file HelloWorld.class</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52075">
                <a:tc>
                  <a:txBody>
                    <a:bodyPr/>
                    <a:lstStyle/>
                    <a:p>
                      <a:pPr indent="0" lvl="0" marL="0" rtl="0" algn="l">
                        <a:spcBef>
                          <a:spcPts val="0"/>
                        </a:spcBef>
                        <a:spcAft>
                          <a:spcPts val="0"/>
                        </a:spcAft>
                        <a:buNone/>
                      </a:pPr>
                      <a:r>
                        <a:rPr lang="it">
                          <a:solidFill>
                            <a:schemeClr val="lt2"/>
                          </a:solidFill>
                        </a:rPr>
                        <a:t>Esecuzione</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java HelloWorld (linux e mac)</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java -cp . HelloWorld (windows)</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Il file .class contiene le istruzioni in un linguaggio intermedio (bytecode) che successivamente verrà interpretato</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Hello World in Java</a:t>
            </a:r>
            <a:endParaRPr/>
          </a:p>
        </p:txBody>
      </p:sp>
      <p:sp>
        <p:nvSpPr>
          <p:cNvPr id="101" name="Google Shape;101;p17"/>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t>Creare il file HelloWorld.java (il nome del file è </a:t>
            </a:r>
            <a:r>
              <a:rPr b="1" lang="it"/>
              <a:t>uguale</a:t>
            </a:r>
            <a:r>
              <a:rPr lang="it"/>
              <a:t> al nome della classe)</a:t>
            </a:r>
            <a:endParaRPr b="1" sz="1800"/>
          </a:p>
          <a:p>
            <a:pPr indent="0" lvl="0" marL="0" rtl="0" algn="l">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02" name="Google Shape;102;p17"/>
          <p:cNvSpPr txBox="1"/>
          <p:nvPr/>
        </p:nvSpPr>
        <p:spPr>
          <a:xfrm>
            <a:off x="307950" y="3651875"/>
            <a:ext cx="8550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file deve contenere una classe con esattamente lo stesso nome del file (anche le lettere maiuscole e minuscole)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differenza del C++, la keyword </a:t>
            </a:r>
            <a:r>
              <a:rPr lang="it">
                <a:solidFill>
                  <a:schemeClr val="lt2"/>
                </a:solidFill>
                <a:latin typeface="Courier New"/>
                <a:ea typeface="Courier New"/>
                <a:cs typeface="Courier New"/>
                <a:sym typeface="Courier New"/>
              </a:rPr>
              <a:t>public</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private</a:t>
            </a:r>
            <a:r>
              <a:rPr lang="it">
                <a:solidFill>
                  <a:schemeClr val="lt2"/>
                </a:solidFill>
                <a:latin typeface="Roboto"/>
                <a:ea typeface="Roboto"/>
                <a:cs typeface="Roboto"/>
                <a:sym typeface="Roboto"/>
              </a:rPr>
              <a:t> o </a:t>
            </a:r>
            <a:r>
              <a:rPr lang="it">
                <a:solidFill>
                  <a:schemeClr val="lt2"/>
                </a:solidFill>
                <a:latin typeface="Courier New"/>
                <a:ea typeface="Courier New"/>
                <a:cs typeface="Courier New"/>
                <a:sym typeface="Courier New"/>
              </a:rPr>
              <a:t>protected</a:t>
            </a:r>
            <a:r>
              <a:rPr lang="it">
                <a:solidFill>
                  <a:schemeClr val="lt2"/>
                </a:solidFill>
                <a:latin typeface="Roboto"/>
                <a:ea typeface="Roboto"/>
                <a:cs typeface="Roboto"/>
                <a:sym typeface="Roboto"/>
              </a:rPr>
              <a:t> va inserita prima di ogni campo, metodo o classe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main riceve un array di stringhe che rappresentano i parametri da linea di comando del programma</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Parametri da linea di comando</a:t>
            </a:r>
            <a:endParaRPr/>
          </a:p>
        </p:txBody>
      </p:sp>
      <p:sp>
        <p:nvSpPr>
          <p:cNvPr id="108" name="Google Shape;108;p18"/>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solidFill>
                  <a:srgbClr val="0000BF"/>
                </a:solidFill>
                <a:latin typeface="Courier New"/>
                <a:ea typeface="Courier New"/>
                <a:cs typeface="Courier New"/>
                <a:sym typeface="Courier New"/>
              </a:rPr>
              <a:t>public static void</a:t>
            </a:r>
            <a:r>
              <a:rPr lang="it">
                <a:solidFill>
                  <a:schemeClr val="dk2"/>
                </a:solidFill>
                <a:latin typeface="Courier New"/>
                <a:ea typeface="Courier New"/>
                <a:cs typeface="Courier New"/>
                <a:sym typeface="Courier New"/>
              </a:rPr>
              <a:t> </a:t>
            </a:r>
            <a:r>
              <a:rPr lang="it">
                <a:latin typeface="Courier New"/>
                <a:ea typeface="Courier New"/>
                <a:cs typeface="Courier New"/>
                <a:sym typeface="Courier New"/>
              </a:rPr>
              <a:t>main(String[] args)</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&gt; java AnApplication ciao mondo</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t>Due argomenti,  </a:t>
            </a:r>
            <a:r>
              <a:rPr lang="it" sz="1400">
                <a:latin typeface="Courier New"/>
                <a:ea typeface="Courier New"/>
                <a:cs typeface="Courier New"/>
                <a:sym typeface="Courier New"/>
              </a:rPr>
              <a:t>ciao </a:t>
            </a:r>
            <a:r>
              <a:rPr lang="it" sz="1400"/>
              <a:t>e</a:t>
            </a:r>
            <a:r>
              <a:rPr lang="it" sz="1400">
                <a:latin typeface="Courier New"/>
                <a:ea typeface="Courier New"/>
                <a:cs typeface="Courier New"/>
                <a:sym typeface="Courier New"/>
              </a:rPr>
              <a:t> mondo, </a:t>
            </a:r>
            <a:r>
              <a:rPr lang="it" sz="1400"/>
              <a:t>sono caricati nell’array args</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&gt; java AnApplication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t>Nessun argomento da linea di comando (l’array args è vuoto)</a:t>
            </a:r>
            <a:endParaRPr sz="1400"/>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09" name="Google Shape;109;p18"/>
          <p:cNvSpPr txBox="1"/>
          <p:nvPr/>
        </p:nvSpPr>
        <p:spPr>
          <a:xfrm>
            <a:off x="297000" y="3781875"/>
            <a:ext cx="8550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stringa di caratteri separata da spazio che segue l’invocazione di AnApplication è un parametro da linea di comando.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parametro viene messo a disposizione come elemento dell’array args (nome arbitrario) passato al main.</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args è vuoto, nessun parametro è stato fornito.</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Naming convention</a:t>
            </a:r>
            <a:endParaRPr/>
          </a:p>
        </p:txBody>
      </p:sp>
      <p:sp>
        <p:nvSpPr>
          <p:cNvPr id="115" name="Google Shape;115;p19"/>
          <p:cNvSpPr txBox="1"/>
          <p:nvPr>
            <p:ph idx="1" type="body"/>
          </p:nvPr>
        </p:nvSpPr>
        <p:spPr>
          <a:xfrm>
            <a:off x="471900" y="1919075"/>
            <a:ext cx="84552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 </a:t>
            </a:r>
            <a:r>
              <a:rPr lang="it">
                <a:solidFill>
                  <a:schemeClr val="accent3"/>
                </a:solidFill>
              </a:rPr>
              <a:t>naming convention</a:t>
            </a:r>
            <a:r>
              <a:rPr lang="it"/>
              <a:t> si intende la regola di scrittura da utilizzare per la scelta dei nomi all’interno del programma.</a:t>
            </a:r>
            <a:endParaRPr/>
          </a:p>
          <a:p>
            <a:pPr indent="-342900" lvl="0" marL="457200" rtl="0" algn="l">
              <a:spcBef>
                <a:spcPts val="1600"/>
              </a:spcBef>
              <a:spcAft>
                <a:spcPts val="0"/>
              </a:spcAft>
              <a:buSzPts val="1800"/>
              <a:buChar char="●"/>
            </a:pPr>
            <a:r>
              <a:rPr lang="it"/>
              <a:t>I nomi delle classi iniziano per lettera maiuscola. Nel caso in cui il nome della classe sia composto da più parole si deve utilizzare la lettera maiuscola per ogni parola. Ad esempio: </a:t>
            </a:r>
            <a:r>
              <a:rPr lang="it">
                <a:solidFill>
                  <a:srgbClr val="0000BF"/>
                </a:solidFill>
                <a:latin typeface="Courier New"/>
                <a:ea typeface="Courier New"/>
                <a:cs typeface="Courier New"/>
                <a:sym typeface="Courier New"/>
              </a:rPr>
              <a:t>class</a:t>
            </a:r>
            <a:r>
              <a:rPr lang="it">
                <a:latin typeface="Courier New"/>
                <a:ea typeface="Courier New"/>
                <a:cs typeface="Courier New"/>
                <a:sym typeface="Courier New"/>
              </a:rPr>
              <a:t> DatabaseManager</a:t>
            </a:r>
            <a:r>
              <a:rPr lang="it"/>
              <a:t>.</a:t>
            </a:r>
            <a:endParaRPr sz="100"/>
          </a:p>
          <a:p>
            <a:pPr indent="-342900" lvl="0" marL="457200" rtl="0" algn="l">
              <a:spcBef>
                <a:spcPts val="0"/>
              </a:spcBef>
              <a:spcAft>
                <a:spcPts val="0"/>
              </a:spcAft>
              <a:buSzPts val="1800"/>
              <a:buChar char="●"/>
            </a:pPr>
            <a:r>
              <a:rPr lang="it"/>
              <a:t>I nomi delle variabili e dei metodi iniziano per lettera minuscola. Nel caso in cui il nome sia composto da più parole si deve utilizzare la lettera maiuscola per le parole successive alla prima. Ad esempio: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maxSize</a:t>
            </a:r>
            <a:r>
              <a:rPr lang="it"/>
              <a: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Tipi base</a:t>
            </a:r>
            <a:endParaRPr/>
          </a:p>
        </p:txBody>
      </p:sp>
      <p:sp>
        <p:nvSpPr>
          <p:cNvPr id="121" name="Google Shape;121;p20"/>
          <p:cNvSpPr txBox="1"/>
          <p:nvPr>
            <p:ph idx="1" type="body"/>
          </p:nvPr>
        </p:nvSpPr>
        <p:spPr>
          <a:xfrm>
            <a:off x="471900" y="1919075"/>
            <a:ext cx="84552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Java abbiamo 8 tipi base:</a:t>
            </a:r>
            <a:endParaRPr/>
          </a:p>
          <a:p>
            <a:pPr indent="-342900" lvl="0" marL="457200" rtl="0" algn="l">
              <a:spcBef>
                <a:spcPts val="1600"/>
              </a:spcBef>
              <a:spcAft>
                <a:spcPts val="0"/>
              </a:spcAft>
              <a:buSzPts val="1800"/>
              <a:buAutoNum type="arabicPeriod"/>
            </a:pPr>
            <a:r>
              <a:rPr lang="it"/>
              <a:t>byte</a:t>
            </a:r>
            <a:endParaRPr/>
          </a:p>
          <a:p>
            <a:pPr indent="-342900" lvl="0" marL="457200" rtl="0" algn="l">
              <a:spcBef>
                <a:spcPts val="0"/>
              </a:spcBef>
              <a:spcAft>
                <a:spcPts val="0"/>
              </a:spcAft>
              <a:buSzPts val="1800"/>
              <a:buAutoNum type="arabicPeriod"/>
            </a:pPr>
            <a:r>
              <a:rPr lang="it"/>
              <a:t>short</a:t>
            </a:r>
            <a:endParaRPr/>
          </a:p>
          <a:p>
            <a:pPr indent="-342900" lvl="0" marL="457200" rtl="0" algn="l">
              <a:spcBef>
                <a:spcPts val="0"/>
              </a:spcBef>
              <a:spcAft>
                <a:spcPts val="0"/>
              </a:spcAft>
              <a:buSzPts val="1800"/>
              <a:buAutoNum type="arabicPeriod"/>
            </a:pPr>
            <a:r>
              <a:rPr lang="it"/>
              <a:t>int</a:t>
            </a:r>
            <a:endParaRPr/>
          </a:p>
          <a:p>
            <a:pPr indent="-342900" lvl="0" marL="457200" rtl="0" algn="l">
              <a:spcBef>
                <a:spcPts val="0"/>
              </a:spcBef>
              <a:spcAft>
                <a:spcPts val="0"/>
              </a:spcAft>
              <a:buSzPts val="1800"/>
              <a:buAutoNum type="arabicPeriod"/>
            </a:pPr>
            <a:r>
              <a:rPr lang="it"/>
              <a:t>long</a:t>
            </a:r>
            <a:endParaRPr/>
          </a:p>
          <a:p>
            <a:pPr indent="-342900" lvl="0" marL="457200" rtl="0" algn="l">
              <a:spcBef>
                <a:spcPts val="0"/>
              </a:spcBef>
              <a:spcAft>
                <a:spcPts val="0"/>
              </a:spcAft>
              <a:buSzPts val="1800"/>
              <a:buAutoNum type="arabicPeriod"/>
            </a:pPr>
            <a:r>
              <a:rPr lang="it"/>
              <a:t>float</a:t>
            </a:r>
            <a:endParaRPr/>
          </a:p>
          <a:p>
            <a:pPr indent="-342900" lvl="0" marL="457200" rtl="0" algn="l">
              <a:spcBef>
                <a:spcPts val="0"/>
              </a:spcBef>
              <a:spcAft>
                <a:spcPts val="0"/>
              </a:spcAft>
              <a:buSzPts val="1800"/>
              <a:buAutoNum type="arabicPeriod"/>
            </a:pPr>
            <a:r>
              <a:rPr lang="it"/>
              <a:t>double</a:t>
            </a:r>
            <a:endParaRPr/>
          </a:p>
          <a:p>
            <a:pPr indent="-342900" lvl="0" marL="457200" rtl="0" algn="l">
              <a:spcBef>
                <a:spcPts val="0"/>
              </a:spcBef>
              <a:spcAft>
                <a:spcPts val="0"/>
              </a:spcAft>
              <a:buSzPts val="1800"/>
              <a:buAutoNum type="arabicPeriod"/>
            </a:pPr>
            <a:r>
              <a:rPr lang="it"/>
              <a:t>boolean</a:t>
            </a:r>
            <a:endParaRPr/>
          </a:p>
          <a:p>
            <a:pPr indent="-342900" lvl="0" marL="457200" rtl="0" algn="l">
              <a:spcBef>
                <a:spcPts val="0"/>
              </a:spcBef>
              <a:spcAft>
                <a:spcPts val="0"/>
              </a:spcAft>
              <a:buSzPts val="1800"/>
              <a:buAutoNum type="arabicPeriod"/>
            </a:pPr>
            <a:r>
              <a:rPr lang="it"/>
              <a:t>char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Array</a:t>
            </a:r>
            <a:endParaRPr/>
          </a:p>
        </p:txBody>
      </p:sp>
      <p:sp>
        <p:nvSpPr>
          <p:cNvPr id="127" name="Google Shape;127;p21"/>
          <p:cNvSpPr txBox="1"/>
          <p:nvPr>
            <p:ph idx="1" type="body"/>
          </p:nvPr>
        </p:nvSpPr>
        <p:spPr>
          <a:xfrm>
            <a:off x="174300" y="1919075"/>
            <a:ext cx="88173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a:t>
            </a:r>
            <a:r>
              <a:rPr lang="it"/>
              <a:t>rray di tipo int e di lunghezza </a:t>
            </a:r>
            <a:r>
              <a:rPr lang="it">
                <a:latin typeface="Courier New"/>
                <a:ea typeface="Courier New"/>
                <a:cs typeface="Courier New"/>
                <a:sym typeface="Courier New"/>
              </a:rPr>
              <a:t>n</a:t>
            </a:r>
            <a:r>
              <a:rPr lang="it"/>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a:t>
            </a:r>
            <a:r>
              <a:rPr lang="it">
                <a:solidFill>
                  <a:srgbClr val="0000BF"/>
                </a:solidFill>
                <a:latin typeface="Courier New"/>
                <a:ea typeface="Courier New"/>
                <a:cs typeface="Courier New"/>
                <a:sym typeface="Courier New"/>
              </a:rPr>
              <a:t>new</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[n];</a:t>
            </a:r>
            <a:endParaRPr>
              <a:latin typeface="Courier New"/>
              <a:ea typeface="Courier New"/>
              <a:cs typeface="Courier New"/>
              <a:sym typeface="Courier New"/>
            </a:endParaRPr>
          </a:p>
          <a:p>
            <a:pPr indent="0" lvl="0" marL="0" rtl="0" algn="l">
              <a:spcBef>
                <a:spcPts val="1600"/>
              </a:spcBef>
              <a:spcAft>
                <a:spcPts val="0"/>
              </a:spcAft>
              <a:buNone/>
            </a:pPr>
            <a:r>
              <a:rPr lang="it"/>
              <a:t>Un array può anche essere creato assegnando dei valori: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{6,2,4,8};</a:t>
            </a:r>
            <a:endParaRPr>
              <a:latin typeface="Courier New"/>
              <a:ea typeface="Courier New"/>
              <a:cs typeface="Courier New"/>
              <a:sym typeface="Courier New"/>
            </a:endParaRPr>
          </a:p>
          <a:p>
            <a:pPr indent="0" lvl="0" marL="0" rtl="0" algn="l">
              <a:spcBef>
                <a:spcPts val="1600"/>
              </a:spcBef>
              <a:spcAft>
                <a:spcPts val="0"/>
              </a:spcAft>
              <a:buNone/>
            </a:pPr>
            <a:r>
              <a:rPr lang="it"/>
              <a:t>Per conoscere la size di un array si può utilizzare il campo </a:t>
            </a:r>
            <a:r>
              <a:rPr lang="it">
                <a:latin typeface="Courier New"/>
                <a:ea typeface="Courier New"/>
                <a:cs typeface="Courier New"/>
                <a:sym typeface="Courier New"/>
              </a:rPr>
              <a:t>length</a:t>
            </a:r>
            <a:r>
              <a:rPr lang="it"/>
              <a:t>. Nell’esempio precedente, </a:t>
            </a:r>
            <a:r>
              <a:rPr lang="it">
                <a:latin typeface="Courier New"/>
                <a:ea typeface="Courier New"/>
                <a:cs typeface="Courier New"/>
                <a:sym typeface="Courier New"/>
              </a:rPr>
              <a:t>a.length</a:t>
            </a:r>
            <a:r>
              <a:rPr lang="it"/>
              <a:t> è uguale a 4.</a:t>
            </a:r>
            <a:endParaRPr/>
          </a:p>
          <a:p>
            <a:pPr indent="0" lvl="0" marL="0" rtl="0" algn="l">
              <a:spcBef>
                <a:spcPts val="1600"/>
              </a:spcBef>
              <a:spcAft>
                <a:spcPts val="0"/>
              </a:spcAft>
              <a:buNone/>
            </a:pPr>
            <a:r>
              <a:rPr lang="it"/>
              <a:t>Come in C++, gli indici partono da 0 e arrivano alla length-1. Si può accedere ad una posizione usando le parentesi quadre: </a:t>
            </a:r>
            <a:r>
              <a:rPr lang="it">
                <a:latin typeface="Courier New"/>
                <a:ea typeface="Courier New"/>
                <a:cs typeface="Courier New"/>
                <a:sym typeface="Courier New"/>
              </a:rPr>
              <a:t>a[2] = 5;</a:t>
            </a:r>
            <a:endParaRPr>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