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EE7AC7-2BEC-433F-9A1C-BB193B079287}">
  <a:tblStyle styleId="{66EE7AC7-2BEC-433F-9A1C-BB193B0792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b73a6b0ad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b73a6b0a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b73a6b0ad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b73a6b0a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b73a6b0ad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b73a6b0a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b73a6b0ad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b73a6b0a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b73a6b0ad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b73a6b0a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b73a6b0ad_0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b73a6b0a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b73a6b0ad_0_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b73a6b0a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b73a6b0ad_0_1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b73a6b0a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b73a6b0ad_0_1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b73a6b0a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b73a6b0ad_0_1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b73a6b0a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b2c48fe0a_0_2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b2c48fe0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b73a6b0a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b73a6b0a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b73a6b0ad_0_1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b73a6b0a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b73a6b0ad_0_1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b73a6b0a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b73a6b0ad_0_1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b73a6b0a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b73a6b0ad_0_1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b73a6b0a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b73a6b0ad_0_1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b73a6b0a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b73a6b0a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b73a6b0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b73a6b0ad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b73a6b0a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b73a6b0ad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b73a6b0a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b73a6b0ad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b73a6b0a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b73a6b0ad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b73a6b0a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b73a6b0ad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b73a6b0a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User Interfaces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Java - Ereditarietà, Generics, Classi Wrapper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Carmine Dodaro - Università della Calabria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Ereditarietà e conversione di tipo</a:t>
            </a:r>
            <a:endParaRPr baseline="-25000"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243925" y="1927200"/>
            <a:ext cx="56715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1) Upcast: sempre OK!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Object number1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TestObject(1);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2) Downcast: genera errore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 number2 = number1;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3) Downcast: può dare errore se i tipi non sono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compatibili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 number3 = (TestObject) number1;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4) Checked downcast: OK!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(number1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instanceof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TestObject)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 number4 = (TestObject) number1;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5858525" y="1726500"/>
            <a:ext cx="3160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conversione da sottoclasse a superclasse, detta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upcast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è automatica e corretta.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conversione automatica da superclasse a sottoclasse, detta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downcast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genera errore.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conversione esplicita potrebbe dare errore in fase di esecuzione se i due tipi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non sono compatibili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tra loro.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modo corretto di effettuare un downcast è quello di verificare la compatibilità di tipo con il costrutto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instanceof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Elementi costanti</a:t>
            </a:r>
            <a:endParaRPr baseline="-25000"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243925" y="1927200"/>
            <a:ext cx="61185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ProvaFinal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final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String stringa =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"STRINGA COSTANTE"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ProvaFinal()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System.out.println(stringa);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stringa =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"ciao"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Errore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ProvaFinal prova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ProvaFinal();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6248675" y="1826850"/>
            <a:ext cx="2803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 Java non esiste il concetto di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come in C++, tuttavia esiste la keyword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che può essere utilizzata per campi, metodi e classi: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campi dichiarati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non possono essere modificati.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metodi dichiarati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non possono essere ridefiniti nelle sottoclassi.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classi dichiarate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non possono essere estese.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 Astratte</a:t>
            </a:r>
            <a:endParaRPr baseline="-25000"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243925" y="1927200"/>
            <a:ext cx="50295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abstract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BaseClass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abstract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... abstractMethod(...);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... concreteMethod(...)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5273425" y="1726500"/>
            <a:ext cx="3745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 classe astratta (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 può avere metodi astratti e concreti.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metodi astratti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sono solamente dichiarati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non vengono implementati.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L’implementazione dei metodi astratti deve essere realizzata dalle sottoclassi, a meno che non siano anch’esse astratte.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Una classe astratta non è istanziabile (non si può creare un oggetto della classe).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Interfacce in Java</a:t>
            </a:r>
            <a:endParaRPr baseline="-25000"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243925" y="1927200"/>
            <a:ext cx="51678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Declarator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&lt;dichiarazione di costanti&gt;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&lt;dichiarazione di metodi&gt;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Impl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Declarator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5273425" y="1880900"/>
            <a:ext cx="3745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Un’interfaccia dichiara un insieme di costanti e metodi.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Una classe che implementa un’interfaccia deve rispettare il contratto e implementare tutti i metodi.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Una classe può implementare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più di una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interfaccia.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idx="4294967295" type="body"/>
          </p:nvPr>
        </p:nvSpPr>
        <p:spPr>
          <a:xfrm>
            <a:off x="252050" y="269600"/>
            <a:ext cx="8686200" cy="47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MyInterface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//di default i campi sono public, static e final.</a:t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int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a = 10;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//deve essere ridefinito nelle classi che implementano l’interfaccia</a:t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metodo1();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//implementazione di default nel caso in cui una classe non voglia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implementare questo metodo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default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metodo2() {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MyClass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MyInterface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//implementazione del metodo1: obbligatoria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metodo1()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può scegliere di non implementare il metodo2 perché ha un’implementazione di default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idx="4294967295" type="body"/>
          </p:nvPr>
        </p:nvSpPr>
        <p:spPr>
          <a:xfrm>
            <a:off x="211275" y="203150"/>
            <a:ext cx="8865000" cy="48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MyInterface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default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metodo2()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MyOtherInterface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default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metodo2()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ErrorClass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MyInterface, MyOtherInterface {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Errore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//Errore di compilazione: quale implementazione di metodo2 si considera?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SolutionClass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MyInterface, MyOtherInterface {	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//Soluzione: implementare esplicitamente il metodo2	</a:t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metodo2()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/*È possibile usare anche i metodi delle interfacce scrivendo: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MyInterface.super.metodo2(); e/o MyOtherInterface.super.metodo2(); */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 e Interfacce: osservazioni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471900" y="1919075"/>
            <a:ext cx="8222100" cy="30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400"/>
              <a:t>Le classi definiscono la </a:t>
            </a:r>
            <a:r>
              <a:rPr lang="it" sz="1400">
                <a:solidFill>
                  <a:schemeClr val="accent3"/>
                </a:solidFill>
              </a:rPr>
              <a:t>sintassi</a:t>
            </a:r>
            <a:r>
              <a:rPr lang="it" sz="1400"/>
              <a:t> e la </a:t>
            </a:r>
            <a:r>
              <a:rPr lang="it" sz="1400">
                <a:solidFill>
                  <a:schemeClr val="accent3"/>
                </a:solidFill>
              </a:rPr>
              <a:t>semantica</a:t>
            </a:r>
            <a:r>
              <a:rPr lang="it" sz="1400"/>
              <a:t> degli oggetti, ossia il comportamento.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400"/>
              <a:t>Una classe astratta </a:t>
            </a:r>
            <a:r>
              <a:rPr lang="it" sz="1400">
                <a:solidFill>
                  <a:schemeClr val="accent3"/>
                </a:solidFill>
              </a:rPr>
              <a:t>delega una parte della definizione del comportamento</a:t>
            </a:r>
            <a:r>
              <a:rPr lang="it" sz="1400"/>
              <a:t> alle sottoclassi concrete.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400"/>
              <a:t>Un’interfaccia </a:t>
            </a:r>
            <a:r>
              <a:rPr lang="it" sz="1400">
                <a:solidFill>
                  <a:schemeClr val="accent3"/>
                </a:solidFill>
              </a:rPr>
              <a:t>definisce un contratto</a:t>
            </a:r>
            <a:r>
              <a:rPr lang="it" sz="1400"/>
              <a:t> di programmazione a cui gli implementatori si conformano.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400"/>
              <a:t>Le classi </a:t>
            </a:r>
            <a:r>
              <a:rPr lang="it" sz="1400">
                <a:solidFill>
                  <a:schemeClr val="accent3"/>
                </a:solidFill>
              </a:rPr>
              <a:t>puramente astratte</a:t>
            </a:r>
            <a:r>
              <a:rPr lang="it" sz="1400"/>
              <a:t>, cioè senza campi e metodi concreti, sono realizzabili in Java, ma sono sotto tutti gli aspetti meno vantaggiose delle interfacce.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Ereditarietà e implementazione</a:t>
            </a:r>
            <a:endParaRPr baseline="-25000"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243925" y="1927200"/>
            <a:ext cx="4802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Interface1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Interface2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SuperClass { ...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SuperClass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implements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Interface1, Interface2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4436575" y="1880900"/>
            <a:ext cx="45828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seguenti dichiarazioni sono tutte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corrette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SuperClass obj1 =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Test(...);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Interface1 obj2 =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Test(...);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Interface2 obj3 =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Test(...);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Sull’oggetto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obj1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potrò invocare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tutti e soli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 metodi di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SuperClass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Sull’oggetto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obj2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potrò invocare tutti e soli i metodi di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Interface1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Sull’oggetto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obj3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potrò invocare tutti e soli i metodi di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Interface2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 anonime</a:t>
            </a:r>
            <a:endParaRPr baseline="-25000"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243925" y="1927200"/>
            <a:ext cx="52245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MyInterface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ciao();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Prova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MyInterface m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MyInterface()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ciao()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		System.out.println(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"prova"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m.ciao();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30"/>
          <p:cNvSpPr txBox="1"/>
          <p:nvPr/>
        </p:nvSpPr>
        <p:spPr>
          <a:xfrm>
            <a:off x="5346650" y="1826850"/>
            <a:ext cx="3705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classi anonime permettono di rendere il codice più conciso.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Permettono allo stesso tempo di dichiarare e istanziare una classe.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Sono utili nel caso una classe sia usata una sola volta.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 generiche</a:t>
            </a:r>
            <a:endParaRPr baseline="-25000"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203300" y="1656225"/>
            <a:ext cx="5590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PairInt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first;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int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second;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PairInt(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first,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second)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.first = first;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.second = second;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PairChar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char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first;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char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second;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PairChar(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first,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char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second)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.first = first;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.second = second;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5858550" y="1826850"/>
            <a:ext cx="31932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due classi differiscono solo per il tipo di dato (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 volessimo creare altre classi simili dovremmo duplicare il codice cambiando solo il tipo. Ovviamente, non è la soluzione migliore.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 Java esiste la possibilità di creare classi generiche (in modo simile ai template in c++).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Ereditarietà</a:t>
            </a:r>
            <a:endParaRPr baseline="-25000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243925" y="1927200"/>
            <a:ext cx="49077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SuperClass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SubClass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extends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SuperClass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5265375" y="2137025"/>
            <a:ext cx="3713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 Java, una classe può estendere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una sola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altra classe.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metodi/campi </a:t>
            </a:r>
            <a:r>
              <a:rPr lang="it">
                <a:solidFill>
                  <a:srgbClr val="0000BF"/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della superclasse sono automaticamente metodi/campi </a:t>
            </a:r>
            <a:r>
              <a:rPr lang="it">
                <a:solidFill>
                  <a:srgbClr val="0000BF"/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della sottoclasse.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metodi/campi </a:t>
            </a:r>
            <a:r>
              <a:rPr lang="it">
                <a:solidFill>
                  <a:srgbClr val="0000BF"/>
                </a:solidFill>
                <a:latin typeface="Roboto"/>
                <a:ea typeface="Roboto"/>
                <a:cs typeface="Roboto"/>
                <a:sym typeface="Roboto"/>
              </a:rPr>
              <a:t>protected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della superclasse sono accessibili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solo all’interno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delle sottoclassi.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metodi/campi </a:t>
            </a:r>
            <a:r>
              <a:rPr lang="it">
                <a:solidFill>
                  <a:srgbClr val="0000BF"/>
                </a:solidFill>
                <a:latin typeface="Roboto"/>
                <a:ea typeface="Roboto"/>
                <a:cs typeface="Roboto"/>
                <a:sym typeface="Roboto"/>
              </a:rPr>
              <a:t>private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della superclasse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non sono accessibili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dalle sottoclassi.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 generiche</a:t>
            </a:r>
            <a:endParaRPr baseline="-25000"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105800" y="1778100"/>
            <a:ext cx="4867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Pair&lt;T1,T2&gt;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T1 first;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T2 second;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Pair(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T1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first, T2 second)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.first = first;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.second = second;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32"/>
          <p:cNvSpPr txBox="1"/>
          <p:nvPr/>
        </p:nvSpPr>
        <p:spPr>
          <a:xfrm>
            <a:off x="5029750" y="1826850"/>
            <a:ext cx="40221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classi possono essere definite sulla base di uno o più parametri relativi al tipo dei dati che trattano.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nome e il numero dei parametri sono dichiarati nell’intestazione della classe (</a:t>
            </a:r>
            <a:r>
              <a:rPr lang="it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&lt;T1,T2&gt;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nell’esempio).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nome dei parametri può essere successivamente utilizzato nella classe.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 generiche: come funzionano?</a:t>
            </a:r>
            <a:endParaRPr baseline="-25000"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105800" y="1778100"/>
            <a:ext cx="52326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first;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second;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Pair(Object first, Object second)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.first = first;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.second = second;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33"/>
          <p:cNvSpPr txBox="1"/>
          <p:nvPr/>
        </p:nvSpPr>
        <p:spPr>
          <a:xfrm>
            <a:off x="5598525" y="1826850"/>
            <a:ext cx="34533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classi generiche in Java sono costrutti sintattici per gestire una forma di polimorfismo dinamico.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tipi parametrici vengono gestiti tramite riferimenti a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questo motivo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non si possono utilizzare i tipi base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con le classi generiche!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243925" y="1854075"/>
            <a:ext cx="8450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Si può utilizzare lo stesso tipo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Pair&lt;String,String&gt; p1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Pair&lt;String,String&gt;(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"str1"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"str2"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Si possono utilizzare tipi diversi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Pair&lt;String,Scanner&gt; p1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Pair&lt;String,Scanner&gt;(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"str1"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//Non si possono utilizzare tipi base!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Pair&lt;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&gt; p1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Pair&lt;int,int&gt;(1,2);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//&lt;− errore</a:t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 di classi generiche</a:t>
            </a:r>
            <a:endParaRPr baseline="-25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idx="4294967295" type="body"/>
          </p:nvPr>
        </p:nvSpPr>
        <p:spPr>
          <a:xfrm>
            <a:off x="0" y="619050"/>
            <a:ext cx="8925000" cy="44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 Prova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 printArrayString(String[] array)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(String s : array) System.out.println(s);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 printArrayTestObject(TestObject[] array)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(TestObject t : array) System.out.println(t);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 &lt;T&gt; void printArray(T[] array)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(T t : array) System.out.println (t);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Prova p = </a:t>
            </a: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 Prova();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p.printArrayString(args);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p.printArray(args);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Metodi generici</a:t>
            </a:r>
            <a:endParaRPr baseline="-25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 Wrapper</a:t>
            </a:r>
            <a:endParaRPr/>
          </a:p>
        </p:txBody>
      </p:sp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471900" y="1919075"/>
            <a:ext cx="5809200" cy="30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Per ogni tipo primitivo in java, esiste una classe corrispondente, chiamata </a:t>
            </a:r>
            <a:r>
              <a:rPr lang="it" sz="1400">
                <a:solidFill>
                  <a:schemeClr val="accent3"/>
                </a:solidFill>
              </a:rPr>
              <a:t>classe Wrapper</a:t>
            </a:r>
            <a:r>
              <a:rPr lang="it" sz="1400"/>
              <a:t>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È utile in tutti quei contesti in cui non si possono utilizzare i tipi base (ad esempio con le classi generiche).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Come la classe String, le classi Wrapper sono </a:t>
            </a:r>
            <a:r>
              <a:rPr lang="it" sz="1400">
                <a:solidFill>
                  <a:schemeClr val="accent3"/>
                </a:solidFill>
              </a:rPr>
              <a:t>immutabili</a:t>
            </a:r>
            <a:r>
              <a:rPr lang="it" sz="1400"/>
              <a:t>.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218" name="Google Shape;218;p36"/>
          <p:cNvGraphicFramePr/>
          <p:nvPr/>
        </p:nvGraphicFramePr>
        <p:xfrm>
          <a:off x="6586025" y="1820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{66EE7AC7-2BEC-433F-9A1C-BB193B079287}</a:tableStyleId>
              </a:tblPr>
              <a:tblGrid>
                <a:gridCol w="1079600"/>
                <a:gridCol w="1179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byte</a:t>
                      </a:r>
                      <a:endParaRPr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Byte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short</a:t>
                      </a:r>
                      <a:endParaRPr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Short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</a:t>
                      </a:r>
                      <a:endParaRPr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endParaRPr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endParaRPr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endParaRPr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Character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endParaRPr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</a:t>
            </a:r>
            <a:endParaRPr baseline="-25000"/>
          </a:p>
        </p:txBody>
      </p:sp>
      <p:sp>
        <p:nvSpPr>
          <p:cNvPr id="224" name="Google Shape;224;p37"/>
          <p:cNvSpPr txBox="1"/>
          <p:nvPr>
            <p:ph idx="4294967295" type="body"/>
          </p:nvPr>
        </p:nvSpPr>
        <p:spPr>
          <a:xfrm>
            <a:off x="144150" y="770175"/>
            <a:ext cx="8734800" cy="4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TestObject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main(String [] args)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</a:t>
            </a:r>
            <a:r>
              <a:rPr lang="it" sz="16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num1 = 5;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Integer num2 = num1;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Integer num3 = num2;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Integer num4 = 6;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num2++;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System.out.println(num2); </a:t>
            </a:r>
            <a:r>
              <a:rPr lang="it" sz="16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//Output: 6</a:t>
            </a:r>
            <a:endParaRPr sz="16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System.out.println(num3); </a:t>
            </a:r>
            <a:r>
              <a:rPr lang="it" sz="16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//Output: 5</a:t>
            </a:r>
            <a:endParaRPr sz="16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Ereditarietà: c</a:t>
            </a:r>
            <a:r>
              <a:rPr lang="it"/>
              <a:t>lasse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71900" y="2137025"/>
            <a:ext cx="8506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 Java, tutte le classi estendono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implicitamente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la classe predefinita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classe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istanziabile e contiene implementazioni di default per alcuni metodi di utilità generale.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Ogni oggetto Java dispone di tali metodi automaticamente. I più importanti sono: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○"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equals(Object o);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○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 toString();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○"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hashCode();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○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Object clone();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○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Overriding e binding dinamico</a:t>
            </a:r>
            <a:endParaRPr baseline="-25000"/>
          </a:p>
        </p:txBody>
      </p:sp>
      <p:sp>
        <p:nvSpPr>
          <p:cNvPr id="87" name="Google Shape;87;p16"/>
          <p:cNvSpPr txBox="1"/>
          <p:nvPr/>
        </p:nvSpPr>
        <p:spPr>
          <a:xfrm>
            <a:off x="471900" y="2137025"/>
            <a:ext cx="8506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Una sottoclasse può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ridefinire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override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 i metodi della superclasse.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firma del metodo è la stessa.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 differenza del C++ non si deve specificare la keyword </a:t>
            </a:r>
            <a:r>
              <a:rPr lang="it">
                <a:solidFill>
                  <a:srgbClr val="0000BF"/>
                </a:solidFill>
                <a:latin typeface="Roboto"/>
                <a:ea typeface="Roboto"/>
                <a:cs typeface="Roboto"/>
                <a:sym typeface="Roboto"/>
              </a:rPr>
              <a:t>virtual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JVM stabilisce dinamicamente sulla base della classe della particolare istanza quale metodo invocare (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binding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</a:t>
            </a:r>
            <a:endParaRPr baseline="-25000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243925" y="1927200"/>
            <a:ext cx="51759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int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value;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v) { value = v;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main(String [] args)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 t1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TestObject(1);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 t2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TestObject(2);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Output: TestObject@6d06d69c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System.out.println(t1.toString());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Output: TestObject@7852e922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System.out.println(t2);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6053575" y="2193900"/>
            <a:ext cx="2551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classe TestObject eredita (implicitamente) da Object.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Quindi, può utilizzare il metodo toString().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243925" y="1854075"/>
            <a:ext cx="73374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 int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value;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v) { value = v;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Ridefinizione del metodo toString() della classe Object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String toString() { return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"Value: 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+ value;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main(String [] args)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 t1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TestObject(1);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 t2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TestObject(2);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Output: Value: 1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System.out.println(t1.toString());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Output: Value: 2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System.out.println(t2);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 di override (1)</a:t>
            </a:r>
            <a:endParaRPr baseline="-25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243925" y="1854075"/>
            <a:ext cx="5330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main(String [] args)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Object[] arrayMisto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Object[2];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 t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TestObject(1);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String s =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arrayMisto[0] = 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arrayMisto[1] = s;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(Object o : arrayMisto)</a:t>
            </a:r>
            <a:endParaRPr sz="1200">
              <a:solidFill>
                <a:srgbClr val="9400D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System.out.println(o);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 di override (2)</a:t>
            </a:r>
            <a:endParaRPr baseline="-25000"/>
          </a:p>
        </p:txBody>
      </p:sp>
      <p:sp>
        <p:nvSpPr>
          <p:cNvPr id="107" name="Google Shape;107;p19"/>
          <p:cNvSpPr txBox="1"/>
          <p:nvPr/>
        </p:nvSpPr>
        <p:spPr>
          <a:xfrm>
            <a:off x="6216075" y="2193925"/>
            <a:ext cx="2283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Output: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Value: 1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Hello World!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Osservazioni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71900" y="1919075"/>
            <a:ext cx="8222100" cy="30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Negli esempi,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it" sz="1600"/>
              <a:t> è superclasse (implicita) di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TestObject</a:t>
            </a:r>
            <a:r>
              <a:rPr lang="it" sz="1600"/>
              <a:t>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Riferendosi agli oggetti di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TestObject</a:t>
            </a:r>
            <a:r>
              <a:rPr lang="it" sz="1600"/>
              <a:t> come se fossero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it" sz="1600"/>
              <a:t>, si possono utilizzare su di essi tutti e soli i metodi definiti in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it" sz="1600"/>
              <a:t>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Se i metodi sono stati ridefiniti il binding dinamico invocherà il metodo corrispondente (</a:t>
            </a:r>
            <a:r>
              <a:rPr lang="it" sz="1600">
                <a:solidFill>
                  <a:schemeClr val="accent3"/>
                </a:solidFill>
              </a:rPr>
              <a:t>polimorfismo</a:t>
            </a:r>
            <a:r>
              <a:rPr lang="it" sz="1600"/>
              <a:t>).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Invocare metodi della superclasse</a:t>
            </a:r>
            <a:endParaRPr baseline="-25000"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243925" y="1927200"/>
            <a:ext cx="64164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Superclasse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int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value;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Superclasse(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value) {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.value = value;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int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getValue() {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value;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Sottoclasse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Superclasse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Sottoclasse(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value) {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(value);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int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getValue() {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.getValue()+1;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Sottoclasse s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Sottoclasse(1);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System.out.println(s.getValue());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//Stampa: 2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6736125" y="2177650"/>
            <a:ext cx="2356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Nel costruttore si può usare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per invocare il costruttore della superclasse.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invocare un metodo della superclasse si può utilizzare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.metodo()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