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b73a6b0ad_0_1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b73a6b0a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11756d2d7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11756d2d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11756d2d7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11756d2d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11756d2d7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11756d2d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11756d2d7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11756d2d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11756d2d7_0_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11756d2d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11756d2d7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11756d2d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11756d2d7_0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11756d2d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11756d2d7_0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11756d2d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6eb0fcdfe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6eb0fcdf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b73a6b0ad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b73a6b0a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6eb0fcdfe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6eb0fcd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11756d2d7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11756d2d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11756d2d7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11756d2d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11756d2d7_0_1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11756d2d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11756d2d7_0_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11756d2d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11756d2d7_0_1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11756d2d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11756d2d7_0_1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11756d2d7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11756d2d7_0_1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11756d2d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11756d2d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11756d2d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11756d2d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11756d2d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11756d2d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11756d2d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11756d2d7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11756d2d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711569e7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711569e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11756d2d7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111756d2d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711569e76_1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1711569e7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User Interfaces Design</a:t>
            </a:r>
            <a:endParaRPr/>
          </a:p>
          <a:p>
            <a:pPr indent="0" lvl="0" marL="0" rtl="0" algn="l">
              <a:spcBef>
                <a:spcPts val="0"/>
              </a:spcBef>
              <a:spcAft>
                <a:spcPts val="0"/>
              </a:spcAft>
              <a:buNone/>
            </a:pPr>
            <a:r>
              <a:rPr lang="it" sz="3000"/>
              <a:t>Thread e Database - Thread</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t>Carmine Dodaro - Università della Calabria</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idx="1" type="body"/>
          </p:nvPr>
        </p:nvSpPr>
        <p:spPr>
          <a:xfrm>
            <a:off x="471900" y="1927200"/>
            <a:ext cx="8602500" cy="321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it" sz="1400"/>
              <a:t>Un thread in Java può essere nei seguenti stati:</a:t>
            </a:r>
            <a:endParaRPr sz="1400"/>
          </a:p>
          <a:p>
            <a:pPr indent="0" lvl="0" marL="0" rtl="0" algn="l">
              <a:lnSpc>
                <a:spcPct val="100000"/>
              </a:lnSpc>
              <a:spcBef>
                <a:spcPts val="0"/>
              </a:spcBef>
              <a:spcAft>
                <a:spcPts val="0"/>
              </a:spcAft>
              <a:buNone/>
            </a:pPr>
            <a:r>
              <a:t/>
            </a:r>
            <a:endParaRPr sz="1400"/>
          </a:p>
          <a:p>
            <a:pPr indent="-317500" lvl="0" marL="457200" rtl="0" algn="l">
              <a:lnSpc>
                <a:spcPct val="115000"/>
              </a:lnSpc>
              <a:spcBef>
                <a:spcPts val="0"/>
              </a:spcBef>
              <a:spcAft>
                <a:spcPts val="0"/>
              </a:spcAft>
              <a:buSzPts val="1400"/>
              <a:buChar char="●"/>
            </a:pPr>
            <a:r>
              <a:rPr lang="it" sz="1400">
                <a:solidFill>
                  <a:schemeClr val="accent3"/>
                </a:solidFill>
              </a:rPr>
              <a:t>NEW</a:t>
            </a:r>
            <a:r>
              <a:rPr lang="it" sz="1400"/>
              <a:t>: un thread che non è ancora partito.</a:t>
            </a:r>
            <a:endParaRPr sz="1400"/>
          </a:p>
          <a:p>
            <a:pPr indent="-317500" lvl="0" marL="457200" rtl="0" algn="l">
              <a:lnSpc>
                <a:spcPct val="115000"/>
              </a:lnSpc>
              <a:spcBef>
                <a:spcPts val="0"/>
              </a:spcBef>
              <a:spcAft>
                <a:spcPts val="0"/>
              </a:spcAft>
              <a:buSzPts val="1400"/>
              <a:buChar char="●"/>
            </a:pPr>
            <a:r>
              <a:rPr lang="it" sz="1400">
                <a:solidFill>
                  <a:schemeClr val="accent3"/>
                </a:solidFill>
              </a:rPr>
              <a:t>RUNNABLE</a:t>
            </a:r>
            <a:r>
              <a:rPr lang="it" sz="1400"/>
              <a:t>: un thread che è eseguito.</a:t>
            </a:r>
            <a:endParaRPr sz="1400"/>
          </a:p>
          <a:p>
            <a:pPr indent="-317500" lvl="0" marL="457200" rtl="0" algn="l">
              <a:lnSpc>
                <a:spcPct val="115000"/>
              </a:lnSpc>
              <a:spcBef>
                <a:spcPts val="0"/>
              </a:spcBef>
              <a:spcAft>
                <a:spcPts val="0"/>
              </a:spcAft>
              <a:buSzPts val="1400"/>
              <a:buChar char="●"/>
            </a:pPr>
            <a:r>
              <a:rPr lang="it" sz="1400">
                <a:solidFill>
                  <a:schemeClr val="accent3"/>
                </a:solidFill>
              </a:rPr>
              <a:t>BLOCKED</a:t>
            </a:r>
            <a:r>
              <a:rPr lang="it" sz="1400"/>
              <a:t>: un thread che è bloccato per un lock.</a:t>
            </a:r>
            <a:endParaRPr sz="1400"/>
          </a:p>
          <a:p>
            <a:pPr indent="-317500" lvl="0" marL="457200" rtl="0" algn="l">
              <a:lnSpc>
                <a:spcPct val="115000"/>
              </a:lnSpc>
              <a:spcBef>
                <a:spcPts val="0"/>
              </a:spcBef>
              <a:spcAft>
                <a:spcPts val="0"/>
              </a:spcAft>
              <a:buSzPts val="1400"/>
              <a:buChar char="●"/>
            </a:pPr>
            <a:r>
              <a:rPr lang="it" sz="1400">
                <a:solidFill>
                  <a:schemeClr val="accent3"/>
                </a:solidFill>
              </a:rPr>
              <a:t>WAITING</a:t>
            </a:r>
            <a:r>
              <a:rPr lang="it" sz="1400"/>
              <a:t>: un thread che aspetta (per un tempo indefinito) che un altro thread faccia alcune azioni.</a:t>
            </a:r>
            <a:endParaRPr sz="1400"/>
          </a:p>
          <a:p>
            <a:pPr indent="-317500" lvl="0" marL="457200" rtl="0" algn="l">
              <a:lnSpc>
                <a:spcPct val="115000"/>
              </a:lnSpc>
              <a:spcBef>
                <a:spcPts val="0"/>
              </a:spcBef>
              <a:spcAft>
                <a:spcPts val="0"/>
              </a:spcAft>
              <a:buSzPts val="1400"/>
              <a:buChar char="●"/>
            </a:pPr>
            <a:r>
              <a:rPr lang="it" sz="1400">
                <a:solidFill>
                  <a:schemeClr val="accent3"/>
                </a:solidFill>
              </a:rPr>
              <a:t>TIMED_WAITING</a:t>
            </a:r>
            <a:r>
              <a:rPr lang="it" sz="1400"/>
              <a:t>: un thread che aspetta (per un tempo fissato, chiamato waiting time) che un altro thread faccia alcune azioni.</a:t>
            </a:r>
            <a:endParaRPr sz="1400"/>
          </a:p>
          <a:p>
            <a:pPr indent="-317500" lvl="0" marL="457200" rtl="0" algn="l">
              <a:lnSpc>
                <a:spcPct val="115000"/>
              </a:lnSpc>
              <a:spcBef>
                <a:spcPts val="0"/>
              </a:spcBef>
              <a:spcAft>
                <a:spcPts val="0"/>
              </a:spcAft>
              <a:buSzPts val="1400"/>
              <a:buChar char="●"/>
            </a:pPr>
            <a:r>
              <a:rPr lang="it" sz="1400">
                <a:solidFill>
                  <a:schemeClr val="accent3"/>
                </a:solidFill>
              </a:rPr>
              <a:t>TERMINATED</a:t>
            </a:r>
            <a:r>
              <a:rPr lang="it" sz="1400"/>
              <a:t>: un thread che ha finito il suo ciclo di vita.</a:t>
            </a:r>
            <a:endParaRPr sz="1400"/>
          </a:p>
        </p:txBody>
      </p:sp>
      <p:sp>
        <p:nvSpPr>
          <p:cNvPr id="125" name="Google Shape;125;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Stati di un thread</a:t>
            </a:r>
            <a:endParaRPr baseline="-25000">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Interazione tra gli stati</a:t>
            </a:r>
            <a:endParaRPr baseline="-25000">
              <a:latin typeface="Courier New"/>
              <a:ea typeface="Courier New"/>
              <a:cs typeface="Courier New"/>
              <a:sym typeface="Courier New"/>
            </a:endParaRPr>
          </a:p>
        </p:txBody>
      </p:sp>
      <p:sp>
        <p:nvSpPr>
          <p:cNvPr id="131" name="Google Shape;131;p23"/>
          <p:cNvSpPr txBox="1"/>
          <p:nvPr/>
        </p:nvSpPr>
        <p:spPr>
          <a:xfrm>
            <a:off x="3570338" y="2854750"/>
            <a:ext cx="1924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it">
                <a:solidFill>
                  <a:schemeClr val="lt2"/>
                </a:solidFill>
                <a:latin typeface="Roboto"/>
                <a:ea typeface="Roboto"/>
                <a:cs typeface="Roboto"/>
                <a:sym typeface="Roboto"/>
              </a:rPr>
              <a:t>RUNNABLE</a:t>
            </a:r>
            <a:endParaRPr>
              <a:solidFill>
                <a:schemeClr val="lt2"/>
              </a:solidFill>
              <a:latin typeface="Roboto"/>
              <a:ea typeface="Roboto"/>
              <a:cs typeface="Roboto"/>
              <a:sym typeface="Roboto"/>
            </a:endParaRPr>
          </a:p>
        </p:txBody>
      </p:sp>
      <p:sp>
        <p:nvSpPr>
          <p:cNvPr id="132" name="Google Shape;132;p23"/>
          <p:cNvSpPr txBox="1"/>
          <p:nvPr/>
        </p:nvSpPr>
        <p:spPr>
          <a:xfrm>
            <a:off x="6618500" y="2854750"/>
            <a:ext cx="1924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it">
                <a:solidFill>
                  <a:schemeClr val="lt2"/>
                </a:solidFill>
                <a:latin typeface="Roboto"/>
                <a:ea typeface="Roboto"/>
                <a:cs typeface="Roboto"/>
                <a:sym typeface="Roboto"/>
              </a:rPr>
              <a:t>BLOCKED</a:t>
            </a:r>
            <a:endParaRPr>
              <a:solidFill>
                <a:schemeClr val="lt2"/>
              </a:solidFill>
              <a:latin typeface="Roboto"/>
              <a:ea typeface="Roboto"/>
              <a:cs typeface="Roboto"/>
              <a:sym typeface="Roboto"/>
            </a:endParaRPr>
          </a:p>
        </p:txBody>
      </p:sp>
      <p:sp>
        <p:nvSpPr>
          <p:cNvPr id="133" name="Google Shape;133;p23"/>
          <p:cNvSpPr txBox="1"/>
          <p:nvPr/>
        </p:nvSpPr>
        <p:spPr>
          <a:xfrm>
            <a:off x="601275" y="2854750"/>
            <a:ext cx="1924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it">
                <a:solidFill>
                  <a:schemeClr val="lt2"/>
                </a:solidFill>
                <a:latin typeface="Roboto"/>
                <a:ea typeface="Roboto"/>
                <a:cs typeface="Roboto"/>
                <a:sym typeface="Roboto"/>
              </a:rPr>
              <a:t>WAITING</a:t>
            </a:r>
            <a:endParaRPr>
              <a:solidFill>
                <a:schemeClr val="lt2"/>
              </a:solidFill>
              <a:latin typeface="Roboto"/>
              <a:ea typeface="Roboto"/>
              <a:cs typeface="Roboto"/>
              <a:sym typeface="Roboto"/>
            </a:endParaRPr>
          </a:p>
        </p:txBody>
      </p:sp>
      <p:sp>
        <p:nvSpPr>
          <p:cNvPr id="134" name="Google Shape;134;p23"/>
          <p:cNvSpPr txBox="1"/>
          <p:nvPr/>
        </p:nvSpPr>
        <p:spPr>
          <a:xfrm>
            <a:off x="601275" y="4347225"/>
            <a:ext cx="1924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it">
                <a:solidFill>
                  <a:schemeClr val="lt2"/>
                </a:solidFill>
                <a:latin typeface="Roboto"/>
                <a:ea typeface="Roboto"/>
                <a:cs typeface="Roboto"/>
                <a:sym typeface="Roboto"/>
              </a:rPr>
              <a:t>NEW</a:t>
            </a:r>
            <a:endParaRPr>
              <a:solidFill>
                <a:schemeClr val="lt2"/>
              </a:solidFill>
              <a:latin typeface="Roboto"/>
              <a:ea typeface="Roboto"/>
              <a:cs typeface="Roboto"/>
              <a:sym typeface="Roboto"/>
            </a:endParaRPr>
          </a:p>
        </p:txBody>
      </p:sp>
      <p:sp>
        <p:nvSpPr>
          <p:cNvPr id="135" name="Google Shape;135;p23"/>
          <p:cNvSpPr txBox="1"/>
          <p:nvPr/>
        </p:nvSpPr>
        <p:spPr>
          <a:xfrm>
            <a:off x="3570338" y="4359200"/>
            <a:ext cx="1924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it">
                <a:solidFill>
                  <a:schemeClr val="lt2"/>
                </a:solidFill>
                <a:latin typeface="Roboto"/>
                <a:ea typeface="Roboto"/>
                <a:cs typeface="Roboto"/>
                <a:sym typeface="Roboto"/>
              </a:rPr>
              <a:t>TIME_WAITING</a:t>
            </a:r>
            <a:endParaRPr>
              <a:solidFill>
                <a:schemeClr val="lt2"/>
              </a:solidFill>
              <a:latin typeface="Roboto"/>
              <a:ea typeface="Roboto"/>
              <a:cs typeface="Roboto"/>
              <a:sym typeface="Roboto"/>
            </a:endParaRPr>
          </a:p>
        </p:txBody>
      </p:sp>
      <p:sp>
        <p:nvSpPr>
          <p:cNvPr id="136" name="Google Shape;136;p23"/>
          <p:cNvSpPr txBox="1"/>
          <p:nvPr/>
        </p:nvSpPr>
        <p:spPr>
          <a:xfrm>
            <a:off x="6618525" y="4347225"/>
            <a:ext cx="1924200" cy="400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it">
                <a:solidFill>
                  <a:schemeClr val="lt2"/>
                </a:solidFill>
                <a:latin typeface="Roboto"/>
                <a:ea typeface="Roboto"/>
                <a:cs typeface="Roboto"/>
                <a:sym typeface="Roboto"/>
              </a:rPr>
              <a:t>TERMINATED</a:t>
            </a:r>
            <a:endParaRPr>
              <a:solidFill>
                <a:schemeClr val="lt2"/>
              </a:solidFill>
              <a:latin typeface="Roboto"/>
              <a:ea typeface="Roboto"/>
              <a:cs typeface="Roboto"/>
              <a:sym typeface="Roboto"/>
            </a:endParaRPr>
          </a:p>
        </p:txBody>
      </p:sp>
      <p:cxnSp>
        <p:nvCxnSpPr>
          <p:cNvPr id="137" name="Google Shape;137;p23"/>
          <p:cNvCxnSpPr>
            <a:stCxn id="133" idx="3"/>
            <a:endCxn id="131" idx="1"/>
          </p:cNvCxnSpPr>
          <p:nvPr/>
        </p:nvCxnSpPr>
        <p:spPr>
          <a:xfrm>
            <a:off x="2525475" y="3054850"/>
            <a:ext cx="1044900" cy="0"/>
          </a:xfrm>
          <a:prstGeom prst="straightConnector1">
            <a:avLst/>
          </a:prstGeom>
          <a:noFill/>
          <a:ln cap="flat" cmpd="sng" w="9525">
            <a:solidFill>
              <a:schemeClr val="dk1"/>
            </a:solidFill>
            <a:prstDash val="solid"/>
            <a:round/>
            <a:headEnd len="med" w="med" type="none"/>
            <a:tailEnd len="med" w="med" type="triangle"/>
          </a:ln>
        </p:spPr>
      </p:cxnSp>
      <p:cxnSp>
        <p:nvCxnSpPr>
          <p:cNvPr id="138" name="Google Shape;138;p23"/>
          <p:cNvCxnSpPr/>
          <p:nvPr/>
        </p:nvCxnSpPr>
        <p:spPr>
          <a:xfrm>
            <a:off x="4200613" y="3254925"/>
            <a:ext cx="0" cy="1104300"/>
          </a:xfrm>
          <a:prstGeom prst="straightConnector1">
            <a:avLst/>
          </a:prstGeom>
          <a:noFill/>
          <a:ln cap="flat" cmpd="sng" w="9525">
            <a:solidFill>
              <a:schemeClr val="dk1"/>
            </a:solidFill>
            <a:prstDash val="solid"/>
            <a:round/>
            <a:headEnd len="med" w="med" type="none"/>
            <a:tailEnd len="med" w="med" type="triangle"/>
          </a:ln>
        </p:spPr>
      </p:cxnSp>
      <p:cxnSp>
        <p:nvCxnSpPr>
          <p:cNvPr id="139" name="Google Shape;139;p23"/>
          <p:cNvCxnSpPr>
            <a:stCxn id="132" idx="1"/>
            <a:endCxn id="131" idx="3"/>
          </p:cNvCxnSpPr>
          <p:nvPr/>
        </p:nvCxnSpPr>
        <p:spPr>
          <a:xfrm rot="10800000">
            <a:off x="5494400" y="3054850"/>
            <a:ext cx="1124100" cy="0"/>
          </a:xfrm>
          <a:prstGeom prst="straightConnector1">
            <a:avLst/>
          </a:prstGeom>
          <a:noFill/>
          <a:ln cap="flat" cmpd="sng" w="9525">
            <a:solidFill>
              <a:schemeClr val="dk1"/>
            </a:solidFill>
            <a:prstDash val="solid"/>
            <a:round/>
            <a:headEnd len="med" w="med" type="none"/>
            <a:tailEnd len="med" w="med" type="triangle"/>
          </a:ln>
        </p:spPr>
      </p:cxnSp>
      <p:cxnSp>
        <p:nvCxnSpPr>
          <p:cNvPr id="140" name="Google Shape;140;p23"/>
          <p:cNvCxnSpPr>
            <a:endCxn id="136" idx="0"/>
          </p:cNvCxnSpPr>
          <p:nvPr/>
        </p:nvCxnSpPr>
        <p:spPr>
          <a:xfrm>
            <a:off x="5504625" y="3279225"/>
            <a:ext cx="2076000" cy="1068000"/>
          </a:xfrm>
          <a:prstGeom prst="straightConnector1">
            <a:avLst/>
          </a:prstGeom>
          <a:noFill/>
          <a:ln cap="flat" cmpd="sng" w="9525">
            <a:solidFill>
              <a:schemeClr val="dk1"/>
            </a:solidFill>
            <a:prstDash val="solid"/>
            <a:round/>
            <a:headEnd len="med" w="med" type="none"/>
            <a:tailEnd len="med" w="med" type="triangle"/>
          </a:ln>
        </p:spPr>
      </p:cxnSp>
      <p:cxnSp>
        <p:nvCxnSpPr>
          <p:cNvPr id="141" name="Google Shape;141;p23"/>
          <p:cNvCxnSpPr>
            <a:stCxn id="134" idx="0"/>
          </p:cNvCxnSpPr>
          <p:nvPr/>
        </p:nvCxnSpPr>
        <p:spPr>
          <a:xfrm flipH="1" rot="10800000">
            <a:off x="1563375" y="3269625"/>
            <a:ext cx="1998900" cy="1077600"/>
          </a:xfrm>
          <a:prstGeom prst="straightConnector1">
            <a:avLst/>
          </a:prstGeom>
          <a:noFill/>
          <a:ln cap="flat" cmpd="sng" w="9525">
            <a:solidFill>
              <a:schemeClr val="dk1"/>
            </a:solidFill>
            <a:prstDash val="solid"/>
            <a:round/>
            <a:headEnd len="med" w="med" type="none"/>
            <a:tailEnd len="med" w="med" type="triangle"/>
          </a:ln>
        </p:spPr>
      </p:cxnSp>
      <p:cxnSp>
        <p:nvCxnSpPr>
          <p:cNvPr id="142" name="Google Shape;142;p23"/>
          <p:cNvCxnSpPr>
            <a:stCxn id="131" idx="0"/>
            <a:endCxn id="133" idx="0"/>
          </p:cNvCxnSpPr>
          <p:nvPr/>
        </p:nvCxnSpPr>
        <p:spPr>
          <a:xfrm rot="5400000">
            <a:off x="3047588" y="1370500"/>
            <a:ext cx="600" cy="2969100"/>
          </a:xfrm>
          <a:prstGeom prst="curvedConnector3">
            <a:avLst>
              <a:gd fmla="val -64245833" name="adj1"/>
            </a:avLst>
          </a:prstGeom>
          <a:noFill/>
          <a:ln cap="flat" cmpd="sng" w="9525">
            <a:solidFill>
              <a:schemeClr val="dk1"/>
            </a:solidFill>
            <a:prstDash val="solid"/>
            <a:round/>
            <a:headEnd len="med" w="med" type="none"/>
            <a:tailEnd len="med" w="med" type="triangle"/>
          </a:ln>
        </p:spPr>
      </p:cxnSp>
      <p:cxnSp>
        <p:nvCxnSpPr>
          <p:cNvPr id="143" name="Google Shape;143;p23"/>
          <p:cNvCxnSpPr>
            <a:stCxn id="131" idx="0"/>
            <a:endCxn id="132" idx="0"/>
          </p:cNvCxnSpPr>
          <p:nvPr/>
        </p:nvCxnSpPr>
        <p:spPr>
          <a:xfrm flipH="1" rot="-5400000">
            <a:off x="6056288" y="1330900"/>
            <a:ext cx="600" cy="3048300"/>
          </a:xfrm>
          <a:prstGeom prst="curvedConnector3">
            <a:avLst>
              <a:gd fmla="val -57737500" name="adj1"/>
            </a:avLst>
          </a:prstGeom>
          <a:noFill/>
          <a:ln cap="flat" cmpd="sng" w="9525">
            <a:solidFill>
              <a:schemeClr val="dk1"/>
            </a:solidFill>
            <a:prstDash val="solid"/>
            <a:round/>
            <a:headEnd len="med" w="med" type="none"/>
            <a:tailEnd len="med" w="med" type="triangle"/>
          </a:ln>
        </p:spPr>
      </p:cxnSp>
      <p:cxnSp>
        <p:nvCxnSpPr>
          <p:cNvPr id="144" name="Google Shape;144;p23"/>
          <p:cNvCxnSpPr/>
          <p:nvPr/>
        </p:nvCxnSpPr>
        <p:spPr>
          <a:xfrm rot="10800000">
            <a:off x="4794575" y="3249975"/>
            <a:ext cx="9600" cy="1108500"/>
          </a:xfrm>
          <a:prstGeom prst="straightConnector1">
            <a:avLst/>
          </a:prstGeom>
          <a:noFill/>
          <a:ln cap="flat" cmpd="sng" w="9525">
            <a:solidFill>
              <a:schemeClr val="dk1"/>
            </a:solidFill>
            <a:prstDash val="solid"/>
            <a:round/>
            <a:headEnd len="med" w="med" type="none"/>
            <a:tailEnd len="med" w="med" type="triangle"/>
          </a:ln>
        </p:spPr>
      </p:cxnSp>
      <p:sp>
        <p:nvSpPr>
          <p:cNvPr id="145" name="Google Shape;145;p23"/>
          <p:cNvSpPr txBox="1"/>
          <p:nvPr/>
        </p:nvSpPr>
        <p:spPr>
          <a:xfrm>
            <a:off x="2525475" y="2707825"/>
            <a:ext cx="956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notification</a:t>
            </a:r>
            <a:endParaRPr sz="1200">
              <a:solidFill>
                <a:schemeClr val="lt2"/>
              </a:solidFill>
              <a:latin typeface="Roboto"/>
              <a:ea typeface="Roboto"/>
              <a:cs typeface="Roboto"/>
              <a:sym typeface="Roboto"/>
            </a:endParaRPr>
          </a:p>
        </p:txBody>
      </p:sp>
      <p:sp>
        <p:nvSpPr>
          <p:cNvPr id="146" name="Google Shape;146;p23"/>
          <p:cNvSpPr txBox="1"/>
          <p:nvPr/>
        </p:nvSpPr>
        <p:spPr>
          <a:xfrm>
            <a:off x="5489975" y="2707825"/>
            <a:ext cx="1124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lock acquired</a:t>
            </a:r>
            <a:endParaRPr sz="1200">
              <a:solidFill>
                <a:schemeClr val="lt2"/>
              </a:solidFill>
              <a:latin typeface="Roboto"/>
              <a:ea typeface="Roboto"/>
              <a:cs typeface="Roboto"/>
              <a:sym typeface="Roboto"/>
            </a:endParaRPr>
          </a:p>
        </p:txBody>
      </p:sp>
      <p:sp>
        <p:nvSpPr>
          <p:cNvPr id="147" name="Google Shape;147;p23"/>
          <p:cNvSpPr txBox="1"/>
          <p:nvPr/>
        </p:nvSpPr>
        <p:spPr>
          <a:xfrm rot="-1806619">
            <a:off x="1877452" y="3577455"/>
            <a:ext cx="956811" cy="369246"/>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start</a:t>
            </a:r>
            <a:endParaRPr sz="1200">
              <a:solidFill>
                <a:schemeClr val="lt2"/>
              </a:solidFill>
              <a:latin typeface="Roboto"/>
              <a:ea typeface="Roboto"/>
              <a:cs typeface="Roboto"/>
              <a:sym typeface="Roboto"/>
            </a:endParaRPr>
          </a:p>
        </p:txBody>
      </p:sp>
      <p:sp>
        <p:nvSpPr>
          <p:cNvPr id="148" name="Google Shape;148;p23"/>
          <p:cNvSpPr txBox="1"/>
          <p:nvPr/>
        </p:nvSpPr>
        <p:spPr>
          <a:xfrm rot="1617522">
            <a:off x="6138961" y="3527573"/>
            <a:ext cx="956881" cy="369228"/>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end of run</a:t>
            </a:r>
            <a:endParaRPr sz="1200">
              <a:solidFill>
                <a:schemeClr val="lt2"/>
              </a:solidFill>
              <a:latin typeface="Roboto"/>
              <a:ea typeface="Roboto"/>
              <a:cs typeface="Roboto"/>
              <a:sym typeface="Roboto"/>
            </a:endParaRPr>
          </a:p>
        </p:txBody>
      </p:sp>
      <p:sp>
        <p:nvSpPr>
          <p:cNvPr id="149" name="Google Shape;149;p23"/>
          <p:cNvSpPr txBox="1"/>
          <p:nvPr/>
        </p:nvSpPr>
        <p:spPr>
          <a:xfrm>
            <a:off x="2156950" y="2096000"/>
            <a:ext cx="1908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waiting for </a:t>
            </a:r>
            <a:r>
              <a:rPr lang="it" sz="1200">
                <a:solidFill>
                  <a:schemeClr val="lt2"/>
                </a:solidFill>
                <a:latin typeface="Roboto"/>
                <a:ea typeface="Roboto"/>
                <a:cs typeface="Roboto"/>
                <a:sym typeface="Roboto"/>
              </a:rPr>
              <a:t>notification</a:t>
            </a:r>
            <a:endParaRPr sz="1200">
              <a:solidFill>
                <a:schemeClr val="lt2"/>
              </a:solidFill>
              <a:latin typeface="Roboto"/>
              <a:ea typeface="Roboto"/>
              <a:cs typeface="Roboto"/>
              <a:sym typeface="Roboto"/>
            </a:endParaRPr>
          </a:p>
        </p:txBody>
      </p:sp>
      <p:sp>
        <p:nvSpPr>
          <p:cNvPr id="150" name="Google Shape;150;p23"/>
          <p:cNvSpPr txBox="1"/>
          <p:nvPr/>
        </p:nvSpPr>
        <p:spPr>
          <a:xfrm>
            <a:off x="5102300" y="2095975"/>
            <a:ext cx="1908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required</a:t>
            </a:r>
            <a:r>
              <a:rPr lang="it" sz="1200">
                <a:solidFill>
                  <a:schemeClr val="lt2"/>
                </a:solidFill>
                <a:latin typeface="Roboto"/>
                <a:ea typeface="Roboto"/>
                <a:cs typeface="Roboto"/>
                <a:sym typeface="Roboto"/>
              </a:rPr>
              <a:t> lock</a:t>
            </a:r>
            <a:endParaRPr sz="1200">
              <a:solidFill>
                <a:schemeClr val="lt2"/>
              </a:solidFill>
              <a:latin typeface="Roboto"/>
              <a:ea typeface="Roboto"/>
              <a:cs typeface="Roboto"/>
              <a:sym typeface="Roboto"/>
            </a:endParaRPr>
          </a:p>
        </p:txBody>
      </p:sp>
      <p:sp>
        <p:nvSpPr>
          <p:cNvPr id="151" name="Google Shape;151;p23"/>
          <p:cNvSpPr txBox="1"/>
          <p:nvPr/>
        </p:nvSpPr>
        <p:spPr>
          <a:xfrm>
            <a:off x="4794575" y="3699625"/>
            <a:ext cx="1044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timeout or </a:t>
            </a:r>
            <a:r>
              <a:rPr lang="it" sz="1200">
                <a:solidFill>
                  <a:schemeClr val="lt2"/>
                </a:solidFill>
                <a:latin typeface="Roboto"/>
                <a:ea typeface="Roboto"/>
                <a:cs typeface="Roboto"/>
                <a:sym typeface="Roboto"/>
              </a:rPr>
              <a:t>notification</a:t>
            </a:r>
            <a:endParaRPr sz="1200">
              <a:solidFill>
                <a:schemeClr val="lt2"/>
              </a:solidFill>
              <a:latin typeface="Roboto"/>
              <a:ea typeface="Roboto"/>
              <a:cs typeface="Roboto"/>
              <a:sym typeface="Roboto"/>
            </a:endParaRPr>
          </a:p>
        </p:txBody>
      </p:sp>
      <p:sp>
        <p:nvSpPr>
          <p:cNvPr id="152" name="Google Shape;152;p23"/>
          <p:cNvSpPr txBox="1"/>
          <p:nvPr/>
        </p:nvSpPr>
        <p:spPr>
          <a:xfrm>
            <a:off x="2996125" y="3622425"/>
            <a:ext cx="1124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 sz="1200">
                <a:solidFill>
                  <a:schemeClr val="lt2"/>
                </a:solidFill>
                <a:latin typeface="Roboto"/>
                <a:ea typeface="Roboto"/>
                <a:cs typeface="Roboto"/>
                <a:sym typeface="Roboto"/>
              </a:rPr>
              <a:t>waiting for notification with timeout</a:t>
            </a:r>
            <a:endParaRPr sz="1200">
              <a:solidFill>
                <a:schemeClr val="lt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idx="1" type="body"/>
          </p:nvPr>
        </p:nvSpPr>
        <p:spPr>
          <a:xfrm>
            <a:off x="471900" y="1927200"/>
            <a:ext cx="8602500" cy="321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Un programma concorrente può bloccarsi a causa di tre differenti cause:</a:t>
            </a:r>
            <a:endParaRPr sz="1400"/>
          </a:p>
          <a:p>
            <a:pPr indent="0" lvl="0" marL="0" rtl="0" algn="l">
              <a:lnSpc>
                <a:spcPct val="115000"/>
              </a:lnSpc>
              <a:spcBef>
                <a:spcPts val="0"/>
              </a:spcBef>
              <a:spcAft>
                <a:spcPts val="0"/>
              </a:spcAft>
              <a:buNone/>
            </a:pPr>
            <a:r>
              <a:t/>
            </a:r>
            <a:endParaRPr sz="1400"/>
          </a:p>
          <a:p>
            <a:pPr indent="-317500" lvl="0" marL="457200" rtl="0" algn="l">
              <a:spcBef>
                <a:spcPts val="0"/>
              </a:spcBef>
              <a:spcAft>
                <a:spcPts val="0"/>
              </a:spcAft>
              <a:buSzPts val="1400"/>
              <a:buChar char="●"/>
            </a:pPr>
            <a:r>
              <a:rPr lang="it" sz="1400">
                <a:solidFill>
                  <a:schemeClr val="accent3"/>
                </a:solidFill>
              </a:rPr>
              <a:t>Starvation</a:t>
            </a:r>
            <a:r>
              <a:rPr lang="it" sz="1400"/>
              <a:t>: un thread ottiene un lock su una risorsa e compie delle operazioni che non consentono mai di rilasciarlo.</a:t>
            </a:r>
            <a:endParaRPr sz="1400">
              <a:solidFill>
                <a:schemeClr val="accent3"/>
              </a:solidFill>
            </a:endParaRPr>
          </a:p>
          <a:p>
            <a:pPr indent="-317500" lvl="0" marL="457200" rtl="0" algn="l">
              <a:lnSpc>
                <a:spcPct val="115000"/>
              </a:lnSpc>
              <a:spcBef>
                <a:spcPts val="0"/>
              </a:spcBef>
              <a:spcAft>
                <a:spcPts val="0"/>
              </a:spcAft>
              <a:buSzPts val="1400"/>
              <a:buChar char="●"/>
            </a:pPr>
            <a:r>
              <a:rPr lang="it" sz="1400">
                <a:solidFill>
                  <a:schemeClr val="accent3"/>
                </a:solidFill>
              </a:rPr>
              <a:t>Deadlock</a:t>
            </a:r>
            <a:r>
              <a:rPr lang="it" sz="1400"/>
              <a:t>: due thread sono bloccati perché aspettano tra di loro che ciascuno liberi una risorsa.</a:t>
            </a:r>
            <a:endParaRPr sz="1400"/>
          </a:p>
          <a:p>
            <a:pPr indent="-317500" lvl="0" marL="457200" rtl="0" algn="l">
              <a:lnSpc>
                <a:spcPct val="115000"/>
              </a:lnSpc>
              <a:spcBef>
                <a:spcPts val="0"/>
              </a:spcBef>
              <a:spcAft>
                <a:spcPts val="0"/>
              </a:spcAft>
              <a:buSzPts val="1400"/>
              <a:buChar char="●"/>
            </a:pPr>
            <a:r>
              <a:rPr lang="it" sz="1400">
                <a:solidFill>
                  <a:schemeClr val="accent3"/>
                </a:solidFill>
              </a:rPr>
              <a:t>Livelock</a:t>
            </a:r>
            <a:r>
              <a:rPr lang="it" sz="1400"/>
              <a:t>: è simile in linea di principio al deadlock, solo che in questo caso i due thread non sono bloccati, ma compiono continuamente delle operazioni, l’uno rispetto all’altro, che non permettono di terminare la propria esecuzione.</a:t>
            </a:r>
            <a:endParaRPr sz="1400"/>
          </a:p>
        </p:txBody>
      </p:sp>
      <p:sp>
        <p:nvSpPr>
          <p:cNvPr id="158" name="Google Shape;158;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Condizioni di blocco</a:t>
            </a:r>
            <a:endParaRPr baseline="-25000">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idx="1" type="body"/>
          </p:nvPr>
        </p:nvSpPr>
        <p:spPr>
          <a:xfrm>
            <a:off x="471900" y="1927200"/>
            <a:ext cx="8602500" cy="321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Java offre delle API ad alto livello per la gestione ad alto livello delle concorrenza, che consentono:</a:t>
            </a:r>
            <a:endParaRPr sz="1400"/>
          </a:p>
          <a:p>
            <a:pPr indent="-317500" lvl="0" marL="457200" rtl="0" algn="l">
              <a:lnSpc>
                <a:spcPct val="115000"/>
              </a:lnSpc>
              <a:spcBef>
                <a:spcPts val="0"/>
              </a:spcBef>
              <a:spcAft>
                <a:spcPts val="0"/>
              </a:spcAft>
              <a:buSzPts val="1400"/>
              <a:buChar char="●"/>
            </a:pPr>
            <a:r>
              <a:rPr lang="it" sz="1400"/>
              <a:t>di aumentare l’affidabilità del codice perché sono state scritte da esperti e testate per evitare i problemi di deadlock, starvation, ecc;</a:t>
            </a:r>
            <a:endParaRPr sz="1400"/>
          </a:p>
          <a:p>
            <a:pPr indent="-317500" lvl="0" marL="457200" rtl="0" algn="l">
              <a:lnSpc>
                <a:spcPct val="115000"/>
              </a:lnSpc>
              <a:spcBef>
                <a:spcPts val="0"/>
              </a:spcBef>
              <a:spcAft>
                <a:spcPts val="0"/>
              </a:spcAft>
              <a:buSzPts val="1400"/>
              <a:buChar char="●"/>
            </a:pPr>
            <a:r>
              <a:rPr lang="it" sz="1400"/>
              <a:t>di migliorare la velocità del codice, in quanto il codice è ottimizzato per le performance;</a:t>
            </a:r>
            <a:endParaRPr sz="1400"/>
          </a:p>
          <a:p>
            <a:pPr indent="-317500" lvl="0" marL="457200" rtl="0" algn="l">
              <a:lnSpc>
                <a:spcPct val="115000"/>
              </a:lnSpc>
              <a:spcBef>
                <a:spcPts val="0"/>
              </a:spcBef>
              <a:spcAft>
                <a:spcPts val="0"/>
              </a:spcAft>
              <a:buSzPts val="1400"/>
              <a:buChar char="●"/>
            </a:pPr>
            <a:r>
              <a:rPr lang="it" sz="1400"/>
              <a:t>di garantire un codice più semplice in quanto non si deve gestire esplicitamente la sincronizzazione.</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Il package di riferimento è </a:t>
            </a:r>
            <a:r>
              <a:rPr lang="it" sz="1400">
                <a:latin typeface="Courier New"/>
                <a:ea typeface="Courier New"/>
                <a:cs typeface="Courier New"/>
                <a:sym typeface="Courier New"/>
              </a:rPr>
              <a:t>java.util.concurrent</a:t>
            </a:r>
            <a:r>
              <a:rPr lang="it" sz="1400"/>
              <a:t>, che mette a disposizione quattro componenti:</a:t>
            </a:r>
            <a:endParaRPr sz="1400"/>
          </a:p>
          <a:p>
            <a:pPr indent="-317500" lvl="0" marL="457200" rtl="0" algn="l">
              <a:lnSpc>
                <a:spcPct val="115000"/>
              </a:lnSpc>
              <a:spcBef>
                <a:spcPts val="0"/>
              </a:spcBef>
              <a:spcAft>
                <a:spcPts val="0"/>
              </a:spcAft>
              <a:buSzPts val="1400"/>
              <a:buChar char="●"/>
            </a:pPr>
            <a:r>
              <a:rPr lang="it" sz="1400"/>
              <a:t>l’executor framework;</a:t>
            </a:r>
            <a:endParaRPr sz="1400"/>
          </a:p>
          <a:p>
            <a:pPr indent="-317500" lvl="0" marL="457200" rtl="0" algn="l">
              <a:lnSpc>
                <a:spcPct val="115000"/>
              </a:lnSpc>
              <a:spcBef>
                <a:spcPts val="0"/>
              </a:spcBef>
              <a:spcAft>
                <a:spcPts val="0"/>
              </a:spcAft>
              <a:buSzPts val="1400"/>
              <a:buChar char="●"/>
            </a:pPr>
            <a:r>
              <a:rPr lang="it" sz="1400"/>
              <a:t>un fork/join framework;</a:t>
            </a:r>
            <a:endParaRPr sz="1400"/>
          </a:p>
          <a:p>
            <a:pPr indent="-317500" lvl="0" marL="457200" rtl="0" algn="l">
              <a:lnSpc>
                <a:spcPct val="115000"/>
              </a:lnSpc>
              <a:spcBef>
                <a:spcPts val="0"/>
              </a:spcBef>
              <a:spcAft>
                <a:spcPts val="0"/>
              </a:spcAft>
              <a:buSzPts val="1400"/>
              <a:buChar char="●"/>
            </a:pPr>
            <a:r>
              <a:rPr lang="it" sz="1400"/>
              <a:t>le concurrent collections;</a:t>
            </a:r>
            <a:endParaRPr sz="1400"/>
          </a:p>
          <a:p>
            <a:pPr indent="-317500" lvl="0" marL="457200" rtl="0" algn="l">
              <a:lnSpc>
                <a:spcPct val="115000"/>
              </a:lnSpc>
              <a:spcBef>
                <a:spcPts val="0"/>
              </a:spcBef>
              <a:spcAft>
                <a:spcPts val="0"/>
              </a:spcAft>
              <a:buSzPts val="1400"/>
              <a:buChar char="●"/>
            </a:pPr>
            <a:r>
              <a:rPr lang="it" sz="1400"/>
              <a:t>i syncronizers.</a:t>
            </a:r>
            <a:endParaRPr sz="1400"/>
          </a:p>
          <a:p>
            <a:pPr indent="0" lvl="0" marL="0" rtl="0" algn="l">
              <a:lnSpc>
                <a:spcPct val="115000"/>
              </a:lnSpc>
              <a:spcBef>
                <a:spcPts val="0"/>
              </a:spcBef>
              <a:spcAft>
                <a:spcPts val="0"/>
              </a:spcAft>
              <a:buNone/>
            </a:pPr>
            <a:r>
              <a:t/>
            </a:r>
            <a:endParaRPr sz="1400"/>
          </a:p>
        </p:txBody>
      </p:sp>
      <p:sp>
        <p:nvSpPr>
          <p:cNvPr id="164" name="Google Shape;164;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API di alto livello</a:t>
            </a:r>
            <a:endParaRPr baseline="-2500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idx="1" type="body"/>
          </p:nvPr>
        </p:nvSpPr>
        <p:spPr>
          <a:xfrm>
            <a:off x="471900" y="1927200"/>
            <a:ext cx="8602500" cy="321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L’</a:t>
            </a:r>
            <a:r>
              <a:rPr lang="it" sz="1400">
                <a:solidFill>
                  <a:schemeClr val="accent3"/>
                </a:solidFill>
              </a:rPr>
              <a:t>Executor Framework</a:t>
            </a:r>
            <a:r>
              <a:rPr lang="it" sz="1400"/>
              <a:t> permette di astrarre la creazione e la gestione dei thread attraverso l’uso di altre classi, chiamate </a:t>
            </a:r>
            <a:r>
              <a:rPr lang="it" sz="1400">
                <a:solidFill>
                  <a:schemeClr val="accent3"/>
                </a:solidFill>
              </a:rPr>
              <a:t>executor</a:t>
            </a:r>
            <a:r>
              <a:rPr lang="it" sz="1400"/>
              <a:t>, e di classi che implementano il concetto di </a:t>
            </a:r>
            <a:r>
              <a:rPr lang="it" sz="1400">
                <a:solidFill>
                  <a:schemeClr val="accent3"/>
                </a:solidFill>
              </a:rPr>
              <a:t>thread pool</a:t>
            </a:r>
            <a:r>
              <a:rPr lang="it" sz="1400"/>
              <a:t>.</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Nell’ambito di questo framework si trovano tre interfacce:</a:t>
            </a:r>
            <a:endParaRPr sz="1400"/>
          </a:p>
          <a:p>
            <a:pPr indent="-317500" lvl="0" marL="457200" rtl="0" algn="l">
              <a:lnSpc>
                <a:spcPct val="115000"/>
              </a:lnSpc>
              <a:spcBef>
                <a:spcPts val="0"/>
              </a:spcBef>
              <a:spcAft>
                <a:spcPts val="0"/>
              </a:spcAft>
              <a:buSzPts val="1400"/>
              <a:buChar char="●"/>
            </a:pPr>
            <a:r>
              <a:rPr lang="it" sz="1400">
                <a:solidFill>
                  <a:schemeClr val="accent3"/>
                </a:solidFill>
              </a:rPr>
              <a:t>Executor</a:t>
            </a:r>
            <a:r>
              <a:rPr lang="it" sz="1400"/>
              <a:t>: consente di creare ed eseguire un nuovo thread rappresentato da un oggetto che estende Runnable.</a:t>
            </a:r>
            <a:endParaRPr sz="1400"/>
          </a:p>
          <a:p>
            <a:pPr indent="-317500" lvl="0" marL="457200" rtl="0" algn="l">
              <a:lnSpc>
                <a:spcPct val="115000"/>
              </a:lnSpc>
              <a:spcBef>
                <a:spcPts val="0"/>
              </a:spcBef>
              <a:spcAft>
                <a:spcPts val="0"/>
              </a:spcAft>
              <a:buSzPts val="1400"/>
              <a:buChar char="●"/>
            </a:pPr>
            <a:r>
              <a:rPr lang="it" sz="1400">
                <a:solidFill>
                  <a:schemeClr val="accent3"/>
                </a:solidFill>
              </a:rPr>
              <a:t>ExecutorService</a:t>
            </a:r>
            <a:r>
              <a:rPr lang="it" sz="1400"/>
              <a:t>: consente di gestire i thread in modo più versatile rispetto ad Executor.</a:t>
            </a:r>
            <a:endParaRPr sz="1400"/>
          </a:p>
          <a:p>
            <a:pPr indent="-317500" lvl="0" marL="457200" rtl="0" algn="l">
              <a:lnSpc>
                <a:spcPct val="115000"/>
              </a:lnSpc>
              <a:spcBef>
                <a:spcPts val="0"/>
              </a:spcBef>
              <a:spcAft>
                <a:spcPts val="0"/>
              </a:spcAft>
              <a:buSzPts val="1400"/>
              <a:buChar char="●"/>
            </a:pPr>
            <a:r>
              <a:rPr lang="it" sz="1400">
                <a:solidFill>
                  <a:schemeClr val="accent3"/>
                </a:solidFill>
              </a:rPr>
              <a:t>ScheduledExecutorService</a:t>
            </a:r>
            <a:r>
              <a:rPr lang="it" sz="1400"/>
              <a:t>: consente l’esecuzione dei thread dopo un certo intervallo di tempo, oppure in modo ciclico.</a:t>
            </a:r>
            <a:endParaRPr sz="1400"/>
          </a:p>
        </p:txBody>
      </p:sp>
      <p:sp>
        <p:nvSpPr>
          <p:cNvPr id="170" name="Google Shape;170;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Executor framework</a:t>
            </a:r>
            <a:endParaRPr baseline="-25000">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nvSpPr>
        <p:spPr>
          <a:xfrm>
            <a:off x="3985500" y="1927200"/>
            <a:ext cx="5064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sp>
        <p:nvSpPr>
          <p:cNvPr id="176" name="Google Shape;176;p27"/>
          <p:cNvSpPr txBox="1"/>
          <p:nvPr>
            <p:ph idx="1" type="body"/>
          </p:nvPr>
        </p:nvSpPr>
        <p:spPr>
          <a:xfrm>
            <a:off x="0" y="1801525"/>
            <a:ext cx="4437600" cy="321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public class</a:t>
            </a:r>
            <a:r>
              <a:rPr lang="it" sz="1200">
                <a:latin typeface="Courier New"/>
                <a:ea typeface="Courier New"/>
                <a:cs typeface="Courier New"/>
                <a:sym typeface="Courier New"/>
              </a:rPr>
              <a:t> Downloader </a:t>
            </a:r>
            <a:r>
              <a:rPr lang="it" sz="1200">
                <a:solidFill>
                  <a:srgbClr val="0000BF"/>
                </a:solidFill>
                <a:latin typeface="Courier New"/>
                <a:ea typeface="Courier New"/>
                <a:cs typeface="Courier New"/>
                <a:sym typeface="Courier New"/>
              </a:rPr>
              <a:t>implements</a:t>
            </a:r>
            <a:r>
              <a:rPr lang="it" sz="1200">
                <a:latin typeface="Courier New"/>
                <a:ea typeface="Courier New"/>
                <a:cs typeface="Courier New"/>
                <a:sym typeface="Courier New"/>
              </a:rPr>
              <a:t> Runnable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private</a:t>
            </a:r>
            <a:r>
              <a:rPr lang="it" sz="1200">
                <a:latin typeface="Courier New"/>
                <a:ea typeface="Courier New"/>
                <a:cs typeface="Courier New"/>
                <a:sym typeface="Courier New"/>
              </a:rPr>
              <a:t> String url;</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a:t>
            </a:r>
            <a:r>
              <a:rPr lang="it" sz="1200">
                <a:latin typeface="Courier New"/>
                <a:ea typeface="Courier New"/>
                <a:cs typeface="Courier New"/>
                <a:sym typeface="Courier New"/>
              </a:rPr>
              <a:t> Downloader(String url)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this</a:t>
            </a:r>
            <a:r>
              <a:rPr lang="it" sz="1200">
                <a:latin typeface="Courier New"/>
                <a:ea typeface="Courier New"/>
                <a:cs typeface="Courier New"/>
                <a:sym typeface="Courier New"/>
              </a:rPr>
              <a:t>.url = url;</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void</a:t>
            </a:r>
            <a:r>
              <a:rPr lang="it" sz="1200">
                <a:latin typeface="Courier New"/>
                <a:ea typeface="Courier New"/>
                <a:cs typeface="Courier New"/>
                <a:sym typeface="Courier New"/>
              </a:rPr>
              <a:t> run()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1EB540"/>
                </a:solidFill>
                <a:latin typeface="Courier New"/>
                <a:ea typeface="Courier New"/>
                <a:cs typeface="Courier New"/>
                <a:sym typeface="Courier New"/>
              </a:rPr>
              <a:t>// Download file from url</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177" name="Google Shape;177;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Esempio</a:t>
            </a:r>
            <a:endParaRPr/>
          </a:p>
        </p:txBody>
      </p:sp>
      <p:sp>
        <p:nvSpPr>
          <p:cNvPr id="178" name="Google Shape;178;p27"/>
          <p:cNvSpPr txBox="1"/>
          <p:nvPr/>
        </p:nvSpPr>
        <p:spPr>
          <a:xfrm>
            <a:off x="4437600" y="1808875"/>
            <a:ext cx="4611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lt2"/>
                </a:solidFill>
                <a:latin typeface="Courier New"/>
                <a:ea typeface="Courier New"/>
                <a:cs typeface="Courier New"/>
                <a:sym typeface="Courier New"/>
              </a:rPr>
              <a:t>JTextField text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JTextField();</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JButton b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JButton(</a:t>
            </a:r>
            <a:r>
              <a:rPr lang="it" sz="1200">
                <a:solidFill>
                  <a:srgbClr val="9400D1"/>
                </a:solidFill>
                <a:latin typeface="Courier New"/>
                <a:ea typeface="Courier New"/>
                <a:cs typeface="Courier New"/>
                <a:sym typeface="Courier New"/>
              </a:rPr>
              <a:t>"Download"</a:t>
            </a: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b.addActionListener(</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ActionListener()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  public void </a:t>
            </a:r>
            <a:r>
              <a:rPr lang="it" sz="1200">
                <a:solidFill>
                  <a:schemeClr val="lt2"/>
                </a:solidFill>
                <a:latin typeface="Courier New"/>
                <a:ea typeface="Courier New"/>
                <a:cs typeface="Courier New"/>
                <a:sym typeface="Courier New"/>
              </a:rPr>
              <a:t>actionPerformed(ActionEvent e)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1EB540"/>
                </a:solidFill>
                <a:latin typeface="Courier New"/>
                <a:ea typeface="Courier New"/>
                <a:cs typeface="Courier New"/>
                <a:sym typeface="Courier New"/>
              </a:rPr>
              <a:t>// Ogni volta che si effettua un click sul</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rgbClr val="1EB540"/>
                </a:solidFill>
                <a:latin typeface="Courier New"/>
                <a:ea typeface="Courier New"/>
                <a:cs typeface="Courier New"/>
                <a:sym typeface="Courier New"/>
              </a:rPr>
              <a:t>    // pulsante viene creato un nuovo thread</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rgbClr val="1EB540"/>
                </a:solidFill>
                <a:latin typeface="Courier New"/>
                <a:ea typeface="Courier New"/>
                <a:cs typeface="Courier New"/>
                <a:sym typeface="Courier New"/>
              </a:rPr>
              <a:t>    // che effettua il download di un file da</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rgbClr val="1EB540"/>
                </a:solidFill>
                <a:latin typeface="Courier New"/>
                <a:ea typeface="Courier New"/>
                <a:cs typeface="Courier New"/>
                <a:sym typeface="Courier New"/>
              </a:rPr>
              <a:t>    // un url</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String url = text.getText();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chemeClr val="lt2"/>
                </a:solidFill>
                <a:latin typeface="Courier New"/>
                <a:ea typeface="Courier New"/>
                <a:cs typeface="Courier New"/>
                <a:sym typeface="Courier New"/>
              </a:rPr>
              <a:t>Thread t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Thread(</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Downloader(url));</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t.start();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nvSpPr>
        <p:spPr>
          <a:xfrm>
            <a:off x="3985500" y="1927200"/>
            <a:ext cx="5064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sp>
        <p:nvSpPr>
          <p:cNvPr id="184" name="Google Shape;184;p2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Esempio</a:t>
            </a:r>
            <a:endParaRPr/>
          </a:p>
        </p:txBody>
      </p:sp>
      <p:sp>
        <p:nvSpPr>
          <p:cNvPr id="185" name="Google Shape;185;p28"/>
          <p:cNvSpPr txBox="1"/>
          <p:nvPr/>
        </p:nvSpPr>
        <p:spPr>
          <a:xfrm>
            <a:off x="98250" y="820725"/>
            <a:ext cx="45543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lt2"/>
                </a:solidFill>
                <a:latin typeface="Courier New"/>
                <a:ea typeface="Courier New"/>
                <a:cs typeface="Courier New"/>
                <a:sym typeface="Courier New"/>
              </a:rPr>
              <a:t>JTextField text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JTextField();</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JButton b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JButton(</a:t>
            </a:r>
            <a:r>
              <a:rPr lang="it" sz="1200">
                <a:solidFill>
                  <a:srgbClr val="9400D1"/>
                </a:solidFill>
                <a:latin typeface="Courier New"/>
                <a:ea typeface="Courier New"/>
                <a:cs typeface="Courier New"/>
                <a:sym typeface="Courier New"/>
              </a:rPr>
              <a:t>"Download"</a:t>
            </a: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b.addActionListener(</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ActionListener()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  public void </a:t>
            </a:r>
            <a:r>
              <a:rPr lang="it" sz="1200">
                <a:solidFill>
                  <a:schemeClr val="lt2"/>
                </a:solidFill>
                <a:latin typeface="Courier New"/>
                <a:ea typeface="Courier New"/>
                <a:cs typeface="Courier New"/>
                <a:sym typeface="Courier New"/>
              </a:rPr>
              <a:t>actionPerformed(ActionEvent e)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String url = text.getText();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Thread t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Thread(</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Downloader(url));</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t.start();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p:txBody>
      </p:sp>
      <p:sp>
        <p:nvSpPr>
          <p:cNvPr id="186" name="Google Shape;186;p28"/>
          <p:cNvSpPr txBox="1"/>
          <p:nvPr/>
        </p:nvSpPr>
        <p:spPr>
          <a:xfrm>
            <a:off x="98250" y="2947925"/>
            <a:ext cx="7665300" cy="205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it" sz="1200">
                <a:solidFill>
                  <a:schemeClr val="accent3"/>
                </a:solidFill>
                <a:latin typeface="Courier New"/>
                <a:ea typeface="Courier New"/>
                <a:cs typeface="Courier New"/>
                <a:sym typeface="Courier New"/>
              </a:rPr>
              <a:t>ExecutorService es = Executors.newCachedThreadPool();</a:t>
            </a:r>
            <a:endParaRPr sz="12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JTextField text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JTextField();</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JButton b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JButton(</a:t>
            </a:r>
            <a:r>
              <a:rPr lang="it" sz="1200">
                <a:solidFill>
                  <a:srgbClr val="9400D1"/>
                </a:solidFill>
                <a:latin typeface="Courier New"/>
                <a:ea typeface="Courier New"/>
                <a:cs typeface="Courier New"/>
                <a:sym typeface="Courier New"/>
              </a:rPr>
              <a:t>"Download"</a:t>
            </a: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b.addActionListener(</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ActionListener()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  public void </a:t>
            </a:r>
            <a:r>
              <a:rPr lang="it" sz="1200">
                <a:solidFill>
                  <a:schemeClr val="lt2"/>
                </a:solidFill>
                <a:latin typeface="Courier New"/>
                <a:ea typeface="Courier New"/>
                <a:cs typeface="Courier New"/>
                <a:sym typeface="Courier New"/>
              </a:rPr>
              <a:t>actionPerformed(ActionEvent e)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String url = text.getText();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chemeClr val="accent3"/>
                </a:solidFill>
                <a:latin typeface="Courier New"/>
                <a:ea typeface="Courier New"/>
                <a:cs typeface="Courier New"/>
                <a:sym typeface="Courier New"/>
              </a:rPr>
              <a:t>es.submit(new Downloader(url));</a:t>
            </a:r>
            <a:endParaRPr sz="1200">
              <a:solidFill>
                <a:schemeClr val="accent3"/>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nvSpPr>
        <p:spPr>
          <a:xfrm>
            <a:off x="3985500" y="1927200"/>
            <a:ext cx="5064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sp>
        <p:nvSpPr>
          <p:cNvPr id="192" name="Google Shape;192;p2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Thread e JavaFX</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idx="1" type="body"/>
          </p:nvPr>
        </p:nvSpPr>
        <p:spPr>
          <a:xfrm>
            <a:off x="91500" y="1791825"/>
            <a:ext cx="8832300" cy="335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Lo Scene Graph di JavaFX </a:t>
            </a:r>
            <a:r>
              <a:rPr lang="it" sz="1400">
                <a:solidFill>
                  <a:schemeClr val="accent3"/>
                </a:solidFill>
              </a:rPr>
              <a:t>non è thread-safe</a:t>
            </a:r>
            <a:r>
              <a:rPr lang="it" sz="1400"/>
              <a:t> e può essere letto e modificato solo dal thread dell’interfaccia grafica, detto </a:t>
            </a:r>
            <a:r>
              <a:rPr lang="it" sz="1400">
                <a:solidFill>
                  <a:schemeClr val="accent3"/>
                </a:solidFill>
              </a:rPr>
              <a:t>JavaFX Application thread</a:t>
            </a:r>
            <a:r>
              <a:rPr lang="it" sz="1400"/>
              <a:t>.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Quindi, nelle applicazioni JavaFX non è possibile usare dei thread che modificano l’interfaccia grafica come nel caso delle Swing. Nel caso in cui si voglia implementare una porzione di codice che funziona in parallelo rispetto all’interfaccia grafica, si possono utilizzare le API definite nel </a:t>
            </a:r>
            <a:r>
              <a:rPr lang="it" sz="1400">
                <a:latin typeface="Courier New"/>
                <a:ea typeface="Courier New"/>
                <a:cs typeface="Courier New"/>
                <a:sym typeface="Courier New"/>
              </a:rPr>
              <a:t>package javafx.concurrent</a:t>
            </a:r>
            <a:r>
              <a:rPr lang="it" sz="1400"/>
              <a:t>, che si occupano di gestire l’interazione con il JavaFX Application thread.</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Il package </a:t>
            </a:r>
            <a:r>
              <a:rPr lang="it" sz="1400">
                <a:latin typeface="Courier New"/>
                <a:ea typeface="Courier New"/>
                <a:cs typeface="Courier New"/>
                <a:sym typeface="Courier New"/>
              </a:rPr>
              <a:t>javafx.concurrent</a:t>
            </a:r>
            <a:r>
              <a:rPr lang="it" sz="1400"/>
              <a:t> consiste dell’interfaccia </a:t>
            </a:r>
            <a:r>
              <a:rPr lang="it" sz="1400">
                <a:latin typeface="Courier New"/>
                <a:ea typeface="Courier New"/>
                <a:cs typeface="Courier New"/>
                <a:sym typeface="Courier New"/>
              </a:rPr>
              <a:t>Worker</a:t>
            </a:r>
            <a:r>
              <a:rPr lang="it" sz="1400"/>
              <a:t> e due classi, </a:t>
            </a:r>
            <a:r>
              <a:rPr lang="it" sz="1400">
                <a:latin typeface="Courier New"/>
                <a:ea typeface="Courier New"/>
                <a:cs typeface="Courier New"/>
                <a:sym typeface="Courier New"/>
              </a:rPr>
              <a:t>Task</a:t>
            </a:r>
            <a:r>
              <a:rPr lang="it" sz="1400"/>
              <a:t> e </a:t>
            </a:r>
            <a:r>
              <a:rPr lang="it" sz="1400">
                <a:latin typeface="Courier New"/>
                <a:ea typeface="Courier New"/>
                <a:cs typeface="Courier New"/>
                <a:sym typeface="Courier New"/>
              </a:rPr>
              <a:t>Service</a:t>
            </a:r>
            <a:r>
              <a:rPr lang="it" sz="1400"/>
              <a:t>, che implementano l’interfaccia </a:t>
            </a:r>
            <a:r>
              <a:rPr lang="it" sz="1400">
                <a:latin typeface="Courier New"/>
                <a:ea typeface="Courier New"/>
                <a:cs typeface="Courier New"/>
                <a:sym typeface="Courier New"/>
              </a:rPr>
              <a:t>Worker</a:t>
            </a:r>
            <a:r>
              <a:rPr lang="it" sz="1400"/>
              <a:t>.</a:t>
            </a:r>
            <a:endParaRPr sz="1400"/>
          </a:p>
          <a:p>
            <a:pPr indent="0" lvl="0" marL="0" rtl="0" algn="l">
              <a:lnSpc>
                <a:spcPct val="115000"/>
              </a:lnSpc>
              <a:spcBef>
                <a:spcPts val="0"/>
              </a:spcBef>
              <a:spcAft>
                <a:spcPts val="0"/>
              </a:spcAft>
              <a:buNone/>
            </a:pPr>
            <a:r>
              <a:rPr lang="it" sz="1400"/>
              <a:t>La classe </a:t>
            </a:r>
            <a:r>
              <a:rPr lang="it" sz="1400">
                <a:latin typeface="Courier New"/>
                <a:ea typeface="Courier New"/>
                <a:cs typeface="Courier New"/>
                <a:sym typeface="Courier New"/>
              </a:rPr>
              <a:t>Task</a:t>
            </a:r>
            <a:r>
              <a:rPr lang="it" sz="1400"/>
              <a:t> permette di creare codice asincrone in applicazioni JavaFX. La classe </a:t>
            </a:r>
            <a:r>
              <a:rPr lang="it" sz="1400">
                <a:latin typeface="Courier New"/>
                <a:ea typeface="Courier New"/>
                <a:cs typeface="Courier New"/>
                <a:sym typeface="Courier New"/>
              </a:rPr>
              <a:t>Service</a:t>
            </a:r>
            <a:r>
              <a:rPr lang="it" sz="1400"/>
              <a:t> esegue i task. Inoltre, le classi </a:t>
            </a:r>
            <a:r>
              <a:rPr lang="it" sz="1400">
                <a:latin typeface="Courier New"/>
                <a:ea typeface="Courier New"/>
                <a:cs typeface="Courier New"/>
                <a:sym typeface="Courier New"/>
              </a:rPr>
              <a:t>Task</a:t>
            </a:r>
            <a:r>
              <a:rPr lang="it" sz="1400"/>
              <a:t> e </a:t>
            </a:r>
            <a:r>
              <a:rPr lang="it" sz="1400">
                <a:latin typeface="Courier New"/>
                <a:ea typeface="Courier New"/>
                <a:cs typeface="Courier New"/>
                <a:sym typeface="Courier New"/>
              </a:rPr>
              <a:t>Service</a:t>
            </a:r>
            <a:r>
              <a:rPr lang="it" sz="1400"/>
              <a:t> implementano l’interfaccia </a:t>
            </a:r>
            <a:r>
              <a:rPr lang="it" sz="1400">
                <a:latin typeface="Courier New"/>
                <a:ea typeface="Courier New"/>
                <a:cs typeface="Courier New"/>
                <a:sym typeface="Courier New"/>
              </a:rPr>
              <a:t>EventTarget</a:t>
            </a:r>
            <a:r>
              <a:rPr lang="it" sz="1400"/>
              <a:t> e questo permette di ricevere notifiche quando lo stato di un </a:t>
            </a:r>
            <a:r>
              <a:rPr lang="it" sz="1400">
                <a:latin typeface="Courier New"/>
                <a:ea typeface="Courier New"/>
                <a:cs typeface="Courier New"/>
                <a:sym typeface="Courier New"/>
              </a:rPr>
              <a:t>Worker</a:t>
            </a:r>
            <a:r>
              <a:rPr lang="it" sz="1400"/>
              <a:t> cambia.</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p:txBody>
      </p:sp>
      <p:sp>
        <p:nvSpPr>
          <p:cNvPr id="198" name="Google Shape;198;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Scene Graph e Thread</a:t>
            </a:r>
            <a:endParaRPr baseline="-25000">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idx="4294967295" type="body"/>
          </p:nvPr>
        </p:nvSpPr>
        <p:spPr>
          <a:xfrm>
            <a:off x="0" y="685450"/>
            <a:ext cx="8832300" cy="445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000">
                <a:solidFill>
                  <a:srgbClr val="0000BF"/>
                </a:solidFill>
                <a:latin typeface="Courier New"/>
                <a:ea typeface="Courier New"/>
                <a:cs typeface="Courier New"/>
                <a:sym typeface="Courier New"/>
              </a:rPr>
              <a:t>@Override</a:t>
            </a:r>
            <a:endParaRPr sz="1000">
              <a:solidFill>
                <a:srgbClr val="0000B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solidFill>
                  <a:srgbClr val="0000BF"/>
                </a:solidFill>
                <a:latin typeface="Courier New"/>
                <a:ea typeface="Courier New"/>
                <a:cs typeface="Courier New"/>
                <a:sym typeface="Courier New"/>
              </a:rPr>
              <a:t>public void</a:t>
            </a:r>
            <a:r>
              <a:rPr lang="it" sz="1000">
                <a:latin typeface="Courier New"/>
                <a:ea typeface="Courier New"/>
                <a:cs typeface="Courier New"/>
                <a:sym typeface="Courier New"/>
              </a:rPr>
              <a:t> start(Stage primaryStage) </a:t>
            </a:r>
            <a:r>
              <a:rPr lang="it" sz="1000">
                <a:solidFill>
                  <a:srgbClr val="0000BF"/>
                </a:solidFill>
                <a:latin typeface="Courier New"/>
                <a:ea typeface="Courier New"/>
                <a:cs typeface="Courier New"/>
                <a:sym typeface="Courier New"/>
              </a:rPr>
              <a:t>throws</a:t>
            </a:r>
            <a:r>
              <a:rPr lang="it" sz="1000">
                <a:latin typeface="Courier New"/>
                <a:ea typeface="Courier New"/>
                <a:cs typeface="Courier New"/>
                <a:sym typeface="Courier New"/>
              </a:rPr>
              <a:t> Exception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primaryStage.setTitle(</a:t>
            </a:r>
            <a:r>
              <a:rPr lang="it" sz="1000">
                <a:solidFill>
                  <a:srgbClr val="9400D1"/>
                </a:solidFill>
                <a:latin typeface="Courier New"/>
                <a:ea typeface="Courier New"/>
                <a:cs typeface="Courier New"/>
                <a:sym typeface="Courier New"/>
              </a:rPr>
              <a:t>"Example thread"</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primaryStage.setWidth(600);</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primaryStage.setHeight(600);</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BorderPane root = </a:t>
            </a:r>
            <a:r>
              <a:rPr lang="it" sz="1000">
                <a:solidFill>
                  <a:srgbClr val="0000BF"/>
                </a:solidFill>
                <a:latin typeface="Courier New"/>
                <a:ea typeface="Courier New"/>
                <a:cs typeface="Courier New"/>
                <a:sym typeface="Courier New"/>
              </a:rPr>
              <a:t>new</a:t>
            </a:r>
            <a:r>
              <a:rPr lang="it" sz="1000">
                <a:latin typeface="Courier New"/>
                <a:ea typeface="Courier New"/>
                <a:cs typeface="Courier New"/>
                <a:sym typeface="Courier New"/>
              </a:rPr>
              <a:t> BorderPane();</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ListView&lt;String&gt; elements = </a:t>
            </a:r>
            <a:r>
              <a:rPr lang="it" sz="1000">
                <a:solidFill>
                  <a:srgbClr val="0000BF"/>
                </a:solidFill>
                <a:latin typeface="Courier New"/>
                <a:ea typeface="Courier New"/>
                <a:cs typeface="Courier New"/>
                <a:sym typeface="Courier New"/>
              </a:rPr>
              <a:t>new</a:t>
            </a:r>
            <a:r>
              <a:rPr lang="it" sz="1000">
                <a:latin typeface="Courier New"/>
                <a:ea typeface="Courier New"/>
                <a:cs typeface="Courier New"/>
                <a:sym typeface="Courier New"/>
              </a:rPr>
              <a:t> ListView&lt;String&gt;();</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Button b = </a:t>
            </a:r>
            <a:r>
              <a:rPr lang="it" sz="1000">
                <a:solidFill>
                  <a:srgbClr val="0000BF"/>
                </a:solidFill>
                <a:latin typeface="Courier New"/>
                <a:ea typeface="Courier New"/>
                <a:cs typeface="Courier New"/>
                <a:sym typeface="Courier New"/>
              </a:rPr>
              <a:t>new</a:t>
            </a:r>
            <a:r>
              <a:rPr lang="it" sz="1000">
                <a:latin typeface="Courier New"/>
                <a:ea typeface="Courier New"/>
                <a:cs typeface="Courier New"/>
                <a:sym typeface="Courier New"/>
              </a:rPr>
              <a:t> Button(</a:t>
            </a:r>
            <a:r>
              <a:rPr lang="it" sz="1000">
                <a:solidFill>
                  <a:srgbClr val="9400D1"/>
                </a:solidFill>
                <a:latin typeface="Courier New"/>
                <a:ea typeface="Courier New"/>
                <a:cs typeface="Courier New"/>
                <a:sym typeface="Courier New"/>
              </a:rPr>
              <a:t>"Mostra file"</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b.setOnAction(event -&gt;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Thread t = </a:t>
            </a:r>
            <a:r>
              <a:rPr lang="it" sz="1000">
                <a:solidFill>
                  <a:srgbClr val="0000BF"/>
                </a:solidFill>
                <a:latin typeface="Courier New"/>
                <a:ea typeface="Courier New"/>
                <a:cs typeface="Courier New"/>
                <a:sym typeface="Courier New"/>
              </a:rPr>
              <a:t>new</a:t>
            </a:r>
            <a:r>
              <a:rPr lang="it" sz="1000">
                <a:latin typeface="Courier New"/>
                <a:ea typeface="Courier New"/>
                <a:cs typeface="Courier New"/>
                <a:sym typeface="Courier New"/>
              </a:rPr>
              <a:t> Thread(</a:t>
            </a:r>
            <a:r>
              <a:rPr lang="it" sz="1000">
                <a:solidFill>
                  <a:srgbClr val="0000BF"/>
                </a:solidFill>
                <a:latin typeface="Courier New"/>
                <a:ea typeface="Courier New"/>
                <a:cs typeface="Courier New"/>
                <a:sym typeface="Courier New"/>
              </a:rPr>
              <a:t>new</a:t>
            </a:r>
            <a:r>
              <a:rPr lang="it" sz="1000">
                <a:latin typeface="Courier New"/>
                <a:ea typeface="Courier New"/>
                <a:cs typeface="Courier New"/>
                <a:sym typeface="Courier New"/>
              </a:rPr>
              <a:t> Runnable() {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@Override</a:t>
            </a:r>
            <a:endParaRPr sz="1000">
              <a:solidFill>
                <a:srgbClr val="0000B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a:t>
            </a:r>
            <a:r>
              <a:rPr lang="it" sz="1000">
                <a:solidFill>
                  <a:srgbClr val="0000BF"/>
                </a:solidFill>
                <a:latin typeface="Courier New"/>
                <a:ea typeface="Courier New"/>
                <a:cs typeface="Courier New"/>
                <a:sym typeface="Courier New"/>
              </a:rPr>
              <a:t>public void</a:t>
            </a:r>
            <a:r>
              <a:rPr lang="it" sz="1000">
                <a:latin typeface="Courier New"/>
                <a:ea typeface="Courier New"/>
                <a:cs typeface="Courier New"/>
                <a:sym typeface="Courier New"/>
              </a:rPr>
              <a:t> run()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String result = </a:t>
            </a:r>
            <a:r>
              <a:rPr lang="it" sz="1000">
                <a:solidFill>
                  <a:srgbClr val="9400D1"/>
                </a:solidFill>
                <a:latin typeface="Courier New"/>
                <a:ea typeface="Courier New"/>
                <a:cs typeface="Courier New"/>
                <a:sym typeface="Courier New"/>
              </a:rPr>
              <a:t>"String da aggiungere"</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a:t>
            </a:r>
            <a:r>
              <a:rPr lang="it" sz="1000">
                <a:solidFill>
                  <a:schemeClr val="accent3"/>
                </a:solidFill>
                <a:latin typeface="Courier New"/>
                <a:ea typeface="Courier New"/>
                <a:cs typeface="Courier New"/>
                <a:sym typeface="Courier New"/>
              </a:rPr>
              <a:t>elements.getItems().add(result);</a:t>
            </a:r>
            <a:r>
              <a:rPr lang="it" sz="1000">
                <a:latin typeface="Courier New"/>
                <a:ea typeface="Courier New"/>
                <a:cs typeface="Courier New"/>
                <a:sym typeface="Courier New"/>
              </a:rPr>
              <a:t> </a:t>
            </a:r>
            <a:r>
              <a:rPr lang="it" sz="1000">
                <a:solidFill>
                  <a:srgbClr val="1EB540"/>
                </a:solidFill>
                <a:latin typeface="Courier New"/>
                <a:ea typeface="Courier New"/>
                <a:cs typeface="Courier New"/>
                <a:sym typeface="Courier New"/>
              </a:rPr>
              <a:t>//qui abbiamo un’eccezione</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t.setDaemon(</a:t>
            </a:r>
            <a:r>
              <a:rPr lang="it" sz="1000">
                <a:solidFill>
                  <a:srgbClr val="0000BF"/>
                </a:solidFill>
                <a:latin typeface="Courier New"/>
                <a:ea typeface="Courier New"/>
                <a:cs typeface="Courier New"/>
                <a:sym typeface="Courier New"/>
              </a:rPr>
              <a:t>true</a:t>
            </a: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t.start();</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root.setCenter(elements);</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root.setBottom(b);</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Scene scene = </a:t>
            </a:r>
            <a:r>
              <a:rPr lang="it" sz="1000">
                <a:solidFill>
                  <a:srgbClr val="0000BF"/>
                </a:solidFill>
                <a:latin typeface="Courier New"/>
                <a:ea typeface="Courier New"/>
                <a:cs typeface="Courier New"/>
                <a:sym typeface="Courier New"/>
              </a:rPr>
              <a:t>new</a:t>
            </a:r>
            <a:r>
              <a:rPr lang="it" sz="1000">
                <a:latin typeface="Courier New"/>
                <a:ea typeface="Courier New"/>
                <a:cs typeface="Courier New"/>
                <a:sym typeface="Courier New"/>
              </a:rPr>
              <a:t> Scene(root);</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primaryStage.setScene(scene);</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    primaryStage.show();</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rPr lang="it" sz="1000">
                <a:latin typeface="Courier New"/>
                <a:ea typeface="Courier New"/>
                <a:cs typeface="Courier New"/>
                <a:sym typeface="Courier New"/>
              </a:rPr>
              <a:t>}</a:t>
            </a:r>
            <a:endParaRPr sz="10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latin typeface="Courier New"/>
              <a:ea typeface="Courier New"/>
              <a:cs typeface="Courier New"/>
              <a:sym typeface="Courier New"/>
            </a:endParaRPr>
          </a:p>
        </p:txBody>
      </p:sp>
      <p:sp>
        <p:nvSpPr>
          <p:cNvPr id="204" name="Google Shape;204;p3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Esempio</a:t>
            </a:r>
            <a:endParaRPr baseline="-250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nvSpPr>
        <p:spPr>
          <a:xfrm>
            <a:off x="471900" y="2137025"/>
            <a:ext cx="8506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La </a:t>
            </a:r>
            <a:r>
              <a:rPr lang="it">
                <a:solidFill>
                  <a:schemeClr val="accent3"/>
                </a:solidFill>
                <a:latin typeface="Roboto"/>
                <a:ea typeface="Roboto"/>
                <a:cs typeface="Roboto"/>
                <a:sym typeface="Roboto"/>
              </a:rPr>
              <a:t>programmazione concorrente</a:t>
            </a:r>
            <a:r>
              <a:rPr lang="it">
                <a:solidFill>
                  <a:schemeClr val="lt2"/>
                </a:solidFill>
                <a:latin typeface="Roboto"/>
                <a:ea typeface="Roboto"/>
                <a:cs typeface="Roboto"/>
                <a:sym typeface="Roboto"/>
              </a:rPr>
              <a:t> indica la possibilità di scrivere programmi che possono eseguire più operazioni in </a:t>
            </a:r>
            <a:r>
              <a:rPr lang="it">
                <a:solidFill>
                  <a:schemeClr val="accent3"/>
                </a:solidFill>
                <a:latin typeface="Roboto"/>
                <a:ea typeface="Roboto"/>
                <a:cs typeface="Roboto"/>
                <a:sym typeface="Roboto"/>
              </a:rPr>
              <a:t>parallelo</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Usare la programmazione concorrente garantisce l’esecuzione di compiti potenzialmente pesanti in background in modo che l’utente non debba attendere l’esito dell’operazione prima di eseguirne altre.</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In Java possiamo eseguire porzioni di codice contemporaneamente utilizzando i </a:t>
            </a:r>
            <a:r>
              <a:rPr lang="it">
                <a:solidFill>
                  <a:schemeClr val="accent3"/>
                </a:solidFill>
                <a:latin typeface="Roboto"/>
                <a:ea typeface="Roboto"/>
                <a:cs typeface="Roboto"/>
                <a:sym typeface="Roboto"/>
              </a:rPr>
              <a:t>thread</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p:txBody>
      </p:sp>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Programmazione concorrente</a:t>
            </a:r>
            <a:endParaRPr baseline="-250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animEffect filter="fade" transition="in">
                                      <p:cBhvr>
                                        <p:cTn dur="1000"/>
                                        <p:tgtEl>
                                          <p:spTgt spid="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animEffect filter="fade" transition="in">
                                      <p:cBhvr>
                                        <p:cTn dur="1000"/>
                                        <p:tgtEl>
                                          <p:spTgt spid="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animEffect filter="fade" transition="in">
                                      <p:cBhvr>
                                        <p:cTn dur="1000"/>
                                        <p:tgtEl>
                                          <p:spTgt spid="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animEffect filter="fade" transition="in">
                                      <p:cBhvr>
                                        <p:cTn dur="1000"/>
                                        <p:tgtEl>
                                          <p:spTgt spid="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4" st="4"/>
                                            </p:txEl>
                                          </p:spTgt>
                                        </p:tgtEl>
                                        <p:attrNameLst>
                                          <p:attrName>style.visibility</p:attrName>
                                        </p:attrNameLst>
                                      </p:cBhvr>
                                      <p:to>
                                        <p:strVal val="visible"/>
                                      </p:to>
                                    </p:set>
                                    <p:animEffect filter="fade" transition="in">
                                      <p:cBhvr>
                                        <p:cTn dur="1000"/>
                                        <p:tgtEl>
                                          <p:spTgt spid="7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idx="4294967295" type="body"/>
          </p:nvPr>
        </p:nvSpPr>
        <p:spPr>
          <a:xfrm>
            <a:off x="0" y="685450"/>
            <a:ext cx="8832300" cy="4458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Un primo modo di risolvere il problema è di utilizzare </a:t>
            </a:r>
            <a:r>
              <a:rPr lang="it" sz="1200">
                <a:latin typeface="Courier New"/>
                <a:ea typeface="Courier New"/>
                <a:cs typeface="Courier New"/>
                <a:sym typeface="Courier New"/>
              </a:rPr>
              <a:t>Platform.runLater </a:t>
            </a:r>
            <a:r>
              <a:rPr lang="it" sz="1200"/>
              <a:t>che riceve come parametro un runnable e lo esegue sul JavaFX Application Thread in qualche momento (non specificato) del futuro.</a:t>
            </a:r>
            <a:endParaRPr sz="1200"/>
          </a:p>
          <a:p>
            <a:pPr indent="0" lvl="0" marL="0" rtl="0" algn="l">
              <a:lnSpc>
                <a:spcPct val="115000"/>
              </a:lnSpc>
              <a:spcBef>
                <a:spcPts val="0"/>
              </a:spcBef>
              <a:spcAft>
                <a:spcPts val="0"/>
              </a:spcAft>
              <a:buNone/>
            </a:pPr>
            <a:r>
              <a:rPr lang="it" sz="1200">
                <a:latin typeface="Courier New"/>
                <a:ea typeface="Courier New"/>
                <a:cs typeface="Courier New"/>
                <a:sym typeface="Courier New"/>
              </a:rPr>
              <a:t>    b.setOnAction(event -&gt;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Thread t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Thread(</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Runnable</a:t>
            </a:r>
            <a:r>
              <a:rPr lang="it" sz="1200">
                <a:latin typeface="Courier New"/>
                <a:ea typeface="Courier New"/>
                <a:cs typeface="Courier New"/>
                <a:sym typeface="Courier New"/>
              </a:rPr>
              <a:t>()</a:t>
            </a:r>
            <a:r>
              <a:rPr lang="it" sz="1200">
                <a:latin typeface="Courier New"/>
                <a:ea typeface="Courier New"/>
                <a:cs typeface="Courier New"/>
                <a:sym typeface="Courier New"/>
              </a:rPr>
              <a:t> {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void</a:t>
            </a:r>
            <a:r>
              <a:rPr lang="it" sz="1200">
                <a:latin typeface="Courier New"/>
                <a:ea typeface="Courier New"/>
                <a:cs typeface="Courier New"/>
                <a:sym typeface="Courier New"/>
              </a:rPr>
              <a:t> run()</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String result = </a:t>
            </a:r>
            <a:r>
              <a:rPr lang="it" sz="1200">
                <a:solidFill>
                  <a:srgbClr val="9400D1"/>
                </a:solidFill>
                <a:latin typeface="Courier New"/>
                <a:ea typeface="Courier New"/>
                <a:cs typeface="Courier New"/>
                <a:sym typeface="Courier New"/>
              </a:rPr>
              <a:t>"String da aggiungere"</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Platform.runLater(</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Runnable() {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solidFill>
                  <a:srgbClr val="0000BF"/>
                </a:solidFill>
                <a:latin typeface="Courier New"/>
                <a:ea typeface="Courier New"/>
                <a:cs typeface="Courier New"/>
                <a:sym typeface="Courier New"/>
              </a:rPr>
              <a:t>                    public void</a:t>
            </a:r>
            <a:r>
              <a:rPr lang="it" sz="1200">
                <a:latin typeface="Courier New"/>
                <a:ea typeface="Courier New"/>
                <a:cs typeface="Courier New"/>
                <a:sym typeface="Courier New"/>
              </a:rPr>
              <a:t> run()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elements.getItems().add(result);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t.setDaemon(</a:t>
            </a:r>
            <a:r>
              <a:rPr lang="it" sz="1200">
                <a:solidFill>
                  <a:srgbClr val="0000BF"/>
                </a:solidFill>
                <a:latin typeface="Courier New"/>
                <a:ea typeface="Courier New"/>
                <a:cs typeface="Courier New"/>
                <a:sym typeface="Courier New"/>
              </a:rPr>
              <a:t>true</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t.start();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t>Si può utilizzare per operazioni semplici e veloci, mentre per le operazioni complesse è necessario utilizzare strumenti più avanzati.</a:t>
            </a:r>
            <a:endParaRPr sz="1200">
              <a:latin typeface="Courier New"/>
              <a:ea typeface="Courier New"/>
              <a:cs typeface="Courier New"/>
              <a:sym typeface="Courier New"/>
            </a:endParaRPr>
          </a:p>
        </p:txBody>
      </p:sp>
      <p:sp>
        <p:nvSpPr>
          <p:cNvPr id="210" name="Google Shape;210;p3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Esempio</a:t>
            </a:r>
            <a:endParaRPr baseline="-25000">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idx="1" type="body"/>
          </p:nvPr>
        </p:nvSpPr>
        <p:spPr>
          <a:xfrm>
            <a:off x="91500" y="1791825"/>
            <a:ext cx="8832300" cy="335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t>Definisce un oggetto che esegue codice su uno o più thread in background.</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it" sz="1400"/>
              <a:t>Lo stato dell’oggetto </a:t>
            </a:r>
            <a:r>
              <a:rPr lang="it" sz="1400">
                <a:latin typeface="Courier New"/>
                <a:ea typeface="Courier New"/>
                <a:cs typeface="Courier New"/>
                <a:sym typeface="Courier New"/>
              </a:rPr>
              <a:t>Worker</a:t>
            </a:r>
            <a:r>
              <a:rPr lang="it" sz="1400"/>
              <a:t> è osservabile e usabile dal JavaFX Application thread. Gli stati di un </a:t>
            </a:r>
            <a:r>
              <a:rPr lang="it" sz="1400">
                <a:latin typeface="Courier New"/>
                <a:ea typeface="Courier New"/>
                <a:cs typeface="Courier New"/>
                <a:sym typeface="Courier New"/>
              </a:rPr>
              <a:t>Worker</a:t>
            </a:r>
            <a:r>
              <a:rPr lang="it" sz="1400"/>
              <a:t> sono i seguenti:</a:t>
            </a:r>
            <a:endParaRPr sz="1400"/>
          </a:p>
          <a:p>
            <a:pPr indent="-317500" lvl="0" marL="457200" rtl="0" algn="l">
              <a:lnSpc>
                <a:spcPct val="115000"/>
              </a:lnSpc>
              <a:spcBef>
                <a:spcPts val="0"/>
              </a:spcBef>
              <a:spcAft>
                <a:spcPts val="0"/>
              </a:spcAft>
              <a:buSzPts val="1400"/>
              <a:buChar char="●"/>
            </a:pPr>
            <a:r>
              <a:rPr lang="it" sz="1400">
                <a:solidFill>
                  <a:schemeClr val="accent3"/>
                </a:solidFill>
              </a:rPr>
              <a:t>READY</a:t>
            </a:r>
            <a:r>
              <a:rPr lang="it" sz="1400"/>
              <a:t>: </a:t>
            </a:r>
            <a:r>
              <a:rPr lang="it" sz="1400"/>
              <a:t>è lo stato che assume </a:t>
            </a:r>
            <a:r>
              <a:rPr lang="it" sz="1400"/>
              <a:t>quando è creato.</a:t>
            </a:r>
            <a:endParaRPr sz="1400"/>
          </a:p>
          <a:p>
            <a:pPr indent="-317500" lvl="0" marL="457200" rtl="0" algn="l">
              <a:lnSpc>
                <a:spcPct val="115000"/>
              </a:lnSpc>
              <a:spcBef>
                <a:spcPts val="0"/>
              </a:spcBef>
              <a:spcAft>
                <a:spcPts val="0"/>
              </a:spcAft>
              <a:buSzPts val="1400"/>
              <a:buChar char="●"/>
            </a:pPr>
            <a:r>
              <a:rPr lang="it" sz="1400">
                <a:solidFill>
                  <a:schemeClr val="accent3"/>
                </a:solidFill>
              </a:rPr>
              <a:t>SCHEDULED</a:t>
            </a:r>
            <a:r>
              <a:rPr lang="it" sz="1400"/>
              <a:t>: è lo stato che assume non appena l’oggetto viene schedulato per eseguire il lavoro.</a:t>
            </a:r>
            <a:endParaRPr sz="1400"/>
          </a:p>
          <a:p>
            <a:pPr indent="-317500" lvl="0" marL="457200" rtl="0" algn="l">
              <a:lnSpc>
                <a:spcPct val="115000"/>
              </a:lnSpc>
              <a:spcBef>
                <a:spcPts val="0"/>
              </a:spcBef>
              <a:spcAft>
                <a:spcPts val="0"/>
              </a:spcAft>
              <a:buSzPts val="1400"/>
              <a:buChar char="●"/>
            </a:pPr>
            <a:r>
              <a:rPr lang="it" sz="1400">
                <a:solidFill>
                  <a:schemeClr val="accent3"/>
                </a:solidFill>
              </a:rPr>
              <a:t>RUNNING</a:t>
            </a:r>
            <a:r>
              <a:rPr lang="it" sz="1400"/>
              <a:t>: è lo stato che assume non appena il codice del Worker viene eseguito.</a:t>
            </a:r>
            <a:endParaRPr sz="1400"/>
          </a:p>
          <a:p>
            <a:pPr indent="-317500" lvl="0" marL="457200" rtl="0" algn="l">
              <a:lnSpc>
                <a:spcPct val="115000"/>
              </a:lnSpc>
              <a:spcBef>
                <a:spcPts val="0"/>
              </a:spcBef>
              <a:spcAft>
                <a:spcPts val="0"/>
              </a:spcAft>
              <a:buSzPts val="1400"/>
              <a:buChar char="●"/>
            </a:pPr>
            <a:r>
              <a:rPr lang="it" sz="1400">
                <a:solidFill>
                  <a:schemeClr val="accent3"/>
                </a:solidFill>
              </a:rPr>
              <a:t>SUCCEEDED</a:t>
            </a:r>
            <a:r>
              <a:rPr lang="it" sz="1400"/>
              <a:t>: è lo stato che assume quando il codice del Worker termina con successo.</a:t>
            </a:r>
            <a:endParaRPr sz="1400"/>
          </a:p>
          <a:p>
            <a:pPr indent="-317500" lvl="0" marL="457200" rtl="0" algn="l">
              <a:lnSpc>
                <a:spcPct val="115000"/>
              </a:lnSpc>
              <a:spcBef>
                <a:spcPts val="0"/>
              </a:spcBef>
              <a:spcAft>
                <a:spcPts val="0"/>
              </a:spcAft>
              <a:buSzPts val="1400"/>
              <a:buChar char="●"/>
            </a:pPr>
            <a:r>
              <a:rPr lang="it" sz="1400">
                <a:solidFill>
                  <a:schemeClr val="accent3"/>
                </a:solidFill>
              </a:rPr>
              <a:t>FAILED</a:t>
            </a:r>
            <a:r>
              <a:rPr lang="it" sz="1400"/>
              <a:t>: è lo stato che assume quando il codice del Worker solleva qualche eccezione.</a:t>
            </a:r>
            <a:endParaRPr sz="1400"/>
          </a:p>
          <a:p>
            <a:pPr indent="-317500" lvl="0" marL="457200" rtl="0" algn="l">
              <a:lnSpc>
                <a:spcPct val="115000"/>
              </a:lnSpc>
              <a:spcBef>
                <a:spcPts val="0"/>
              </a:spcBef>
              <a:spcAft>
                <a:spcPts val="0"/>
              </a:spcAft>
              <a:buSzPts val="1400"/>
              <a:buChar char="●"/>
            </a:pPr>
            <a:r>
              <a:rPr lang="it" sz="1400">
                <a:solidFill>
                  <a:schemeClr val="accent3"/>
                </a:solidFill>
              </a:rPr>
              <a:t>CANCELLED</a:t>
            </a:r>
            <a:r>
              <a:rPr lang="it" sz="1400"/>
              <a:t>: è lo stato che assume quando il Worker è stato interrotto.</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p:txBody>
      </p:sp>
      <p:sp>
        <p:nvSpPr>
          <p:cNvPr id="216" name="Google Shape;216;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latin typeface="Courier New"/>
                <a:ea typeface="Courier New"/>
                <a:cs typeface="Courier New"/>
                <a:sym typeface="Courier New"/>
              </a:rPr>
              <a:t>Worker</a:t>
            </a:r>
            <a:endParaRPr baseline="-25000">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idx="1" type="body"/>
          </p:nvPr>
        </p:nvSpPr>
        <p:spPr>
          <a:xfrm>
            <a:off x="91500" y="1791825"/>
            <a:ext cx="8832300" cy="335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La classe </a:t>
            </a:r>
            <a:r>
              <a:rPr lang="it" sz="1200">
                <a:latin typeface="Courier New"/>
                <a:ea typeface="Courier New"/>
                <a:cs typeface="Courier New"/>
                <a:sym typeface="Courier New"/>
              </a:rPr>
              <a:t>Task</a:t>
            </a:r>
            <a:r>
              <a:rPr lang="it" sz="1200"/>
              <a:t> può essere usata per implementare il codice che deve essere eseguito su un thread in background.</a:t>
            </a:r>
            <a:endParaRPr sz="1200"/>
          </a:p>
          <a:p>
            <a:pPr indent="0" lvl="0" marL="0" rtl="0" algn="l">
              <a:lnSpc>
                <a:spcPct val="115000"/>
              </a:lnSpc>
              <a:spcBef>
                <a:spcPts val="0"/>
              </a:spcBef>
              <a:spcAft>
                <a:spcPts val="0"/>
              </a:spcAft>
              <a:buNone/>
            </a:pPr>
            <a:r>
              <a:rPr lang="it" sz="1200"/>
              <a:t>Le operazioni da eseguire sono: estendere la classe </a:t>
            </a:r>
            <a:r>
              <a:rPr lang="it" sz="1200">
                <a:latin typeface="Courier New"/>
                <a:ea typeface="Courier New"/>
                <a:cs typeface="Courier New"/>
                <a:sym typeface="Courier New"/>
              </a:rPr>
              <a:t>Task</a:t>
            </a:r>
            <a:r>
              <a:rPr lang="it" sz="1200"/>
              <a:t> ed effettuare l’override del metodo call. Il metodo call è successivamente invocato dal thread in background, quindi l’implementazione può manipolare stati la cui lettura e scrittura è sicura. Per esempio, </a:t>
            </a:r>
            <a:r>
              <a:rPr lang="it" sz="1200">
                <a:solidFill>
                  <a:schemeClr val="accent3"/>
                </a:solidFill>
              </a:rPr>
              <a:t>NON</a:t>
            </a:r>
            <a:r>
              <a:rPr lang="it" sz="1200"/>
              <a:t> può manipolare uno scene graph attivo (si avrebbe un’eccezione, come visto prima).</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Un task può essere eseguito in modo semplice come un oggetto di tipo Runnable:</a:t>
            </a:r>
            <a:endParaRPr sz="1200"/>
          </a:p>
          <a:p>
            <a:pPr indent="0" lvl="0" marL="0" rtl="0" algn="l">
              <a:lnSpc>
                <a:spcPct val="115000"/>
              </a:lnSpc>
              <a:spcBef>
                <a:spcPts val="0"/>
              </a:spcBef>
              <a:spcAft>
                <a:spcPts val="0"/>
              </a:spcAft>
              <a:buNone/>
            </a:pPr>
            <a:r>
              <a:rPr lang="it" sz="1200">
                <a:latin typeface="Courier New"/>
                <a:ea typeface="Courier New"/>
                <a:cs typeface="Courier New"/>
                <a:sym typeface="Courier New"/>
              </a:rPr>
              <a:t>Thread t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Thread(task);</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t.setDaemon(</a:t>
            </a:r>
            <a:r>
              <a:rPr lang="it" sz="1200">
                <a:solidFill>
                  <a:srgbClr val="0000BF"/>
                </a:solidFill>
                <a:latin typeface="Courier New"/>
                <a:ea typeface="Courier New"/>
                <a:cs typeface="Courier New"/>
                <a:sym typeface="Courier New"/>
              </a:rPr>
              <a:t>true</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t.start();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oppure usando l’ExecutorService API:</a:t>
            </a:r>
            <a:endParaRPr sz="1200"/>
          </a:p>
          <a:p>
            <a:pPr indent="0" lvl="0" marL="0" rtl="0" algn="l">
              <a:lnSpc>
                <a:spcPct val="115000"/>
              </a:lnSpc>
              <a:spcBef>
                <a:spcPts val="0"/>
              </a:spcBef>
              <a:spcAft>
                <a:spcPts val="0"/>
              </a:spcAft>
              <a:buNone/>
            </a:pPr>
            <a:r>
              <a:rPr lang="it" sz="1200">
                <a:latin typeface="Courier New"/>
                <a:ea typeface="Courier New"/>
                <a:cs typeface="Courier New"/>
                <a:sym typeface="Courier New"/>
              </a:rPr>
              <a:t>ExecutorService.submit(task);</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solidFill>
                  <a:schemeClr val="accent3"/>
                </a:solidFill>
              </a:rPr>
              <a:t>IMPORTANTE:</a:t>
            </a:r>
            <a:r>
              <a:rPr lang="it" sz="1200"/>
              <a:t> La classe </a:t>
            </a:r>
            <a:r>
              <a:rPr lang="it" sz="1200">
                <a:latin typeface="Courier New"/>
                <a:ea typeface="Courier New"/>
                <a:cs typeface="Courier New"/>
                <a:sym typeface="Courier New"/>
              </a:rPr>
              <a:t>Task</a:t>
            </a:r>
            <a:r>
              <a:rPr lang="it" sz="1200"/>
              <a:t> definisce un oggetto che può essere utilizzato una sola volta. Per gli oggetti che vogliono essere usati più volte bisogna usare la classe </a:t>
            </a:r>
            <a:r>
              <a:rPr lang="it" sz="1200">
                <a:latin typeface="Courier New"/>
                <a:ea typeface="Courier New"/>
                <a:cs typeface="Courier New"/>
                <a:sym typeface="Courier New"/>
              </a:rPr>
              <a:t>Service</a:t>
            </a:r>
            <a:r>
              <a:rPr lang="it" sz="1200"/>
              <a:t>.</a:t>
            </a:r>
            <a:endParaRPr sz="1200"/>
          </a:p>
        </p:txBody>
      </p:sp>
      <p:sp>
        <p:nvSpPr>
          <p:cNvPr id="222" name="Google Shape;222;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latin typeface="Courier New"/>
                <a:ea typeface="Courier New"/>
                <a:cs typeface="Courier New"/>
                <a:sym typeface="Courier New"/>
              </a:rPr>
              <a:t>Task</a:t>
            </a:r>
            <a:endParaRPr baseline="-25000">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idx="4294967295" type="body"/>
          </p:nvPr>
        </p:nvSpPr>
        <p:spPr>
          <a:xfrm>
            <a:off x="95400" y="661475"/>
            <a:ext cx="8832300" cy="4482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400">
                <a:latin typeface="Courier New"/>
                <a:ea typeface="Courier New"/>
                <a:cs typeface="Courier New"/>
                <a:sym typeface="Courier New"/>
              </a:rPr>
              <a:t>Task task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Task&lt;</a:t>
            </a:r>
            <a:r>
              <a:rPr lang="it" sz="1400">
                <a:solidFill>
                  <a:srgbClr val="0000BF"/>
                </a:solidFill>
                <a:latin typeface="Courier New"/>
                <a:ea typeface="Courier New"/>
                <a:cs typeface="Courier New"/>
                <a:sym typeface="Courier New"/>
              </a:rPr>
              <a:t>Void</a:t>
            </a:r>
            <a:r>
              <a:rPr lang="it" sz="1400">
                <a:latin typeface="Courier New"/>
                <a:ea typeface="Courier New"/>
                <a:cs typeface="Courier New"/>
                <a:sym typeface="Courier New"/>
              </a:rPr>
              <a:t>&gt;() {</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@Override</a:t>
            </a:r>
            <a:endParaRPr sz="1400">
              <a:solidFill>
                <a:srgbClr val="0000B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public</a:t>
            </a: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Void</a:t>
            </a:r>
            <a:r>
              <a:rPr lang="it" sz="1400">
                <a:latin typeface="Courier New"/>
                <a:ea typeface="Courier New"/>
                <a:cs typeface="Courier New"/>
                <a:sym typeface="Courier New"/>
              </a:rPr>
              <a:t> call() {</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static final int</a:t>
            </a:r>
            <a:r>
              <a:rPr lang="it" sz="1400">
                <a:latin typeface="Courier New"/>
                <a:ea typeface="Courier New"/>
                <a:cs typeface="Courier New"/>
                <a:sym typeface="Courier New"/>
              </a:rPr>
              <a:t> max = 1000000;</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for</a:t>
            </a:r>
            <a:r>
              <a:rPr lang="it" sz="1400">
                <a:latin typeface="Courier New"/>
                <a:ea typeface="Courier New"/>
                <a:cs typeface="Courier New"/>
                <a:sym typeface="Courier New"/>
              </a:rPr>
              <a:t>(</a:t>
            </a:r>
            <a:r>
              <a:rPr lang="it" sz="1400">
                <a:solidFill>
                  <a:srgbClr val="0000BF"/>
                </a:solidFill>
                <a:latin typeface="Courier New"/>
                <a:ea typeface="Courier New"/>
                <a:cs typeface="Courier New"/>
                <a:sym typeface="Courier New"/>
              </a:rPr>
              <a:t>int</a:t>
            </a:r>
            <a:r>
              <a:rPr lang="it" sz="1400">
                <a:latin typeface="Courier New"/>
                <a:ea typeface="Courier New"/>
                <a:cs typeface="Courier New"/>
                <a:sym typeface="Courier New"/>
              </a:rPr>
              <a:t> i=1; i &lt;= max; i++) {</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if</a:t>
            </a:r>
            <a:r>
              <a:rPr lang="it" sz="1400">
                <a:latin typeface="Courier New"/>
                <a:ea typeface="Courier New"/>
                <a:cs typeface="Courier New"/>
                <a:sym typeface="Courier New"/>
              </a:rPr>
              <a:t>(isCancelled())</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break</a:t>
            </a: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            updateProgress(i,max);</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        </a:t>
            </a:r>
            <a:r>
              <a:rPr lang="it" sz="1400">
                <a:solidFill>
                  <a:srgbClr val="0000BF"/>
                </a:solidFill>
                <a:latin typeface="Courier New"/>
                <a:ea typeface="Courier New"/>
                <a:cs typeface="Courier New"/>
                <a:sym typeface="Courier New"/>
              </a:rPr>
              <a:t>return null</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ProgressBar bar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ProgressBar();</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bar.progressProperty().bind(task.progressProperty());</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Thread t = </a:t>
            </a:r>
            <a:r>
              <a:rPr lang="it" sz="1400">
                <a:solidFill>
                  <a:srgbClr val="0000BF"/>
                </a:solidFill>
                <a:latin typeface="Courier New"/>
                <a:ea typeface="Courier New"/>
                <a:cs typeface="Courier New"/>
                <a:sym typeface="Courier New"/>
              </a:rPr>
              <a:t>new</a:t>
            </a:r>
            <a:r>
              <a:rPr lang="it" sz="1400">
                <a:latin typeface="Courier New"/>
                <a:ea typeface="Courier New"/>
                <a:cs typeface="Courier New"/>
                <a:sym typeface="Courier New"/>
              </a:rPr>
              <a:t> Thread(task);</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t.setDaemon(</a:t>
            </a:r>
            <a:r>
              <a:rPr lang="it" sz="1400">
                <a:solidFill>
                  <a:srgbClr val="0000BF"/>
                </a:solidFill>
                <a:latin typeface="Courier New"/>
                <a:ea typeface="Courier New"/>
                <a:cs typeface="Courier New"/>
                <a:sym typeface="Courier New"/>
              </a:rPr>
              <a:t>true</a:t>
            </a:r>
            <a:r>
              <a:rPr lang="it"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rPr lang="it" sz="1400">
                <a:latin typeface="Courier New"/>
                <a:ea typeface="Courier New"/>
                <a:cs typeface="Courier New"/>
                <a:sym typeface="Courier New"/>
              </a:rPr>
              <a:t>t.start();</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400">
              <a:latin typeface="Courier New"/>
              <a:ea typeface="Courier New"/>
              <a:cs typeface="Courier New"/>
              <a:sym typeface="Courier New"/>
            </a:endParaRPr>
          </a:p>
        </p:txBody>
      </p:sp>
      <p:sp>
        <p:nvSpPr>
          <p:cNvPr id="228" name="Google Shape;228;p3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a:t>
            </a:r>
            <a:r>
              <a:rPr lang="it"/>
              <a:t>sempio</a:t>
            </a:r>
            <a:endParaRPr baseline="-25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idx="1" type="body"/>
          </p:nvPr>
        </p:nvSpPr>
        <p:spPr>
          <a:xfrm>
            <a:off x="91500" y="1791825"/>
            <a:ext cx="8832300" cy="335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t>La classe </a:t>
            </a:r>
            <a:r>
              <a:rPr lang="it" sz="1200">
                <a:latin typeface="Courier New"/>
                <a:ea typeface="Courier New"/>
                <a:cs typeface="Courier New"/>
                <a:sym typeface="Courier New"/>
              </a:rPr>
              <a:t>Service</a:t>
            </a:r>
            <a:r>
              <a:rPr lang="it" sz="1200"/>
              <a:t> è progettata per eseguire un oggetto di tipo </a:t>
            </a:r>
            <a:r>
              <a:rPr lang="it" sz="1200">
                <a:latin typeface="Courier New"/>
                <a:ea typeface="Courier New"/>
                <a:cs typeface="Courier New"/>
                <a:sym typeface="Courier New"/>
              </a:rPr>
              <a:t>Task</a:t>
            </a:r>
            <a:r>
              <a:rPr lang="it" sz="1200"/>
              <a:t> su uno o più thread in background.</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Lo scopo di questa classe è di fornire la corretta interazione tra i thread in background e il JavaFX Application thread.</a:t>
            </a:r>
            <a:endParaRPr sz="1200"/>
          </a:p>
          <a:p>
            <a:pPr indent="0" lvl="0" marL="0" rtl="0" algn="l">
              <a:lnSpc>
                <a:spcPct val="115000"/>
              </a:lnSpc>
              <a:spcBef>
                <a:spcPts val="0"/>
              </a:spcBef>
              <a:spcAft>
                <a:spcPts val="0"/>
              </a:spcAft>
              <a:buNone/>
            </a:pPr>
            <a:r>
              <a:rPr lang="it" sz="1200"/>
              <a:t>Un oggetto di tipo </a:t>
            </a:r>
            <a:r>
              <a:rPr lang="it" sz="1200">
                <a:latin typeface="Courier New"/>
                <a:ea typeface="Courier New"/>
                <a:cs typeface="Courier New"/>
                <a:sym typeface="Courier New"/>
              </a:rPr>
              <a:t>Service</a:t>
            </a:r>
            <a:r>
              <a:rPr lang="it" sz="1200"/>
              <a:t> può essere avviato, cancellato e riavviato. Per avviare un oggetto di tipo </a:t>
            </a:r>
            <a:r>
              <a:rPr lang="it" sz="1200">
                <a:latin typeface="Courier New"/>
                <a:ea typeface="Courier New"/>
                <a:cs typeface="Courier New"/>
                <a:sym typeface="Courier New"/>
              </a:rPr>
              <a:t>Service</a:t>
            </a:r>
            <a:r>
              <a:rPr lang="it" sz="1200"/>
              <a:t> si può usare il metodo </a:t>
            </a:r>
            <a:r>
              <a:rPr lang="it" sz="1200">
                <a:latin typeface="Courier New"/>
                <a:ea typeface="Courier New"/>
                <a:cs typeface="Courier New"/>
                <a:sym typeface="Courier New"/>
              </a:rPr>
              <a:t>start()</a:t>
            </a:r>
            <a:r>
              <a:rPr lang="it" sz="1200"/>
              <a:t>.</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it" sz="1200"/>
              <a:t>Di default il </a:t>
            </a:r>
            <a:r>
              <a:rPr lang="it" sz="1200">
                <a:latin typeface="Courier New"/>
                <a:ea typeface="Courier New"/>
                <a:cs typeface="Courier New"/>
                <a:sym typeface="Courier New"/>
              </a:rPr>
              <a:t>Service</a:t>
            </a:r>
            <a:r>
              <a:rPr lang="it" sz="1200"/>
              <a:t> usa un </a:t>
            </a:r>
            <a:r>
              <a:rPr lang="it" sz="1200">
                <a:latin typeface="Courier New"/>
                <a:ea typeface="Courier New"/>
                <a:cs typeface="Courier New"/>
                <a:sym typeface="Courier New"/>
              </a:rPr>
              <a:t>Executor</a:t>
            </a:r>
            <a:r>
              <a:rPr lang="it" sz="1200"/>
              <a:t> con un numero fissato o un numero massimo di thread.</a:t>
            </a:r>
            <a:endParaRPr sz="1200"/>
          </a:p>
        </p:txBody>
      </p:sp>
      <p:sp>
        <p:nvSpPr>
          <p:cNvPr id="234" name="Google Shape;234;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latin typeface="Courier New"/>
                <a:ea typeface="Courier New"/>
                <a:cs typeface="Courier New"/>
                <a:sym typeface="Courier New"/>
              </a:rPr>
              <a:t>Service</a:t>
            </a:r>
            <a:endParaRPr baseline="-25000">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idx="4294967295" type="body"/>
          </p:nvPr>
        </p:nvSpPr>
        <p:spPr>
          <a:xfrm>
            <a:off x="95400" y="786325"/>
            <a:ext cx="8832300" cy="4357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solidFill>
                  <a:srgbClr val="0000BF"/>
                </a:solidFill>
                <a:latin typeface="Courier New"/>
                <a:ea typeface="Courier New"/>
                <a:cs typeface="Courier New"/>
                <a:sym typeface="Courier New"/>
              </a:rPr>
              <a:t>public class</a:t>
            </a:r>
            <a:r>
              <a:rPr lang="it" sz="1200">
                <a:latin typeface="Courier New"/>
                <a:ea typeface="Courier New"/>
                <a:cs typeface="Courier New"/>
                <a:sym typeface="Courier New"/>
              </a:rPr>
              <a:t> CheckPrime </a:t>
            </a:r>
            <a:r>
              <a:rPr lang="it" sz="1200">
                <a:solidFill>
                  <a:srgbClr val="0000BF"/>
                </a:solidFill>
                <a:latin typeface="Courier New"/>
                <a:ea typeface="Courier New"/>
                <a:cs typeface="Courier New"/>
                <a:sym typeface="Courier New"/>
              </a:rPr>
              <a:t>extends</a:t>
            </a:r>
            <a:r>
              <a:rPr lang="it" sz="1200">
                <a:latin typeface="Courier New"/>
                <a:ea typeface="Courier New"/>
                <a:cs typeface="Courier New"/>
                <a:sym typeface="Courier New"/>
              </a:rPr>
              <a:t> Service&lt;</a:t>
            </a:r>
            <a:r>
              <a:rPr lang="it" sz="1200">
                <a:solidFill>
                  <a:srgbClr val="0000BF"/>
                </a:solidFill>
                <a:latin typeface="Courier New"/>
                <a:ea typeface="Courier New"/>
                <a:cs typeface="Courier New"/>
                <a:sym typeface="Courier New"/>
              </a:rPr>
              <a:t>Boolean</a:t>
            </a:r>
            <a:r>
              <a:rPr lang="it" sz="1200">
                <a:latin typeface="Courier New"/>
                <a:ea typeface="Courier New"/>
                <a:cs typeface="Courier New"/>
                <a:sym typeface="Courier New"/>
              </a:rPr>
              <a:t>&gt;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private</a:t>
            </a: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long</a:t>
            </a:r>
            <a:r>
              <a:rPr lang="it" sz="1200">
                <a:latin typeface="Courier New"/>
                <a:ea typeface="Courier New"/>
                <a:cs typeface="Courier New"/>
                <a:sym typeface="Courier New"/>
              </a:rPr>
              <a:t> num;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void</a:t>
            </a:r>
            <a:r>
              <a:rPr lang="it" sz="1200">
                <a:latin typeface="Courier New"/>
                <a:ea typeface="Courier New"/>
                <a:cs typeface="Courier New"/>
                <a:sym typeface="Courier New"/>
              </a:rPr>
              <a:t> setNum(</a:t>
            </a:r>
            <a:r>
              <a:rPr lang="it" sz="1200">
                <a:solidFill>
                  <a:srgbClr val="0000BF"/>
                </a:solidFill>
                <a:latin typeface="Courier New"/>
                <a:ea typeface="Courier New"/>
                <a:cs typeface="Courier New"/>
                <a:sym typeface="Courier New"/>
              </a:rPr>
              <a:t>long</a:t>
            </a:r>
            <a:r>
              <a:rPr lang="it" sz="1200">
                <a:latin typeface="Courier New"/>
                <a:ea typeface="Courier New"/>
                <a:cs typeface="Courier New"/>
                <a:sym typeface="Courier New"/>
              </a:rPr>
              <a:t> num)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this</a:t>
            </a:r>
            <a:r>
              <a:rPr lang="it" sz="1200">
                <a:latin typeface="Courier New"/>
                <a:ea typeface="Courier New"/>
                <a:cs typeface="Courier New"/>
                <a:sym typeface="Courier New"/>
              </a:rPr>
              <a:t>.num = num;</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solidFill>
                  <a:srgbClr val="0000BF"/>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protected</a:t>
            </a:r>
            <a:r>
              <a:rPr lang="it" sz="1200">
                <a:latin typeface="Courier New"/>
                <a:ea typeface="Courier New"/>
                <a:cs typeface="Courier New"/>
                <a:sym typeface="Courier New"/>
              </a:rPr>
              <a:t> Task&lt;</a:t>
            </a:r>
            <a:r>
              <a:rPr lang="it" sz="1200">
                <a:solidFill>
                  <a:srgbClr val="0000BF"/>
                </a:solidFill>
                <a:latin typeface="Courier New"/>
                <a:ea typeface="Courier New"/>
                <a:cs typeface="Courier New"/>
                <a:sym typeface="Courier New"/>
              </a:rPr>
              <a:t>Boolean</a:t>
            </a:r>
            <a:r>
              <a:rPr lang="it" sz="1200">
                <a:latin typeface="Courier New"/>
                <a:ea typeface="Courier New"/>
                <a:cs typeface="Courier New"/>
                <a:sym typeface="Courier New"/>
              </a:rPr>
              <a:t>&gt; createTask() { </a:t>
            </a:r>
            <a:r>
              <a:rPr lang="it" sz="1200">
                <a:solidFill>
                  <a:srgbClr val="1EB540"/>
                </a:solidFill>
                <a:latin typeface="Courier New"/>
                <a:ea typeface="Courier New"/>
                <a:cs typeface="Courier New"/>
                <a:sym typeface="Courier New"/>
              </a:rPr>
              <a:t>//Crea un task che controlla se num è primo</a:t>
            </a:r>
            <a:endParaRPr sz="1200">
              <a:solidFill>
                <a:srgbClr val="1EB54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return new</a:t>
            </a:r>
            <a:r>
              <a:rPr lang="it" sz="1200">
                <a:latin typeface="Courier New"/>
                <a:ea typeface="Courier New"/>
                <a:cs typeface="Courier New"/>
                <a:sym typeface="Courier New"/>
              </a:rPr>
              <a:t> Task&lt;</a:t>
            </a:r>
            <a:r>
              <a:rPr lang="it" sz="1200">
                <a:solidFill>
                  <a:srgbClr val="0000BF"/>
                </a:solidFill>
                <a:latin typeface="Courier New"/>
                <a:ea typeface="Courier New"/>
                <a:cs typeface="Courier New"/>
                <a:sym typeface="Courier New"/>
              </a:rPr>
              <a:t>Boolean</a:t>
            </a:r>
            <a:r>
              <a:rPr lang="it" sz="1200">
                <a:latin typeface="Courier New"/>
                <a:ea typeface="Courier New"/>
                <a:cs typeface="Courier New"/>
                <a:sym typeface="Courier New"/>
              </a:rPr>
              <a:t>&gt;()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solidFill>
                  <a:srgbClr val="0000BF"/>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protected Boolean</a:t>
            </a:r>
            <a:r>
              <a:rPr lang="it" sz="1200">
                <a:latin typeface="Courier New"/>
                <a:ea typeface="Courier New"/>
                <a:cs typeface="Courier New"/>
                <a:sym typeface="Courier New"/>
              </a:rPr>
              <a:t> call() </a:t>
            </a:r>
            <a:r>
              <a:rPr lang="it" sz="1200">
                <a:solidFill>
                  <a:srgbClr val="0000BF"/>
                </a:solidFill>
                <a:latin typeface="Courier New"/>
                <a:ea typeface="Courier New"/>
                <a:cs typeface="Courier New"/>
                <a:sym typeface="Courier New"/>
              </a:rPr>
              <a:t>throws</a:t>
            </a:r>
            <a:r>
              <a:rPr lang="it" sz="1200">
                <a:latin typeface="Courier New"/>
                <a:ea typeface="Courier New"/>
                <a:cs typeface="Courier New"/>
                <a:sym typeface="Courier New"/>
              </a:rPr>
              <a:t> Exception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for</a:t>
            </a:r>
            <a:r>
              <a:rPr lang="it" sz="1200">
                <a:latin typeface="Courier New"/>
                <a:ea typeface="Courier New"/>
                <a:cs typeface="Courier New"/>
                <a:sym typeface="Courier New"/>
              </a:rPr>
              <a:t>(</a:t>
            </a:r>
            <a:r>
              <a:rPr lang="it" sz="1200">
                <a:solidFill>
                  <a:srgbClr val="0000BF"/>
                </a:solidFill>
                <a:latin typeface="Courier New"/>
                <a:ea typeface="Courier New"/>
                <a:cs typeface="Courier New"/>
                <a:sym typeface="Courier New"/>
              </a:rPr>
              <a:t>long</a:t>
            </a:r>
            <a:r>
              <a:rPr lang="it" sz="1200">
                <a:latin typeface="Courier New"/>
                <a:ea typeface="Courier New"/>
                <a:cs typeface="Courier New"/>
                <a:sym typeface="Courier New"/>
              </a:rPr>
              <a:t> i = 2; i &lt; num; i++)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updateProgress(i, num); </a:t>
            </a:r>
            <a:r>
              <a:rPr lang="it" sz="1200">
                <a:solidFill>
                  <a:srgbClr val="1EB540"/>
                </a:solidFill>
                <a:latin typeface="Courier New"/>
                <a:ea typeface="Courier New"/>
                <a:cs typeface="Courier New"/>
                <a:sym typeface="Courier New"/>
              </a:rPr>
              <a:t>//Si può utilizzare per una progress bar</a:t>
            </a:r>
            <a:endParaRPr sz="1200">
              <a:solidFill>
                <a:srgbClr val="1EB54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if</a:t>
            </a:r>
            <a:r>
              <a:rPr lang="it" sz="1200">
                <a:latin typeface="Courier New"/>
                <a:ea typeface="Courier New"/>
                <a:cs typeface="Courier New"/>
                <a:sym typeface="Courier New"/>
              </a:rPr>
              <a:t>(num % i == 0)</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return false</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return true</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200">
              <a:latin typeface="Courier New"/>
              <a:ea typeface="Courier New"/>
              <a:cs typeface="Courier New"/>
              <a:sym typeface="Courier New"/>
            </a:endParaRPr>
          </a:p>
        </p:txBody>
      </p:sp>
      <p:sp>
        <p:nvSpPr>
          <p:cNvPr id="240" name="Google Shape;240;p3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Esempio</a:t>
            </a:r>
            <a:endParaRPr baseline="-25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idx="4294967295" type="body"/>
          </p:nvPr>
        </p:nvSpPr>
        <p:spPr>
          <a:xfrm>
            <a:off x="95400" y="786325"/>
            <a:ext cx="8702700" cy="4357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it" sz="1200">
                <a:latin typeface="Courier New"/>
                <a:ea typeface="Courier New"/>
                <a:cs typeface="Courier New"/>
                <a:sym typeface="Courier New"/>
              </a:rPr>
              <a:t>CheckPrime check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CheckPrime();</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TextField field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TextField();</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Button b = </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Button(</a:t>
            </a:r>
            <a:r>
              <a:rPr lang="it" sz="1200">
                <a:solidFill>
                  <a:srgbClr val="9400D1"/>
                </a:solidFill>
                <a:latin typeface="Courier New"/>
                <a:ea typeface="Courier New"/>
                <a:cs typeface="Courier New"/>
                <a:sym typeface="Courier New"/>
              </a:rPr>
              <a:t>"Check prime"</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b.setOnAction(</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EventHandler&lt;ActionEvent&gt;()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void</a:t>
            </a:r>
            <a:r>
              <a:rPr lang="it" sz="1200">
                <a:latin typeface="Courier New"/>
                <a:ea typeface="Courier New"/>
                <a:cs typeface="Courier New"/>
                <a:sym typeface="Courier New"/>
              </a:rPr>
              <a:t> handle(ActionEvent event) {</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String text = field.getText();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long</a:t>
            </a:r>
            <a:r>
              <a:rPr lang="it" sz="1200">
                <a:latin typeface="Courier New"/>
                <a:ea typeface="Courier New"/>
                <a:cs typeface="Courier New"/>
                <a:sym typeface="Courier New"/>
              </a:rPr>
              <a:t> num = Long.parseLong(text);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check.setNum(num); </a:t>
            </a:r>
            <a:r>
              <a:rPr lang="it" sz="1200">
                <a:solidFill>
                  <a:srgbClr val="1EB540"/>
                </a:solidFill>
                <a:latin typeface="Courier New"/>
                <a:ea typeface="Courier New"/>
                <a:cs typeface="Courier New"/>
                <a:sym typeface="Courier New"/>
              </a:rPr>
              <a:t>//Setta il numero da controllare</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check.restart(); </a:t>
            </a:r>
            <a:r>
              <a:rPr lang="it" sz="1200">
                <a:solidFill>
                  <a:srgbClr val="1EB540"/>
                </a:solidFill>
                <a:latin typeface="Courier New"/>
                <a:ea typeface="Courier New"/>
                <a:cs typeface="Courier New"/>
                <a:sym typeface="Courier New"/>
              </a:rPr>
              <a:t>//Fa partire il servizio che controlla se num è primo</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lnSpc>
                <a:spcPct val="115000"/>
              </a:lnSpc>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check.setOnSucceeded(</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EventHandler&lt;WorkerStateEvent&gt;()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void</a:t>
            </a:r>
            <a:r>
              <a:rPr lang="it" sz="1200">
                <a:latin typeface="Courier New"/>
                <a:ea typeface="Courier New"/>
                <a:cs typeface="Courier New"/>
                <a:sym typeface="Courier New"/>
              </a:rPr>
              <a:t> handle(WorkerStateEvent event) {</a:t>
            </a:r>
            <a:r>
              <a:rPr lang="it" sz="1200">
                <a:solidFill>
                  <a:srgbClr val="1EB540"/>
                </a:solidFill>
                <a:latin typeface="Courier New"/>
                <a:ea typeface="Courier New"/>
                <a:cs typeface="Courier New"/>
                <a:sym typeface="Courier New"/>
              </a:rPr>
              <a:t>//Se il task termina correttamente</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Boolean</a:t>
            </a:r>
            <a:r>
              <a:rPr lang="it" sz="1200">
                <a:latin typeface="Courier New"/>
                <a:ea typeface="Courier New"/>
                <a:cs typeface="Courier New"/>
                <a:sym typeface="Courier New"/>
              </a:rPr>
              <a:t> res = (</a:t>
            </a:r>
            <a:r>
              <a:rPr lang="it" sz="1200">
                <a:solidFill>
                  <a:srgbClr val="0000BF"/>
                </a:solidFill>
                <a:latin typeface="Courier New"/>
                <a:ea typeface="Courier New"/>
                <a:cs typeface="Courier New"/>
                <a:sym typeface="Courier New"/>
              </a:rPr>
              <a:t>Boolean</a:t>
            </a:r>
            <a:r>
              <a:rPr lang="it" sz="1200">
                <a:latin typeface="Courier New"/>
                <a:ea typeface="Courier New"/>
                <a:cs typeface="Courier New"/>
                <a:sym typeface="Courier New"/>
              </a:rPr>
              <a:t>) event.getSource().getValue();</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if</a:t>
            </a:r>
            <a:r>
              <a:rPr lang="it" sz="1200">
                <a:latin typeface="Courier New"/>
                <a:ea typeface="Courier New"/>
                <a:cs typeface="Courier New"/>
                <a:sym typeface="Courier New"/>
              </a:rPr>
              <a:t>(res) { result.setText(</a:t>
            </a:r>
            <a:r>
              <a:rPr lang="it" sz="1200">
                <a:solidFill>
                  <a:srgbClr val="9400D1"/>
                </a:solidFill>
                <a:latin typeface="Courier New"/>
                <a:ea typeface="Courier New"/>
                <a:cs typeface="Courier New"/>
                <a:sym typeface="Courier New"/>
              </a:rPr>
              <a:t>"Res: prime"</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else </a:t>
            </a:r>
            <a:r>
              <a:rPr lang="it" sz="1200">
                <a:latin typeface="Courier New"/>
                <a:ea typeface="Courier New"/>
                <a:cs typeface="Courier New"/>
                <a:sym typeface="Courier New"/>
              </a:rPr>
              <a:t>{ result.setText(</a:t>
            </a:r>
            <a:r>
              <a:rPr lang="it" sz="1200">
                <a:solidFill>
                  <a:srgbClr val="9400D1"/>
                </a:solidFill>
                <a:latin typeface="Courier New"/>
                <a:ea typeface="Courier New"/>
                <a:cs typeface="Courier New"/>
                <a:sym typeface="Courier New"/>
              </a:rPr>
              <a:t>"Res: not prime"</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246" name="Google Shape;246;p3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Esempio</a:t>
            </a:r>
            <a:endParaRPr baseline="-25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idx="4294967295" type="body"/>
          </p:nvPr>
        </p:nvSpPr>
        <p:spPr>
          <a:xfrm>
            <a:off x="95400" y="786325"/>
            <a:ext cx="8702700" cy="43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200">
                <a:latin typeface="Courier New"/>
                <a:ea typeface="Courier New"/>
                <a:cs typeface="Courier New"/>
                <a:sym typeface="Courier New"/>
              </a:rPr>
              <a:t>check.setOnFailed(</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EventHandler&lt;WorkerStateEvent&gt;()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void </a:t>
            </a:r>
            <a:r>
              <a:rPr lang="it" sz="1200">
                <a:latin typeface="Courier New"/>
                <a:ea typeface="Courier New"/>
                <a:cs typeface="Courier New"/>
                <a:sym typeface="Courier New"/>
              </a:rPr>
              <a:t>handle(WorkerStateEvent event) {</a:t>
            </a:r>
            <a:endParaRPr sz="1200">
              <a:latin typeface="Courier New"/>
              <a:ea typeface="Courier New"/>
              <a:cs typeface="Courier New"/>
              <a:sym typeface="Courier New"/>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        </a:t>
            </a:r>
            <a:r>
              <a:rPr lang="it" sz="1200">
                <a:solidFill>
                  <a:srgbClr val="1EB540"/>
                </a:solidFill>
                <a:latin typeface="Courier New"/>
                <a:ea typeface="Courier New"/>
                <a:cs typeface="Courier New"/>
                <a:sym typeface="Courier New"/>
              </a:rPr>
              <a:t>//Questo metodo viene chiamato se c’è stata un’eccezione nel task</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System.out.println(</a:t>
            </a:r>
            <a:r>
              <a:rPr lang="it" sz="1200">
                <a:solidFill>
                  <a:srgbClr val="9400D1"/>
                </a:solidFill>
                <a:latin typeface="Courier New"/>
                <a:ea typeface="Courier New"/>
                <a:cs typeface="Courier New"/>
                <a:sym typeface="Courier New"/>
              </a:rPr>
              <a:t>"E' avvenuta un'eccezione nel check di primalità"</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check.setOnCancelled(</a:t>
            </a:r>
            <a:r>
              <a:rPr lang="it" sz="1200">
                <a:solidFill>
                  <a:srgbClr val="0000BF"/>
                </a:solidFill>
                <a:latin typeface="Courier New"/>
                <a:ea typeface="Courier New"/>
                <a:cs typeface="Courier New"/>
                <a:sym typeface="Courier New"/>
              </a:rPr>
              <a:t>new</a:t>
            </a:r>
            <a:r>
              <a:rPr lang="it" sz="1200">
                <a:latin typeface="Courier New"/>
                <a:ea typeface="Courier New"/>
                <a:cs typeface="Courier New"/>
                <a:sym typeface="Courier New"/>
              </a:rPr>
              <a:t> EventHandler&lt;WorkerStateEvent&gt;()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void </a:t>
            </a:r>
            <a:r>
              <a:rPr lang="it" sz="1200">
                <a:latin typeface="Courier New"/>
                <a:ea typeface="Courier New"/>
                <a:cs typeface="Courier New"/>
                <a:sym typeface="Courier New"/>
              </a:rPr>
              <a:t>handle(WorkerStateEvent event) {</a:t>
            </a:r>
            <a:endParaRPr sz="1200">
              <a:latin typeface="Courier New"/>
              <a:ea typeface="Courier New"/>
              <a:cs typeface="Courier New"/>
              <a:sym typeface="Courier New"/>
            </a:endParaRPr>
          </a:p>
          <a:p>
            <a:pPr indent="0" lvl="0" marL="0" rtl="0" algn="l">
              <a:spcBef>
                <a:spcPts val="0"/>
              </a:spcBef>
              <a:spcAft>
                <a:spcPts val="0"/>
              </a:spcAft>
              <a:buNone/>
            </a:pPr>
            <a:r>
              <a:rPr lang="it" sz="1200">
                <a:solidFill>
                  <a:srgbClr val="1EB540"/>
                </a:solidFill>
                <a:latin typeface="Courier New"/>
                <a:ea typeface="Courier New"/>
                <a:cs typeface="Courier New"/>
                <a:sym typeface="Courier New"/>
              </a:rPr>
              <a:t>        </a:t>
            </a:r>
            <a:r>
              <a:rPr lang="it" sz="1200">
                <a:solidFill>
                  <a:srgbClr val="1EB540"/>
                </a:solidFill>
                <a:latin typeface="Courier New"/>
                <a:ea typeface="Courier New"/>
                <a:cs typeface="Courier New"/>
                <a:sym typeface="Courier New"/>
              </a:rPr>
              <a:t>//Questo metodo viene chiamato se il task è stato interrotto</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System.out.println(</a:t>
            </a:r>
            <a:r>
              <a:rPr lang="it" sz="1200">
                <a:solidFill>
                  <a:srgbClr val="9400D1"/>
                </a:solidFill>
                <a:latin typeface="Courier New"/>
                <a:ea typeface="Courier New"/>
                <a:cs typeface="Courier New"/>
                <a:sym typeface="Courier New"/>
              </a:rPr>
              <a:t>"Interrupted"</a:t>
            </a:r>
            <a:r>
              <a:rPr lang="it"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    </a:t>
            </a:r>
            <a:r>
              <a:rPr lang="it"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it"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252" name="Google Shape;252;p3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a:t>Esempio</a:t>
            </a:r>
            <a:endParaRPr baseline="-25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idx="1" type="body"/>
          </p:nvPr>
        </p:nvSpPr>
        <p:spPr>
          <a:xfrm>
            <a:off x="471900" y="1919075"/>
            <a:ext cx="2651400" cy="297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In Java i thread sono rappresentati da oggetti della classe </a:t>
            </a:r>
            <a:r>
              <a:rPr lang="it">
                <a:latin typeface="Courier New"/>
                <a:ea typeface="Courier New"/>
                <a:cs typeface="Courier New"/>
                <a:sym typeface="Courier New"/>
              </a:rPr>
              <a:t>Thread</a:t>
            </a:r>
            <a:r>
              <a:rPr lang="it"/>
              <a:t>, che mette a disposizione il metodo </a:t>
            </a:r>
            <a:r>
              <a:rPr lang="it">
                <a:latin typeface="Courier New"/>
                <a:ea typeface="Courier New"/>
                <a:cs typeface="Courier New"/>
                <a:sym typeface="Courier New"/>
              </a:rPr>
              <a:t>run</a:t>
            </a:r>
            <a:r>
              <a:rPr lang="it"/>
              <a:t> in cui inserire il codice per effettuare le operazioni </a:t>
            </a:r>
            <a:r>
              <a:rPr lang="it"/>
              <a:t>specifiche del thread.</a:t>
            </a:r>
            <a:endParaRPr/>
          </a:p>
        </p:txBody>
      </p:sp>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Thread in Java</a:t>
            </a:r>
            <a:endParaRPr/>
          </a:p>
        </p:txBody>
      </p:sp>
      <p:sp>
        <p:nvSpPr>
          <p:cNvPr id="81" name="Google Shape;81;p15"/>
          <p:cNvSpPr txBox="1"/>
          <p:nvPr/>
        </p:nvSpPr>
        <p:spPr>
          <a:xfrm>
            <a:off x="4079675" y="1789000"/>
            <a:ext cx="47823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public class</a:t>
            </a:r>
            <a:r>
              <a:rPr lang="it" sz="1200">
                <a:solidFill>
                  <a:schemeClr val="lt2"/>
                </a:solidFill>
                <a:latin typeface="Courier New"/>
                <a:ea typeface="Courier New"/>
                <a:cs typeface="Courier New"/>
                <a:sym typeface="Courier New"/>
              </a:rPr>
              <a:t> ClassThread1 </a:t>
            </a:r>
            <a:r>
              <a:rPr lang="it" sz="1200">
                <a:solidFill>
                  <a:srgbClr val="0000BF"/>
                </a:solidFill>
                <a:latin typeface="Courier New"/>
                <a:ea typeface="Courier New"/>
                <a:cs typeface="Courier New"/>
                <a:sym typeface="Courier New"/>
              </a:rPr>
              <a:t>extends</a:t>
            </a:r>
            <a:r>
              <a:rPr lang="it" sz="1200">
                <a:solidFill>
                  <a:schemeClr val="lt2"/>
                </a:solidFill>
                <a:latin typeface="Courier New"/>
                <a:ea typeface="Courier New"/>
                <a:cs typeface="Courier New"/>
                <a:sym typeface="Courier New"/>
              </a:rPr>
              <a:t> Thread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    public void</a:t>
            </a:r>
            <a:r>
              <a:rPr lang="it" sz="1200">
                <a:solidFill>
                  <a:schemeClr val="lt2"/>
                </a:solidFill>
                <a:latin typeface="Courier New"/>
                <a:ea typeface="Courier New"/>
                <a:cs typeface="Courier New"/>
                <a:sym typeface="Courier New"/>
              </a:rPr>
              <a:t> run()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while</a:t>
            </a:r>
            <a:r>
              <a:rPr lang="it" sz="1200">
                <a:solidFill>
                  <a:schemeClr val="lt2"/>
                </a:solidFill>
                <a:latin typeface="Courier New"/>
                <a:ea typeface="Courier New"/>
                <a:cs typeface="Courier New"/>
                <a:sym typeface="Courier New"/>
              </a:rPr>
              <a:t>(!isInterrupted())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System.out.println(</a:t>
            </a:r>
            <a:r>
              <a:rPr lang="it" sz="1200">
                <a:solidFill>
                  <a:srgbClr val="9400D1"/>
                </a:solidFill>
                <a:latin typeface="Courier New"/>
                <a:ea typeface="Courier New"/>
                <a:cs typeface="Courier New"/>
                <a:sym typeface="Courier New"/>
              </a:rPr>
              <a:t>"Hello world!"</a:t>
            </a: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static void</a:t>
            </a:r>
            <a:r>
              <a:rPr lang="it" sz="1200">
                <a:solidFill>
                  <a:schemeClr val="lt2"/>
                </a:solidFill>
                <a:latin typeface="Courier New"/>
                <a:ea typeface="Courier New"/>
                <a:cs typeface="Courier New"/>
                <a:sym typeface="Courier New"/>
              </a:rPr>
              <a:t> main(String[] args)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ClassThread1 obj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ClassThread1();</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obj.start();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idx="1" type="body"/>
          </p:nvPr>
        </p:nvSpPr>
        <p:spPr>
          <a:xfrm>
            <a:off x="471900" y="1919075"/>
            <a:ext cx="8370600" cy="41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Un’alternativa all’uso della classe </a:t>
            </a:r>
            <a:r>
              <a:rPr lang="it">
                <a:latin typeface="Courier New"/>
                <a:ea typeface="Courier New"/>
                <a:cs typeface="Courier New"/>
                <a:sym typeface="Courier New"/>
              </a:rPr>
              <a:t>Thread</a:t>
            </a:r>
            <a:r>
              <a:rPr lang="it"/>
              <a:t> è l’uso dell’interfaccia </a:t>
            </a:r>
            <a:r>
              <a:rPr lang="it">
                <a:latin typeface="Courier New"/>
                <a:ea typeface="Courier New"/>
                <a:cs typeface="Courier New"/>
                <a:sym typeface="Courier New"/>
              </a:rPr>
              <a:t>Runnable</a:t>
            </a:r>
            <a:r>
              <a:rPr lang="it"/>
              <a:t>.</a:t>
            </a:r>
            <a:endParaRPr/>
          </a:p>
        </p:txBody>
      </p:sp>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Thread in Java</a:t>
            </a:r>
            <a:endParaRPr/>
          </a:p>
        </p:txBody>
      </p:sp>
      <p:sp>
        <p:nvSpPr>
          <p:cNvPr id="88" name="Google Shape;88;p16"/>
          <p:cNvSpPr txBox="1"/>
          <p:nvPr/>
        </p:nvSpPr>
        <p:spPr>
          <a:xfrm>
            <a:off x="471900" y="2332475"/>
            <a:ext cx="61104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public class </a:t>
            </a:r>
            <a:r>
              <a:rPr lang="it" sz="1200">
                <a:solidFill>
                  <a:schemeClr val="lt2"/>
                </a:solidFill>
                <a:latin typeface="Courier New"/>
                <a:ea typeface="Courier New"/>
                <a:cs typeface="Courier New"/>
                <a:sym typeface="Courier New"/>
              </a:rPr>
              <a:t>ClassThread1 </a:t>
            </a:r>
            <a:r>
              <a:rPr lang="it" sz="1200">
                <a:solidFill>
                  <a:srgbClr val="0000BF"/>
                </a:solidFill>
                <a:latin typeface="Courier New"/>
                <a:ea typeface="Courier New"/>
                <a:cs typeface="Courier New"/>
                <a:sym typeface="Courier New"/>
              </a:rPr>
              <a:t>implements</a:t>
            </a:r>
            <a:r>
              <a:rPr lang="it" sz="1200">
                <a:solidFill>
                  <a:schemeClr val="lt2"/>
                </a:solidFill>
                <a:latin typeface="Courier New"/>
                <a:ea typeface="Courier New"/>
                <a:cs typeface="Courier New"/>
                <a:sym typeface="Courier New"/>
              </a:rPr>
              <a:t> Runnable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    public void</a:t>
            </a:r>
            <a:r>
              <a:rPr lang="it" sz="1200">
                <a:solidFill>
                  <a:schemeClr val="lt2"/>
                </a:solidFill>
                <a:latin typeface="Courier New"/>
                <a:ea typeface="Courier New"/>
                <a:cs typeface="Courier New"/>
                <a:sym typeface="Courier New"/>
              </a:rPr>
              <a:t> run()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while</a:t>
            </a:r>
            <a:r>
              <a:rPr lang="it" sz="1200">
                <a:solidFill>
                  <a:schemeClr val="lt2"/>
                </a:solidFill>
                <a:latin typeface="Courier New"/>
                <a:ea typeface="Courier New"/>
                <a:cs typeface="Courier New"/>
                <a:sym typeface="Courier New"/>
              </a:rPr>
              <a:t>(!Thread.currentThread().isInterrupted())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System.out.println(</a:t>
            </a:r>
            <a:r>
              <a:rPr lang="it" sz="1200">
                <a:solidFill>
                  <a:srgbClr val="9400D1"/>
                </a:solidFill>
                <a:latin typeface="Courier New"/>
                <a:ea typeface="Courier New"/>
                <a:cs typeface="Courier New"/>
                <a:sym typeface="Courier New"/>
              </a:rPr>
              <a:t>"Hello world!"</a:t>
            </a: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static void</a:t>
            </a:r>
            <a:r>
              <a:rPr lang="it" sz="1200">
                <a:solidFill>
                  <a:schemeClr val="lt2"/>
                </a:solidFill>
                <a:latin typeface="Courier New"/>
                <a:ea typeface="Courier New"/>
                <a:cs typeface="Courier New"/>
                <a:sym typeface="Courier New"/>
              </a:rPr>
              <a:t> main(String[] args)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ClassThread1 obj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ClassThread1();</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Thread t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Thread(obj);</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t.start();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idx="1" type="body"/>
          </p:nvPr>
        </p:nvSpPr>
        <p:spPr>
          <a:xfrm>
            <a:off x="471900" y="1919075"/>
            <a:ext cx="3105300" cy="297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Si può anche</a:t>
            </a:r>
            <a:r>
              <a:rPr lang="it"/>
              <a:t> interrompere l’esecuzione del thread per un certo periodo di tempo utilizzando il metodo </a:t>
            </a:r>
            <a:r>
              <a:rPr lang="it">
                <a:latin typeface="Courier New"/>
                <a:ea typeface="Courier New"/>
                <a:cs typeface="Courier New"/>
                <a:sym typeface="Courier New"/>
              </a:rPr>
              <a:t>sleep</a:t>
            </a:r>
            <a:r>
              <a:rPr lang="it"/>
              <a:t>, che riceve come parametro un intero rappresentante il numero di millisecondi di pausa.</a:t>
            </a:r>
            <a:endParaRPr/>
          </a:p>
        </p:txBody>
      </p:sp>
      <p:sp>
        <p:nvSpPr>
          <p:cNvPr id="94" name="Google Shape;94;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Thread in Java</a:t>
            </a:r>
            <a:endParaRPr/>
          </a:p>
        </p:txBody>
      </p:sp>
      <p:sp>
        <p:nvSpPr>
          <p:cNvPr id="95" name="Google Shape;95;p17"/>
          <p:cNvSpPr txBox="1"/>
          <p:nvPr/>
        </p:nvSpPr>
        <p:spPr>
          <a:xfrm>
            <a:off x="4079675" y="1789000"/>
            <a:ext cx="49794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public class</a:t>
            </a:r>
            <a:r>
              <a:rPr lang="it" sz="1200">
                <a:solidFill>
                  <a:schemeClr val="lt2"/>
                </a:solidFill>
                <a:latin typeface="Courier New"/>
                <a:ea typeface="Courier New"/>
                <a:cs typeface="Courier New"/>
                <a:sym typeface="Courier New"/>
              </a:rPr>
              <a:t> ClassThread1 </a:t>
            </a:r>
            <a:r>
              <a:rPr lang="it" sz="1200">
                <a:solidFill>
                  <a:srgbClr val="0000BF"/>
                </a:solidFill>
                <a:latin typeface="Courier New"/>
                <a:ea typeface="Courier New"/>
                <a:cs typeface="Courier New"/>
                <a:sym typeface="Courier New"/>
              </a:rPr>
              <a:t>extends</a:t>
            </a:r>
            <a:r>
              <a:rPr lang="it" sz="1200">
                <a:solidFill>
                  <a:schemeClr val="lt2"/>
                </a:solidFill>
                <a:latin typeface="Courier New"/>
                <a:ea typeface="Courier New"/>
                <a:cs typeface="Courier New"/>
                <a:sym typeface="Courier New"/>
              </a:rPr>
              <a:t> Thread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@Override</a:t>
            </a:r>
            <a:endParaRPr sz="1200">
              <a:solidFill>
                <a:srgbClr val="0000BF"/>
              </a:solidFill>
              <a:latin typeface="Courier New"/>
              <a:ea typeface="Courier New"/>
              <a:cs typeface="Courier New"/>
              <a:sym typeface="Courier New"/>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    public void</a:t>
            </a:r>
            <a:r>
              <a:rPr lang="it" sz="1200">
                <a:solidFill>
                  <a:schemeClr val="lt2"/>
                </a:solidFill>
                <a:latin typeface="Courier New"/>
                <a:ea typeface="Courier New"/>
                <a:cs typeface="Courier New"/>
                <a:sym typeface="Courier New"/>
              </a:rPr>
              <a:t> run()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while</a:t>
            </a:r>
            <a:r>
              <a:rPr lang="it" sz="1200">
                <a:solidFill>
                  <a:schemeClr val="lt2"/>
                </a:solidFill>
                <a:latin typeface="Courier New"/>
                <a:ea typeface="Courier New"/>
                <a:cs typeface="Courier New"/>
                <a:sym typeface="Courier New"/>
              </a:rPr>
              <a:t>(!isInterrupted())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System.out.println(</a:t>
            </a:r>
            <a:r>
              <a:rPr lang="it" sz="1200">
                <a:solidFill>
                  <a:srgbClr val="9400D1"/>
                </a:solidFill>
                <a:latin typeface="Courier New"/>
                <a:ea typeface="Courier New"/>
                <a:cs typeface="Courier New"/>
                <a:sym typeface="Courier New"/>
              </a:rPr>
              <a:t>"Hello world!"</a:t>
            </a: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try</a:t>
            </a: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Thread.sleep(1000); </a:t>
            </a:r>
            <a:r>
              <a:rPr lang="it" sz="1200">
                <a:solidFill>
                  <a:srgbClr val="1EB540"/>
                </a:solidFill>
                <a:latin typeface="Courier New"/>
                <a:ea typeface="Courier New"/>
                <a:cs typeface="Courier New"/>
                <a:sym typeface="Courier New"/>
              </a:rPr>
              <a:t>//1s di pausa</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 </a:t>
            </a:r>
            <a:r>
              <a:rPr lang="it" sz="1200">
                <a:solidFill>
                  <a:srgbClr val="0000BF"/>
                </a:solidFill>
                <a:latin typeface="Courier New"/>
                <a:ea typeface="Courier New"/>
                <a:cs typeface="Courier New"/>
                <a:sym typeface="Courier New"/>
              </a:rPr>
              <a:t>catch</a:t>
            </a:r>
            <a:r>
              <a:rPr lang="it" sz="1200">
                <a:solidFill>
                  <a:schemeClr val="lt2"/>
                </a:solidFill>
                <a:latin typeface="Courier New"/>
                <a:ea typeface="Courier New"/>
                <a:cs typeface="Courier New"/>
                <a:sym typeface="Courier New"/>
              </a:rPr>
              <a:t> (InterruptedException e)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break</a:t>
            </a: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public static void</a:t>
            </a:r>
            <a:r>
              <a:rPr lang="it" sz="1200">
                <a:solidFill>
                  <a:schemeClr val="lt2"/>
                </a:solidFill>
                <a:latin typeface="Courier New"/>
                <a:ea typeface="Courier New"/>
                <a:cs typeface="Courier New"/>
                <a:sym typeface="Courier New"/>
              </a:rPr>
              <a:t> main(String[] args)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ClassThread1 obj = </a:t>
            </a:r>
            <a:r>
              <a:rPr lang="it" sz="1200">
                <a:solidFill>
                  <a:srgbClr val="0000BF"/>
                </a:solidFill>
                <a:latin typeface="Courier New"/>
                <a:ea typeface="Courier New"/>
                <a:cs typeface="Courier New"/>
                <a:sym typeface="Courier New"/>
              </a:rPr>
              <a:t>new</a:t>
            </a:r>
            <a:r>
              <a:rPr lang="it" sz="1200">
                <a:solidFill>
                  <a:schemeClr val="lt2"/>
                </a:solidFill>
                <a:latin typeface="Courier New"/>
                <a:ea typeface="Courier New"/>
                <a:cs typeface="Courier New"/>
                <a:sym typeface="Courier New"/>
              </a:rPr>
              <a:t> ClassThread1();</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obj.start();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nvSpPr>
        <p:spPr>
          <a:xfrm>
            <a:off x="471900" y="2286425"/>
            <a:ext cx="8222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lt2"/>
                </a:solidFill>
                <a:latin typeface="Roboto"/>
                <a:ea typeface="Roboto"/>
                <a:cs typeface="Roboto"/>
                <a:sym typeface="Roboto"/>
              </a:rPr>
              <a:t>In un programma con più thread è opportuno gestire la </a:t>
            </a:r>
            <a:r>
              <a:rPr lang="it">
                <a:solidFill>
                  <a:schemeClr val="accent3"/>
                </a:solidFill>
                <a:latin typeface="Roboto"/>
                <a:ea typeface="Roboto"/>
                <a:cs typeface="Roboto"/>
                <a:sym typeface="Roboto"/>
              </a:rPr>
              <a:t>sincronizzazione</a:t>
            </a:r>
            <a:r>
              <a:rPr lang="it">
                <a:solidFill>
                  <a:schemeClr val="lt2"/>
                </a:solidFill>
                <a:latin typeface="Roboto"/>
                <a:ea typeface="Roboto"/>
                <a:cs typeface="Roboto"/>
                <a:sym typeface="Roboto"/>
              </a:rPr>
              <a:t> tra tutti i thread in modo da garantire che non ci siano accessi simultanei alla stessa risorsa.</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La sincronizzazione è attuata attraverso operazioni di </a:t>
            </a:r>
            <a:r>
              <a:rPr lang="it">
                <a:solidFill>
                  <a:schemeClr val="accent3"/>
                </a:solidFill>
                <a:latin typeface="Roboto"/>
                <a:ea typeface="Roboto"/>
                <a:cs typeface="Roboto"/>
                <a:sym typeface="Roboto"/>
              </a:rPr>
              <a:t>lock</a:t>
            </a:r>
            <a:r>
              <a:rPr lang="it">
                <a:solidFill>
                  <a:schemeClr val="lt2"/>
                </a:solidFill>
                <a:latin typeface="Roboto"/>
                <a:ea typeface="Roboto"/>
                <a:cs typeface="Roboto"/>
                <a:sym typeface="Roboto"/>
              </a:rPr>
              <a:t>, </a:t>
            </a:r>
            <a:r>
              <a:rPr lang="it">
                <a:solidFill>
                  <a:schemeClr val="accent3"/>
                </a:solidFill>
                <a:latin typeface="Roboto"/>
                <a:ea typeface="Roboto"/>
                <a:cs typeface="Roboto"/>
                <a:sym typeface="Roboto"/>
              </a:rPr>
              <a:t>block</a:t>
            </a:r>
            <a:r>
              <a:rPr lang="it">
                <a:solidFill>
                  <a:schemeClr val="lt2"/>
                </a:solidFill>
                <a:latin typeface="Roboto"/>
                <a:ea typeface="Roboto"/>
                <a:cs typeface="Roboto"/>
                <a:sym typeface="Roboto"/>
              </a:rPr>
              <a:t> e </a:t>
            </a:r>
            <a:r>
              <a:rPr lang="it">
                <a:solidFill>
                  <a:schemeClr val="accent3"/>
                </a:solidFill>
                <a:latin typeface="Roboto"/>
                <a:ea typeface="Roboto"/>
                <a:cs typeface="Roboto"/>
                <a:sym typeface="Roboto"/>
              </a:rPr>
              <a:t>release</a:t>
            </a:r>
            <a:r>
              <a:rPr lang="it">
                <a:solidFill>
                  <a:schemeClr val="lt2"/>
                </a:solidFill>
                <a:latin typeface="Roboto"/>
                <a:ea typeface="Roboto"/>
                <a:cs typeface="Roboto"/>
                <a:sym typeface="Roboto"/>
              </a:rPr>
              <a:t>, attraverso cui si garantisce che un solo thread alla volta possa avere accesso a determinati dati in un preciso momento (</a:t>
            </a:r>
            <a:r>
              <a:rPr lang="it">
                <a:solidFill>
                  <a:schemeClr val="accent3"/>
                </a:solidFill>
                <a:latin typeface="Roboto"/>
                <a:ea typeface="Roboto"/>
                <a:cs typeface="Roboto"/>
                <a:sym typeface="Roboto"/>
              </a:rPr>
              <a:t>mutua esclusione</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a:p>
            <a:pPr indent="0" lvl="0" marL="0" rtl="0" algn="l">
              <a:spcBef>
                <a:spcPts val="0"/>
              </a:spcBef>
              <a:spcAft>
                <a:spcPts val="0"/>
              </a:spcAft>
              <a:buNone/>
            </a:pPr>
            <a:r>
              <a:t/>
            </a:r>
            <a:endParaRPr>
              <a:solidFill>
                <a:schemeClr val="lt2"/>
              </a:solidFill>
              <a:latin typeface="Roboto"/>
              <a:ea typeface="Roboto"/>
              <a:cs typeface="Roboto"/>
              <a:sym typeface="Roboto"/>
            </a:endParaRPr>
          </a:p>
          <a:p>
            <a:pPr indent="0" lvl="0" marL="0" rtl="0" algn="l">
              <a:spcBef>
                <a:spcPts val="0"/>
              </a:spcBef>
              <a:spcAft>
                <a:spcPts val="0"/>
              </a:spcAft>
              <a:buNone/>
            </a:pPr>
            <a:r>
              <a:rPr lang="it">
                <a:solidFill>
                  <a:schemeClr val="lt2"/>
                </a:solidFill>
                <a:latin typeface="Roboto"/>
                <a:ea typeface="Roboto"/>
                <a:cs typeface="Roboto"/>
                <a:sym typeface="Roboto"/>
              </a:rPr>
              <a:t>In Java la sincronizzazione tra i vari thread è gestita attraverso un meccanismo di controllo chiamato </a:t>
            </a:r>
            <a:r>
              <a:rPr lang="it">
                <a:solidFill>
                  <a:schemeClr val="accent3"/>
                </a:solidFill>
                <a:latin typeface="Roboto"/>
                <a:ea typeface="Roboto"/>
                <a:cs typeface="Roboto"/>
                <a:sym typeface="Roboto"/>
              </a:rPr>
              <a:t>intrinsic</a:t>
            </a:r>
            <a:r>
              <a:rPr lang="it">
                <a:solidFill>
                  <a:schemeClr val="accent3"/>
                </a:solidFill>
                <a:latin typeface="Roboto"/>
                <a:ea typeface="Roboto"/>
                <a:cs typeface="Roboto"/>
                <a:sym typeface="Roboto"/>
              </a:rPr>
              <a:t> lock </a:t>
            </a:r>
            <a:r>
              <a:rPr lang="it">
                <a:solidFill>
                  <a:schemeClr val="lt2"/>
                </a:solidFill>
                <a:latin typeface="Roboto"/>
                <a:ea typeface="Roboto"/>
                <a:cs typeface="Roboto"/>
                <a:sym typeface="Roboto"/>
              </a:rPr>
              <a:t>o </a:t>
            </a:r>
            <a:r>
              <a:rPr lang="it">
                <a:solidFill>
                  <a:schemeClr val="accent3"/>
                </a:solidFill>
                <a:latin typeface="Roboto"/>
                <a:ea typeface="Roboto"/>
                <a:cs typeface="Roboto"/>
                <a:sym typeface="Roboto"/>
              </a:rPr>
              <a:t>monitor lock</a:t>
            </a:r>
            <a:r>
              <a:rPr lang="it">
                <a:solidFill>
                  <a:schemeClr val="lt2"/>
                </a:solidFill>
                <a:latin typeface="Roboto"/>
                <a:ea typeface="Roboto"/>
                <a:cs typeface="Roboto"/>
                <a:sym typeface="Roboto"/>
              </a:rPr>
              <a:t>.</a:t>
            </a:r>
            <a:endParaRPr>
              <a:solidFill>
                <a:schemeClr val="lt2"/>
              </a:solidFill>
              <a:latin typeface="Roboto"/>
              <a:ea typeface="Roboto"/>
              <a:cs typeface="Roboto"/>
              <a:sym typeface="Roboto"/>
            </a:endParaRPr>
          </a:p>
        </p:txBody>
      </p:sp>
      <p:sp>
        <p:nvSpPr>
          <p:cNvPr id="101" name="Google Shape;101;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Sincronizzazione</a:t>
            </a:r>
            <a:endParaRPr baseline="-250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1000"/>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1000"/>
                                        <p:tgtEl>
                                          <p:spTgt spid="1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Effect filter="fade" transition="in">
                                      <p:cBhvr>
                                        <p:cTn dur="1000"/>
                                        <p:tgtEl>
                                          <p:spTgt spid="1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animEffect filter="fade" transition="in">
                                      <p:cBhvr>
                                        <p:cTn dur="1000"/>
                                        <p:tgtEl>
                                          <p:spTgt spid="1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animEffect filter="fade" transition="in">
                                      <p:cBhvr>
                                        <p:cTn dur="1000"/>
                                        <p:tgtEl>
                                          <p:spTgt spid="10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nvSpPr>
        <p:spPr>
          <a:xfrm>
            <a:off x="0" y="1701250"/>
            <a:ext cx="91440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lt2"/>
                </a:solidFill>
                <a:latin typeface="Roboto"/>
                <a:ea typeface="Roboto"/>
                <a:cs typeface="Roboto"/>
                <a:sym typeface="Roboto"/>
              </a:rPr>
              <a:t>Ogni oggetto ha un intrinsic lock associato. Per convenzione, un thread che ha bisogno di accedere in modo esclusivo e consistente a un campo dell’oggetto deve acquisire un intrinsic lock e poi rilasciarlo quando ha terminato il proprio codice.</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Quando un thread invoca un metodo </a:t>
            </a:r>
            <a:r>
              <a:rPr lang="it" sz="1200">
                <a:solidFill>
                  <a:srgbClr val="0000BF"/>
                </a:solidFill>
                <a:latin typeface="Courier New"/>
                <a:ea typeface="Courier New"/>
                <a:cs typeface="Courier New"/>
                <a:sym typeface="Courier New"/>
              </a:rPr>
              <a:t>synchronized</a:t>
            </a:r>
            <a:r>
              <a:rPr lang="it" sz="1200">
                <a:solidFill>
                  <a:schemeClr val="lt2"/>
                </a:solidFill>
                <a:latin typeface="Roboto"/>
                <a:ea typeface="Roboto"/>
                <a:cs typeface="Roboto"/>
                <a:sym typeface="Roboto"/>
              </a:rPr>
              <a:t>, acquisisce automaticamente un intrinsic lock per i metodi di quell’oggetto e lo rilascia quando termina l’esecuzione del metodo. Se si invoca un metodo </a:t>
            </a:r>
            <a:r>
              <a:rPr lang="it" sz="1200">
                <a:solidFill>
                  <a:srgbClr val="0000BF"/>
                </a:solidFill>
                <a:latin typeface="Courier New"/>
                <a:ea typeface="Courier New"/>
                <a:cs typeface="Courier New"/>
                <a:sym typeface="Courier New"/>
              </a:rPr>
              <a:t>synchronized</a:t>
            </a:r>
            <a:r>
              <a:rPr lang="it" sz="1200">
                <a:solidFill>
                  <a:schemeClr val="lt2"/>
                </a:solidFill>
                <a:latin typeface="Roboto"/>
                <a:ea typeface="Roboto"/>
                <a:cs typeface="Roboto"/>
                <a:sym typeface="Roboto"/>
              </a:rPr>
              <a:t> e </a:t>
            </a:r>
            <a:r>
              <a:rPr lang="it" sz="1200">
                <a:solidFill>
                  <a:srgbClr val="0000BF"/>
                </a:solidFill>
                <a:latin typeface="Courier New"/>
                <a:ea typeface="Courier New"/>
                <a:cs typeface="Courier New"/>
                <a:sym typeface="Courier New"/>
              </a:rPr>
              <a:t>static</a:t>
            </a:r>
            <a:r>
              <a:rPr lang="it" sz="1200">
                <a:solidFill>
                  <a:schemeClr val="lt2"/>
                </a:solidFill>
                <a:latin typeface="Roboto"/>
                <a:ea typeface="Roboto"/>
                <a:cs typeface="Roboto"/>
                <a:sym typeface="Roboto"/>
              </a:rPr>
              <a:t>, il thread acquisisce il lock sull’oggetto di tipo Class associato alla classe. Quindi, l’accesso a un campo statico è controllato da un lock che è distinto dai lock di ogni istanza della classe.</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Per rendere un metodo </a:t>
            </a:r>
            <a:r>
              <a:rPr lang="it" sz="1200">
                <a:solidFill>
                  <a:srgbClr val="0000BF"/>
                </a:solidFill>
                <a:latin typeface="Courier New"/>
                <a:ea typeface="Courier New"/>
                <a:cs typeface="Courier New"/>
                <a:sym typeface="Courier New"/>
              </a:rPr>
              <a:t>synchronized</a:t>
            </a:r>
            <a:r>
              <a:rPr lang="it" sz="1200">
                <a:solidFill>
                  <a:schemeClr val="lt2"/>
                </a:solidFill>
                <a:latin typeface="Roboto"/>
                <a:ea typeface="Roboto"/>
                <a:cs typeface="Roboto"/>
                <a:sym typeface="Roboto"/>
              </a:rPr>
              <a:t> si deve aggiungere la keyword appropriata:</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public synchronized void</a:t>
            </a:r>
            <a:r>
              <a:rPr lang="it" sz="1200">
                <a:solidFill>
                  <a:schemeClr val="lt2"/>
                </a:solidFill>
                <a:latin typeface="Courier New"/>
                <a:ea typeface="Courier New"/>
                <a:cs typeface="Courier New"/>
                <a:sym typeface="Courier New"/>
              </a:rPr>
              <a:t> syncMethod() {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1EB540"/>
                </a:solidFill>
                <a:latin typeface="Courier New"/>
                <a:ea typeface="Courier New"/>
                <a:cs typeface="Courier New"/>
                <a:sym typeface="Courier New"/>
              </a:rPr>
              <a:t>// here sync</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Roboto"/>
                <a:ea typeface="Roboto"/>
                <a:cs typeface="Roboto"/>
                <a:sym typeface="Roboto"/>
              </a:rPr>
              <a:t>Riassumendo:</a:t>
            </a:r>
            <a:endParaRPr sz="1200">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Quando un thread </a:t>
            </a:r>
            <a:r>
              <a:rPr i="1" lang="it" sz="1200">
                <a:solidFill>
                  <a:schemeClr val="lt2"/>
                </a:solidFill>
                <a:latin typeface="Roboto"/>
                <a:ea typeface="Roboto"/>
                <a:cs typeface="Roboto"/>
                <a:sym typeface="Roboto"/>
              </a:rPr>
              <a:t>t1</a:t>
            </a:r>
            <a:r>
              <a:rPr lang="it" sz="1200">
                <a:solidFill>
                  <a:schemeClr val="lt2"/>
                </a:solidFill>
                <a:latin typeface="Roboto"/>
                <a:ea typeface="Roboto"/>
                <a:cs typeface="Roboto"/>
                <a:sym typeface="Roboto"/>
              </a:rPr>
              <a:t> prova a usare un metodo sincronizzato richiede un </a:t>
            </a:r>
            <a:r>
              <a:rPr lang="it" sz="1200">
                <a:solidFill>
                  <a:schemeClr val="accent3"/>
                </a:solidFill>
                <a:latin typeface="Roboto"/>
                <a:ea typeface="Roboto"/>
                <a:cs typeface="Roboto"/>
                <a:sym typeface="Roboto"/>
              </a:rPr>
              <a:t>lock</a:t>
            </a:r>
            <a:r>
              <a:rPr lang="it" sz="1200">
                <a:solidFill>
                  <a:schemeClr val="lt2"/>
                </a:solidFill>
                <a:latin typeface="Roboto"/>
                <a:ea typeface="Roboto"/>
                <a:cs typeface="Roboto"/>
                <a:sym typeface="Roboto"/>
              </a:rPr>
              <a:t> sull’oggetto.</a:t>
            </a:r>
            <a:endParaRPr sz="1200">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Se un altro thread </a:t>
            </a:r>
            <a:r>
              <a:rPr i="1" lang="it" sz="1200">
                <a:solidFill>
                  <a:schemeClr val="lt2"/>
                </a:solidFill>
                <a:latin typeface="Roboto"/>
                <a:ea typeface="Roboto"/>
                <a:cs typeface="Roboto"/>
                <a:sym typeface="Roboto"/>
              </a:rPr>
              <a:t>t2</a:t>
            </a:r>
            <a:r>
              <a:rPr lang="it" sz="1200">
                <a:solidFill>
                  <a:schemeClr val="lt2"/>
                </a:solidFill>
                <a:latin typeface="Roboto"/>
                <a:ea typeface="Roboto"/>
                <a:cs typeface="Roboto"/>
                <a:sym typeface="Roboto"/>
              </a:rPr>
              <a:t> prova a usare l’oggetto, allora </a:t>
            </a:r>
            <a:r>
              <a:rPr i="1" lang="it" sz="1200">
                <a:solidFill>
                  <a:schemeClr val="lt2"/>
                </a:solidFill>
                <a:latin typeface="Roboto"/>
                <a:ea typeface="Roboto"/>
                <a:cs typeface="Roboto"/>
                <a:sym typeface="Roboto"/>
              </a:rPr>
              <a:t>t2 </a:t>
            </a:r>
            <a:r>
              <a:rPr lang="it" sz="1200">
                <a:solidFill>
                  <a:schemeClr val="lt2"/>
                </a:solidFill>
                <a:latin typeface="Roboto"/>
                <a:ea typeface="Roboto"/>
                <a:cs typeface="Roboto"/>
                <a:sym typeface="Roboto"/>
              </a:rPr>
              <a:t>va in uno stato di blocco (</a:t>
            </a:r>
            <a:r>
              <a:rPr lang="it" sz="1200">
                <a:solidFill>
                  <a:schemeClr val="accent3"/>
                </a:solidFill>
                <a:latin typeface="Roboto"/>
                <a:ea typeface="Roboto"/>
                <a:cs typeface="Roboto"/>
                <a:sym typeface="Roboto"/>
              </a:rPr>
              <a:t>block</a:t>
            </a:r>
            <a:r>
              <a:rPr lang="it" sz="1200">
                <a:solidFill>
                  <a:schemeClr val="lt2"/>
                </a:solidFill>
                <a:latin typeface="Roboto"/>
                <a:ea typeface="Roboto"/>
                <a:cs typeface="Roboto"/>
                <a:sym typeface="Roboto"/>
              </a:rPr>
              <a:t>).</a:t>
            </a:r>
            <a:endParaRPr sz="1200">
              <a:solidFill>
                <a:schemeClr val="lt2"/>
              </a:solidFill>
              <a:latin typeface="Roboto"/>
              <a:ea typeface="Roboto"/>
              <a:cs typeface="Roboto"/>
              <a:sym typeface="Roboto"/>
            </a:endParaRPr>
          </a:p>
          <a:p>
            <a:pPr indent="-304800" lvl="0" marL="457200" rtl="0" algn="l">
              <a:spcBef>
                <a:spcPts val="0"/>
              </a:spcBef>
              <a:spcAft>
                <a:spcPts val="0"/>
              </a:spcAft>
              <a:buClr>
                <a:schemeClr val="lt2"/>
              </a:buClr>
              <a:buSzPts val="1200"/>
              <a:buFont typeface="Roboto"/>
              <a:buChar char="●"/>
            </a:pPr>
            <a:r>
              <a:rPr lang="it" sz="1200">
                <a:solidFill>
                  <a:schemeClr val="lt2"/>
                </a:solidFill>
                <a:latin typeface="Roboto"/>
                <a:ea typeface="Roboto"/>
                <a:cs typeface="Roboto"/>
                <a:sym typeface="Roboto"/>
              </a:rPr>
              <a:t>Quando </a:t>
            </a:r>
            <a:r>
              <a:rPr i="1" lang="it" sz="1200">
                <a:solidFill>
                  <a:schemeClr val="lt2"/>
                </a:solidFill>
                <a:latin typeface="Roboto"/>
                <a:ea typeface="Roboto"/>
                <a:cs typeface="Roboto"/>
                <a:sym typeface="Roboto"/>
              </a:rPr>
              <a:t>t1</a:t>
            </a:r>
            <a:r>
              <a:rPr lang="it" sz="1200">
                <a:solidFill>
                  <a:schemeClr val="lt2"/>
                </a:solidFill>
                <a:latin typeface="Roboto"/>
                <a:ea typeface="Roboto"/>
                <a:cs typeface="Roboto"/>
                <a:sym typeface="Roboto"/>
              </a:rPr>
              <a:t> termina l’esecuzione del metodo, allora rilascia il lock sull’oggetto (</a:t>
            </a:r>
            <a:r>
              <a:rPr lang="it" sz="1200">
                <a:solidFill>
                  <a:schemeClr val="accent3"/>
                </a:solidFill>
                <a:latin typeface="Roboto"/>
                <a:ea typeface="Roboto"/>
                <a:cs typeface="Roboto"/>
                <a:sym typeface="Roboto"/>
              </a:rPr>
              <a:t>release</a:t>
            </a:r>
            <a:r>
              <a:rPr lang="it" sz="1200">
                <a:solidFill>
                  <a:schemeClr val="lt2"/>
                </a:solidFill>
                <a:latin typeface="Roboto"/>
                <a:ea typeface="Roboto"/>
                <a:cs typeface="Roboto"/>
                <a:sym typeface="Roboto"/>
              </a:rPr>
              <a:t>), che quindi può essere utilizzato dagli altri thread che erano in blocco.</a:t>
            </a:r>
            <a:endParaRPr sz="1200">
              <a:solidFill>
                <a:schemeClr val="lt2"/>
              </a:solidFill>
              <a:latin typeface="Courier New"/>
              <a:ea typeface="Courier New"/>
              <a:cs typeface="Courier New"/>
              <a:sym typeface="Courier New"/>
            </a:endParaRPr>
          </a:p>
        </p:txBody>
      </p:sp>
      <p:sp>
        <p:nvSpPr>
          <p:cNvPr id="107" name="Google Shape;107;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Intrinsic/Monitor lock</a:t>
            </a:r>
            <a:endParaRPr baseline="-2500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nvSpPr>
        <p:spPr>
          <a:xfrm>
            <a:off x="145025" y="1827650"/>
            <a:ext cx="88338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lt2"/>
                </a:solidFill>
                <a:latin typeface="Roboto"/>
                <a:ea typeface="Roboto"/>
                <a:cs typeface="Roboto"/>
                <a:sym typeface="Roboto"/>
              </a:rPr>
              <a:t>Si può anche sincronizzare solo una porzione del metodo con i </a:t>
            </a:r>
            <a:r>
              <a:rPr lang="it" sz="1200">
                <a:solidFill>
                  <a:schemeClr val="accent3"/>
                </a:solidFill>
                <a:latin typeface="Roboto"/>
                <a:ea typeface="Roboto"/>
                <a:cs typeface="Roboto"/>
                <a:sym typeface="Roboto"/>
              </a:rPr>
              <a:t>synchronized statements</a:t>
            </a:r>
            <a:r>
              <a:rPr lang="it" sz="1200">
                <a:solidFill>
                  <a:schemeClr val="lt2"/>
                </a:solidFill>
                <a:latin typeface="Roboto"/>
                <a:ea typeface="Roboto"/>
                <a:cs typeface="Roboto"/>
                <a:sym typeface="Roboto"/>
              </a:rPr>
              <a:t>. A differenza dei metodi </a:t>
            </a:r>
            <a:r>
              <a:rPr lang="it" sz="1200">
                <a:solidFill>
                  <a:schemeClr val="lt2"/>
                </a:solidFill>
                <a:latin typeface="Courier New"/>
                <a:ea typeface="Courier New"/>
                <a:cs typeface="Courier New"/>
                <a:sym typeface="Courier New"/>
              </a:rPr>
              <a:t>synchronized</a:t>
            </a:r>
            <a:r>
              <a:rPr lang="it" sz="1200">
                <a:solidFill>
                  <a:schemeClr val="lt2"/>
                </a:solidFill>
                <a:latin typeface="Roboto"/>
                <a:ea typeface="Roboto"/>
                <a:cs typeface="Roboto"/>
                <a:sym typeface="Roboto"/>
              </a:rPr>
              <a:t>, in questo caso bisogna specificare l’oggetto su cui si vuole l’intrinsic lock:</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public void</a:t>
            </a:r>
            <a:r>
              <a:rPr lang="it" sz="1200">
                <a:solidFill>
                  <a:schemeClr val="lt2"/>
                </a:solidFill>
                <a:latin typeface="Courier New"/>
                <a:ea typeface="Courier New"/>
                <a:cs typeface="Courier New"/>
                <a:sym typeface="Courier New"/>
              </a:rPr>
              <a:t> partialSyncMethod()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1EB540"/>
                </a:solidFill>
                <a:latin typeface="Courier New"/>
                <a:ea typeface="Courier New"/>
                <a:cs typeface="Courier New"/>
                <a:sym typeface="Courier New"/>
              </a:rPr>
              <a:t>//here no sync</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synchronized</a:t>
            </a: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this</a:t>
            </a: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1EB540"/>
                </a:solidFill>
                <a:latin typeface="Courier New"/>
                <a:ea typeface="Courier New"/>
                <a:cs typeface="Courier New"/>
                <a:sym typeface="Courier New"/>
              </a:rPr>
              <a:t>// here sync</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1EB540"/>
                </a:solidFill>
                <a:latin typeface="Courier New"/>
                <a:ea typeface="Courier New"/>
                <a:cs typeface="Courier New"/>
                <a:sym typeface="Courier New"/>
              </a:rPr>
              <a:t>// here no sync</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a:t>
            </a:r>
            <a:endParaRPr sz="1200">
              <a:solidFill>
                <a:schemeClr val="lt2"/>
              </a:solidFill>
              <a:latin typeface="Roboto"/>
              <a:ea typeface="Roboto"/>
              <a:cs typeface="Roboto"/>
              <a:sym typeface="Roboto"/>
            </a:endParaRPr>
          </a:p>
        </p:txBody>
      </p:sp>
      <p:sp>
        <p:nvSpPr>
          <p:cNvPr id="113" name="Google Shape;113;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Sincronizzazione</a:t>
            </a:r>
            <a:endParaRPr baseline="-2500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nvSpPr>
        <p:spPr>
          <a:xfrm>
            <a:off x="145025" y="1827650"/>
            <a:ext cx="88338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lt2"/>
                </a:solidFill>
                <a:latin typeface="Roboto"/>
                <a:ea typeface="Roboto"/>
                <a:cs typeface="Roboto"/>
                <a:sym typeface="Roboto"/>
              </a:rPr>
              <a:t>I synchronized statement sono utili per </a:t>
            </a:r>
            <a:r>
              <a:rPr lang="it" sz="1200">
                <a:solidFill>
                  <a:schemeClr val="lt2"/>
                </a:solidFill>
                <a:latin typeface="Roboto"/>
                <a:ea typeface="Roboto"/>
                <a:cs typeface="Roboto"/>
                <a:sym typeface="Roboto"/>
              </a:rPr>
              <a:t>evitare di chiamare metodi di altri oggetti all’interno di metodi </a:t>
            </a:r>
            <a:r>
              <a:rPr lang="it" sz="1200">
                <a:solidFill>
                  <a:srgbClr val="0000BF"/>
                </a:solidFill>
                <a:latin typeface="Courier New"/>
                <a:ea typeface="Courier New"/>
                <a:cs typeface="Courier New"/>
                <a:sym typeface="Courier New"/>
              </a:rPr>
              <a:t>synchronized</a:t>
            </a:r>
            <a:r>
              <a:rPr lang="it" sz="1200">
                <a:solidFill>
                  <a:schemeClr val="lt2"/>
                </a:solidFill>
                <a:latin typeface="Roboto"/>
                <a:ea typeface="Roboto"/>
                <a:cs typeface="Roboto"/>
                <a:sym typeface="Roboto"/>
              </a:rPr>
              <a:t>. </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rgbClr val="0000BF"/>
                </a:solidFill>
                <a:latin typeface="Courier New"/>
                <a:ea typeface="Courier New"/>
                <a:cs typeface="Courier New"/>
                <a:sym typeface="Courier New"/>
              </a:rPr>
              <a:t>public void</a:t>
            </a:r>
            <a:r>
              <a:rPr lang="it" sz="1200">
                <a:solidFill>
                  <a:schemeClr val="lt2"/>
                </a:solidFill>
                <a:latin typeface="Courier New"/>
                <a:ea typeface="Courier New"/>
                <a:cs typeface="Courier New"/>
                <a:sym typeface="Courier New"/>
              </a:rPr>
              <a:t> partialSyncMethod()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1EB540"/>
                </a:solidFill>
                <a:latin typeface="Courier New"/>
                <a:ea typeface="Courier New"/>
                <a:cs typeface="Courier New"/>
                <a:sym typeface="Courier New"/>
              </a:rPr>
              <a:t>//here no sync</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synchronized</a:t>
            </a:r>
            <a:r>
              <a:rPr lang="it" sz="1200">
                <a:solidFill>
                  <a:schemeClr val="lt2"/>
                </a:solidFill>
                <a:latin typeface="Courier New"/>
                <a:ea typeface="Courier New"/>
                <a:cs typeface="Courier New"/>
                <a:sym typeface="Courier New"/>
              </a:rPr>
              <a:t> (</a:t>
            </a:r>
            <a:r>
              <a:rPr lang="it" sz="1200">
                <a:solidFill>
                  <a:srgbClr val="0000BF"/>
                </a:solidFill>
                <a:latin typeface="Courier New"/>
                <a:ea typeface="Courier New"/>
                <a:cs typeface="Courier New"/>
                <a:sym typeface="Courier New"/>
              </a:rPr>
              <a:t>this</a:t>
            </a: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r>
              <a:rPr lang="it" sz="1200">
                <a:solidFill>
                  <a:srgbClr val="1EB540"/>
                </a:solidFill>
                <a:latin typeface="Courier New"/>
                <a:ea typeface="Courier New"/>
                <a:cs typeface="Courier New"/>
                <a:sym typeface="Courier New"/>
              </a:rPr>
              <a:t>// here sync</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t>
            </a:r>
            <a:endParaRPr sz="1200">
              <a:solidFill>
                <a:schemeClr val="lt2"/>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    altroOggetto.metodo();</a:t>
            </a:r>
            <a:endParaRPr sz="1200">
              <a:solidFill>
                <a:srgbClr val="1EB540"/>
              </a:solidFill>
              <a:latin typeface="Courier New"/>
              <a:ea typeface="Courier New"/>
              <a:cs typeface="Courier New"/>
              <a:sym typeface="Courier New"/>
            </a:endParaRPr>
          </a:p>
          <a:p>
            <a:pPr indent="0" lvl="0" marL="0" rtl="0" algn="l">
              <a:spcBef>
                <a:spcPts val="0"/>
              </a:spcBef>
              <a:spcAft>
                <a:spcPts val="0"/>
              </a:spcAft>
              <a:buNone/>
            </a:pPr>
            <a:r>
              <a:rPr lang="it" sz="1200">
                <a:solidFill>
                  <a:schemeClr val="lt2"/>
                </a:solidFill>
                <a:latin typeface="Courier New"/>
                <a:ea typeface="Courier New"/>
                <a:cs typeface="Courier New"/>
                <a:sym typeface="Courier New"/>
              </a:rPr>
              <a:t>}</a:t>
            </a:r>
            <a:endParaRPr sz="1200">
              <a:solidFill>
                <a:schemeClr val="lt2"/>
              </a:solidFill>
              <a:latin typeface="Roboto"/>
              <a:ea typeface="Roboto"/>
              <a:cs typeface="Roboto"/>
              <a:sym typeface="Roboto"/>
            </a:endParaRPr>
          </a:p>
          <a:p>
            <a:pPr indent="0" lvl="0" marL="0" rtl="0" algn="l">
              <a:spcBef>
                <a:spcPts val="0"/>
              </a:spcBef>
              <a:spcAft>
                <a:spcPts val="0"/>
              </a:spcAft>
              <a:buNone/>
            </a:pPr>
            <a:r>
              <a:t/>
            </a:r>
            <a:endParaRPr sz="1200">
              <a:solidFill>
                <a:schemeClr val="lt2"/>
              </a:solidFill>
              <a:latin typeface="Roboto"/>
              <a:ea typeface="Roboto"/>
              <a:cs typeface="Roboto"/>
              <a:sym typeface="Roboto"/>
            </a:endParaRPr>
          </a:p>
          <a:p>
            <a:pPr indent="0" lvl="0" marL="0" rtl="0" algn="l">
              <a:spcBef>
                <a:spcPts val="0"/>
              </a:spcBef>
              <a:spcAft>
                <a:spcPts val="0"/>
              </a:spcAft>
              <a:buNone/>
            </a:pPr>
            <a:r>
              <a:rPr lang="it" sz="1200">
                <a:solidFill>
                  <a:schemeClr val="lt2"/>
                </a:solidFill>
                <a:latin typeface="Roboto"/>
                <a:ea typeface="Roboto"/>
                <a:cs typeface="Roboto"/>
                <a:sym typeface="Roboto"/>
              </a:rPr>
              <a:t>Inoltre, sono anche utili per una gestione più fine della concorrenza.</a:t>
            </a:r>
            <a:endParaRPr sz="1200">
              <a:solidFill>
                <a:schemeClr val="lt2"/>
              </a:solidFill>
              <a:latin typeface="Roboto"/>
              <a:ea typeface="Roboto"/>
              <a:cs typeface="Roboto"/>
              <a:sym typeface="Roboto"/>
            </a:endParaRPr>
          </a:p>
        </p:txBody>
      </p:sp>
      <p:sp>
        <p:nvSpPr>
          <p:cNvPr id="119" name="Google Shape;119;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Sincronizzazione</a:t>
            </a:r>
            <a:endParaRPr baseline="-2500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