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</p:sldIdLst>
  <p:sldSz cy="5143500" cx="9144000"/>
  <p:notesSz cx="6858000" cy="9144000"/>
  <p:embeddedFontLst>
    <p:embeddedFont>
      <p:font typeface="Roboto"/>
      <p:regular r:id="rId104"/>
      <p:bold r:id="rId105"/>
      <p:italic r:id="rId106"/>
      <p:boldItalic r:id="rId10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5C112EB-78C1-4351-9AAE-F3C00596E9EC}">
  <a:tblStyle styleId="{05C112EB-78C1-4351-9AAE-F3C00596E9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font" Target="fonts/Roboto-boldItalic.fntdata"/><Relationship Id="rId106" Type="http://schemas.openxmlformats.org/officeDocument/2006/relationships/font" Target="fonts/Roboto-italic.fntdata"/><Relationship Id="rId105" Type="http://schemas.openxmlformats.org/officeDocument/2006/relationships/font" Target="fonts/Roboto-bold.fntdata"/><Relationship Id="rId104" Type="http://schemas.openxmlformats.org/officeDocument/2006/relationships/font" Target="fonts/Roboto-regular.fntdata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c3268d3a7_0_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c3268d3a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c3268d3a7_0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ec3268d3a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c3268d3a7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c3268d3a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c3268d3a7_0_7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c3268d3a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c3268d3a7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c3268d3a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c3268d3a7_0_8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c3268d3a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c3268d3a7_0_10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ec3268d3a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c3268d3a7_0_9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c3268d3a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c3268d3a7_0_10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c3268d3a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c3268d3a7_0_1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c3268d3a7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c3268d3a7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c3268d3a7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c3268d3a7_0_1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ec3268d3a7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c3268d3a7_0_1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ec3268d3a7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9d4f10b0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19d4f10b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ec3268d3a7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ec3268d3a7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c3268d3a7_0_1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ec3268d3a7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ec3268d3a7_0_1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ec3268d3a7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ec3268d3a7_0_1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ec3268d3a7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ec3268d3a7_0_17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ec3268d3a7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c3268d3a7_0_1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ec3268d3a7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ec3268d3a7_0_1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ec3268d3a7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b73a6b0ad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b73a6b0a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ec3268d3a7_0_20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ec3268d3a7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ec3268d3a7_0_20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ec3268d3a7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ec3268d3a7_0_2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ec3268d3a7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ec3268d3a7_0_2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ec3268d3a7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ec3268d3a7_0_2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ec3268d3a7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ec3268d3a7_0_2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ec3268d3a7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ec3268d3a7_0_2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ec3268d3a7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ec3268d3a7_0_2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ec3268d3a7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ec3268d3a7_0_2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ec3268d3a7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ec3268d3a7_0_2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ec3268d3a7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c3268d3a7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c3268d3a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13d15b5485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13d15b548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13d15b5485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13d15b548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ec3268d3a7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ec3268d3a7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eb7b6c51c0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eb7b6c51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eb7b6c51c0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eb7b6c51c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eb7b6c51c0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eb7b6c51c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eb7b6c51c0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eb7b6c51c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eb7b6c51c0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eb7b6c51c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b7b6c51c0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b7b6c51c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f3878f13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f3878f13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c3268d3a7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c3268d3a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f3878f13ee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f3878f13e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f3878f13ee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f3878f13e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114cbd15c4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114cbd15c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114cbd15c4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114cbd15c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114cbd15c4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114cbd15c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114cbd15c4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114cbd15c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114cbd15c4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114cbd15c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114cbd15c4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114cbd15c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13c3f95f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13c3f95f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13c3f95f0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13c3f95f0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c3268d3a7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c3268d3a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13c3f95f0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13c3f95f0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13c3f95f05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13c3f95f0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114cbd15c4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114cbd15c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129678a255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1129678a25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12a8932698_2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12a8932698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12a8932698_2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12a8932698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12a8932823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12a893282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1757c88ca7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1757c88c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12a893256c_1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112a893256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2a893256c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2a89325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b2c48fe0a_0_2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b2c48fe0a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12a893256c_1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12a893256c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12a893256c_1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12a893256c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12a893256c_1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112a893256c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15f386fed9_1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15f386fed9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1757c88ca7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1757c88ca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16e92eb85d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116e92eb85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709025883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70902588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116e92eb85d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116e92eb85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1709025883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1170902588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16e92eb85d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116e92eb85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c3268d3a7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c3268d3a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12a8932823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112a893282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12a8932698_2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112a893269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112ca491653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112ca4916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11757c88ca7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11757c88ca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12a893256c_1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112a893256c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12a893256c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112a893256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11cc7d1e4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111cc7d1e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111cc7d1e4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111cc7d1e4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1172e9ebd6a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1172e9ebd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172e9ebd6a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172e9ebd6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c3268d3a7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c3268d3a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172e9ebd6a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172e9ebd6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1172e9ebd6a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1172e9ebd6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1172e9ebd6a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1172e9ebd6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1757c88ca7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1757c88ca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11709025883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1170902588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11757c88ca7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11757c88ca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115f386fed9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115f386fe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115f386fed9_1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115f386fed9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6.gif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docs.oracle.com/javase/8/docs/api/java/awt/event/MouseListener.html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docs.oracle.com/javase/8/docs/api/java/awt/event/MouseMotionListener.html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docs.oracle.com/javase/8/docs/api/java/awt/event/KeyListener.html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4.png"/><Relationship Id="rId4" Type="http://schemas.openxmlformats.org/officeDocument/2006/relationships/image" Target="../media/image36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s://drive.google.com/open?id=11F_m2RPhXyfyV_F6v8FoYrXcyYy6L8bT&amp;authuser=carmine.dodaro%40unical.it&amp;usp=drive_fs" TargetMode="External"/><Relationship Id="rId4" Type="http://schemas.openxmlformats.org/officeDocument/2006/relationships/image" Target="../media/image30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63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9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53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2.xml"/><Relationship Id="rId3" Type="http://schemas.openxmlformats.org/officeDocument/2006/relationships/hyperlink" Target="http://drive.google.com/file/d/11GFDmjIGD5c696rpT9WK9JrAXXfMJ09O/view" TargetMode="External"/><Relationship Id="rId4" Type="http://schemas.openxmlformats.org/officeDocument/2006/relationships/image" Target="../media/image31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8.xml"/><Relationship Id="rId3" Type="http://schemas.openxmlformats.org/officeDocument/2006/relationships/hyperlink" Target="https://openjfx.io/javadoc/17/javafx.graphics/javafx/scene/doc-files/cssref.html" TargetMode="Externa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3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42.png"/><Relationship Id="rId4" Type="http://schemas.openxmlformats.org/officeDocument/2006/relationships/image" Target="../media/image37.png"/><Relationship Id="rId5" Type="http://schemas.openxmlformats.org/officeDocument/2006/relationships/image" Target="../media/image43.png"/><Relationship Id="rId6" Type="http://schemas.openxmlformats.org/officeDocument/2006/relationships/image" Target="../media/image41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1.xml"/><Relationship Id="rId3" Type="http://schemas.openxmlformats.org/officeDocument/2006/relationships/hyperlink" Target="https://fonts.google.com" TargetMode="External"/><Relationship Id="rId4" Type="http://schemas.openxmlformats.org/officeDocument/2006/relationships/image" Target="../media/image40.gif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55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52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44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7.xml"/><Relationship Id="rId3" Type="http://schemas.openxmlformats.org/officeDocument/2006/relationships/slide" Target="/ppt/slides/slide64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62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48.png"/><Relationship Id="rId4" Type="http://schemas.openxmlformats.org/officeDocument/2006/relationships/image" Target="../media/image61.png"/><Relationship Id="rId5" Type="http://schemas.openxmlformats.org/officeDocument/2006/relationships/image" Target="../media/image4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59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45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54.png"/><Relationship Id="rId4" Type="http://schemas.openxmlformats.org/officeDocument/2006/relationships/image" Target="../media/image50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51.gif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9.xml"/><Relationship Id="rId3" Type="http://schemas.openxmlformats.org/officeDocument/2006/relationships/slide" Target="/ppt/slides/slide76.xml"/><Relationship Id="rId4" Type="http://schemas.openxmlformats.org/officeDocument/2006/relationships/hyperlink" Target="http://drive.google.com/file/d/11yST7AsIbmGw4olgJkycPMxcCD7KRSyE/view" TargetMode="External"/><Relationship Id="rId5" Type="http://schemas.openxmlformats.org/officeDocument/2006/relationships/image" Target="../media/image4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0.xml"/><Relationship Id="rId3" Type="http://schemas.openxmlformats.org/officeDocument/2006/relationships/slide" Target="/ppt/slides/slide76.xml"/><Relationship Id="rId4" Type="http://schemas.openxmlformats.org/officeDocument/2006/relationships/hyperlink" Target="http://drive.google.com/file/d/11xjgMB4Ls0IuT3RNbMnWZ6f_N-Tuc5zh/view" TargetMode="External"/><Relationship Id="rId5" Type="http://schemas.openxmlformats.org/officeDocument/2006/relationships/image" Target="../media/image60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1.xml"/><Relationship Id="rId3" Type="http://schemas.openxmlformats.org/officeDocument/2006/relationships/slide" Target="/ppt/slides/slide76.xml"/><Relationship Id="rId4" Type="http://schemas.openxmlformats.org/officeDocument/2006/relationships/hyperlink" Target="http://drive.google.com/file/d/11x1e2bUYcvR0mnbsM-PEZ3EQBwZMWDxy/view" TargetMode="External"/><Relationship Id="rId5" Type="http://schemas.openxmlformats.org/officeDocument/2006/relationships/image" Target="../media/image49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2.xml"/><Relationship Id="rId3" Type="http://schemas.openxmlformats.org/officeDocument/2006/relationships/slide" Target="/ppt/slides/slide76.xml"/><Relationship Id="rId4" Type="http://schemas.openxmlformats.org/officeDocument/2006/relationships/hyperlink" Target="http://drive.google.com/file/d/11xy04DPECe-TGUVbgr3kZ2Sgx4e7rcrI/view" TargetMode="External"/><Relationship Id="rId5" Type="http://schemas.openxmlformats.org/officeDocument/2006/relationships/image" Target="../media/image56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5.xml"/><Relationship Id="rId3" Type="http://schemas.openxmlformats.org/officeDocument/2006/relationships/hyperlink" Target="https://github.com/kordamp/bootstrapfx" TargetMode="External"/><Relationship Id="rId4" Type="http://schemas.openxmlformats.org/officeDocument/2006/relationships/image" Target="../media/image57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6.xml"/><Relationship Id="rId3" Type="http://schemas.openxmlformats.org/officeDocument/2006/relationships/hyperlink" Target="https://kordamp.org/ikonli/" TargetMode="External"/><Relationship Id="rId4" Type="http://schemas.openxmlformats.org/officeDocument/2006/relationships/hyperlink" Target="https://kordamp.org/ikonli/cheat-sheet-materialdesign2.html" TargetMode="External"/><Relationship Id="rId5" Type="http://schemas.openxmlformats.org/officeDocument/2006/relationships/hyperlink" Target="https://kordamp.org/ikonli/cheat-sheet-fontawesome5.html" TargetMode="External"/><Relationship Id="rId6" Type="http://schemas.openxmlformats.org/officeDocument/2006/relationships/hyperlink" Target="https://sites.google.com/unical.it/inf-uid/guide/librerie-e-scene-builder" TargetMode="Externa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7.xml"/><Relationship Id="rId3" Type="http://schemas.openxmlformats.org/officeDocument/2006/relationships/hyperlink" Target="http://www.jfoenix.com/documentation.html" TargetMode="External"/><Relationship Id="rId4" Type="http://schemas.openxmlformats.org/officeDocument/2006/relationships/image" Target="../media/image58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User Interfaces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/>
              <a:t>Interfacce Utente - Swing e JavaFX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Carmine Dodaro - Università della Calabria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JDialog</a:t>
            </a:r>
            <a:r>
              <a:rPr lang="it"/>
              <a:t>: altre opzioni</a:t>
            </a:r>
            <a:endParaRPr baseline="-25000"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243925" y="1927200"/>
            <a:ext cx="8602500" cy="16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Permette di mostrare un messaggio all’utente.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JOptionPane.showMessageDialog(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"Un messaggio"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,JOptionPane.ERROR_MESSAGE);</a:t>
            </a:r>
            <a:endParaRPr sz="1400"/>
          </a:p>
        </p:txBody>
      </p:sp>
      <p:pic>
        <p:nvPicPr>
          <p:cNvPr id="125" name="Google Shape;125;p22"/>
          <p:cNvPicPr preferRelativeResize="0"/>
          <p:nvPr/>
        </p:nvPicPr>
        <p:blipFill rotWithShape="1">
          <a:blip r:embed="rId3">
            <a:alphaModFix/>
          </a:blip>
          <a:srcRect b="-3797" l="-2195" r="-3378" t="-3786"/>
          <a:stretch/>
        </p:blipFill>
        <p:spPr>
          <a:xfrm>
            <a:off x="5582975" y="3089775"/>
            <a:ext cx="3111025" cy="202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JPanel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243925" y="1927200"/>
            <a:ext cx="49077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Il container di tipo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JPanel</a:t>
            </a:r>
            <a:r>
              <a:rPr lang="it" sz="1400"/>
              <a:t> rappresenta un pannello a cui si possono aggiungere altri componenti grafici. Tipicamente è usato per dividere la finestra in diverse aree, ognuna delle quali contiene una componente specializzata.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JPanel mainPanel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mainPanel.setBackground(Color.RED);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f.add(mainPanel);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f.setSize(400,400);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32" name="Google Shape;13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8875" y="1764650"/>
            <a:ext cx="3332275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JTabbedPane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243925" y="1927200"/>
            <a:ext cx="49077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Suddivide l’area in tante schede (o tab).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JPanel tab1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tab1.setBackground(Color.BLUE);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JPanel tab2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tab2.setBackground(Color.RED);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JPanel tab3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tab3.setBackground(Color.YELLOW);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JTabbedPane tabbedPane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JTabbedPane(); tabbedPane.addTab(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"Il primo tab"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tab1); tabbedPane.addTab(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"Il secondo tab"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tab2); tabbedPane.addTab(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"Il terzo tab"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tab3);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f.add(tabbedPane);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f.setSize(400,400);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39" name="Google Shape;13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1775" y="1756525"/>
            <a:ext cx="4037826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JScrollPane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243925" y="1927200"/>
            <a:ext cx="54123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JScrollPane</a:t>
            </a:r>
            <a:r>
              <a:rPr lang="it" sz="1400"/>
              <a:t> offre un’area di scorrimento ad altri componenti.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JTextArea textArea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JTextArea();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JScrollPane scrollPane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JScrollPane(textAre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f.add(scrollPane);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f.setSize(400,400);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400"/>
          </a:p>
        </p:txBody>
      </p:sp>
      <p:pic>
        <p:nvPicPr>
          <p:cNvPr id="146" name="Google Shape;14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9625" y="1845326"/>
            <a:ext cx="2319475" cy="155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09625" y="3438251"/>
            <a:ext cx="2319475" cy="155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JSplitPane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243925" y="1927200"/>
            <a:ext cx="49077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JSplitPane</a:t>
            </a:r>
            <a:r>
              <a:rPr lang="it" sz="1400"/>
              <a:t> permette di dividere l’area in due sottoaree separate da un bordo, la cui dimensione può essere anche modificata.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JPanel p1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p1.setBackground(Color.RED);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JPanel p2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p2.setBackground(Color.GREEN) 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JSplitPane splitPane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JSplitPane(JSplitPane.HORIZONTAL_SPLIT,p1,p2);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splitPane.setDividerLocation(200);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splitPane.setDividerSize(20);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f.add(splitPane);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f.setSize(400,400);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4" name="Google Shape;15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8875" y="1764650"/>
            <a:ext cx="3332275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LayoutManager</a:t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243925" y="1927200"/>
            <a:ext cx="84501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I layout manager sono oggetti che si occupano di posizionare i vari componenti di un container seguendo delle indicazioni precise.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Il vantaggio principale di usare un layout manager è che i componenti al suo interno rispetteranno il layout imposto anche in caso di ridimensionamento.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366225" y="1764650"/>
            <a:ext cx="84234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Il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BorderLayout</a:t>
            </a:r>
            <a:r>
              <a:rPr lang="it" sz="1200"/>
              <a:t> suddivide il container in cinque aree: nord, sud, est, ovest e centro.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Ogni area può contenere un solo componente, nel caso di inserimenti multipli, solo l’ultimo sarà visualizzato.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I componenti superiori e inferiori occupano tutta l’area in orizzontale.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I componenti laterali occupano tutto lo spazio verticale, ad esclusione di quello occupato dai componenti orizzontali.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L’area centrale occupa lo spazio rimanente.</a:t>
            </a:r>
            <a:endParaRPr sz="12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È il layout di default di </a:t>
            </a:r>
            <a:r>
              <a:rPr lang="it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JFrame</a:t>
            </a:r>
            <a:r>
              <a:rPr lang="it" sz="1200">
                <a:solidFill>
                  <a:schemeClr val="accent3"/>
                </a:solidFill>
              </a:rPr>
              <a:t> </a:t>
            </a:r>
            <a:r>
              <a:rPr lang="it" sz="1200"/>
              <a:t>e </a:t>
            </a:r>
            <a:r>
              <a:rPr lang="it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JDialog</a:t>
            </a:r>
            <a:r>
              <a:rPr lang="it" sz="1200"/>
              <a:t>.</a:t>
            </a:r>
            <a:endParaRPr sz="1200"/>
          </a:p>
        </p:txBody>
      </p:sp>
      <p:sp>
        <p:nvSpPr>
          <p:cNvPr id="166" name="Google Shape;166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BorderLayout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BorderLayout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" name="Google Shape;172;p29"/>
          <p:cNvSpPr txBox="1"/>
          <p:nvPr>
            <p:ph idx="4294967295" type="body"/>
          </p:nvPr>
        </p:nvSpPr>
        <p:spPr>
          <a:xfrm>
            <a:off x="58475" y="882300"/>
            <a:ext cx="50703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JPanel sopra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sopra.setBackground(Color.YELLOW);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JPanel sinistra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sinistra.setBackground(Color.GREEN);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JPanel centro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centro.setBackground(Color.CYAN);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JPanel destra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destra.setBackground(Color.RED);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JPanel sotto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sotto.setBackground(Color.BLUE);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f.add(sopra, BorderLayout.PAGE_START);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f.add(sinistra, BorderLayout.LINE_START);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f.add(centro, BorderLayout.CENTER);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f.add(destra, BorderLayout.LINE_END);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f.add(sotto, BorderLayout.PAGE_END);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f.setSize(400,400);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3" name="Google Shape;17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2575" y="882300"/>
            <a:ext cx="3332275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BoxLayout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9" name="Google Shape;179;p30"/>
          <p:cNvSpPr txBox="1"/>
          <p:nvPr>
            <p:ph idx="4294967295" type="body"/>
          </p:nvPr>
        </p:nvSpPr>
        <p:spPr>
          <a:xfrm>
            <a:off x="0" y="826000"/>
            <a:ext cx="6382500" cy="43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I</a:t>
            </a:r>
            <a:r>
              <a:rPr lang="it" sz="1200"/>
              <a:t>l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BoxLayout</a:t>
            </a:r>
            <a:r>
              <a:rPr lang="it" sz="1200"/>
              <a:t> consente di posizionare i componenti grafici in orizzontale oppure in verticale.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 orizzontale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BoxLayout b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BoxLayout(f.getContentPane(),BoxLayout.X_AXIS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 verticale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//BoxLayout b = new BoxLayout(f.getContentPane(),BoxLayout.Y_AXIS);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f.setLayout(b);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JPanel sinistra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sinistra.setBackground(Color.GREEN);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JPanel centro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centro.setBackground(Color.CYAN);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JPanel destra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destra.setBackground(Color.RED);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f.add(sinistra);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f.add(centro);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f.add(destra);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f.setSize(400,400);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0" name="Google Shape;18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2550" y="1002350"/>
            <a:ext cx="2645425" cy="264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idx="1" type="body"/>
          </p:nvPr>
        </p:nvSpPr>
        <p:spPr>
          <a:xfrm>
            <a:off x="81375" y="1764650"/>
            <a:ext cx="90012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BoxLayout b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BoxLayout(f.getContentPane(), BoxLayout.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LINE_AXIS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I componenti sono disposti nell’ordine in cui le parole sono disposte su una linea, in base alla proprietà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ComponentOrientation</a:t>
            </a:r>
            <a:r>
              <a:rPr lang="it" sz="1200"/>
              <a:t> del container a cui il layout è applicato. Se la proprietà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ComponentOrientation: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è orizzontale allora i componenti sono disposti orizzontalmente.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è verticale allora sono disposti verticalmente.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BoxLayout b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BoxLayout(f.getContentPane(), BoxLayout.PAGE_AXIS);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I componenti sono disposti nell’ordine in cui il testo è disposto in una pagina, in base alla proprietà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ComponentOrientation</a:t>
            </a:r>
            <a:r>
              <a:rPr lang="it" sz="1200"/>
              <a:t> del container a cui il layout è applicato. Se la proprietà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ComponentOrientation: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è orizzontale allora i componenti sono disposti verticalmente.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è verticale allora i componenti sono disposti orizzontalmente.</a:t>
            </a:r>
            <a:endParaRPr sz="1200"/>
          </a:p>
        </p:txBody>
      </p:sp>
      <p:sp>
        <p:nvSpPr>
          <p:cNvPr id="186" name="Google Shape;186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BoxLayout</a:t>
            </a:r>
            <a:r>
              <a:rPr lang="it"/>
              <a:t>: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LINE_AXIS</a:t>
            </a:r>
            <a:r>
              <a:rPr lang="it"/>
              <a:t> e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PAGE_AXIS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Swing e AWT: Componenti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FlowLayout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2" name="Google Shape;192;p32"/>
          <p:cNvSpPr txBox="1"/>
          <p:nvPr>
            <p:ph idx="1" type="body"/>
          </p:nvPr>
        </p:nvSpPr>
        <p:spPr>
          <a:xfrm>
            <a:off x="81375" y="1764650"/>
            <a:ext cx="54528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Il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FlowLayout</a:t>
            </a:r>
            <a:r>
              <a:rPr lang="it" sz="1200"/>
              <a:t> inserisce gli elementi in una linea continua da sinistra a destra.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accent3"/>
                </a:solidFill>
              </a:rPr>
              <a:t>È il layout di default per </a:t>
            </a:r>
            <a:r>
              <a:rPr lang="it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JPanel</a:t>
            </a:r>
            <a:r>
              <a:rPr lang="it" sz="1200">
                <a:solidFill>
                  <a:schemeClr val="accent3"/>
                </a:solidFill>
              </a:rPr>
              <a:t>.</a:t>
            </a:r>
            <a:endParaRPr sz="12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FlowLayout flow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FlowLayout();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f.setLayout(flow);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for(int i = 0; i &lt; 8; i++)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JPanel p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p.setBackground(Color.GREEN);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//In questo caso non si usa setSize.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p.setPreferredSize(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Dimension(100, 100));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f.add(p);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f.setSize(400,400);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93" name="Google Shape;19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8875" y="1764650"/>
            <a:ext cx="3332275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GridLayout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9" name="Google Shape;199;p33"/>
          <p:cNvSpPr txBox="1"/>
          <p:nvPr>
            <p:ph idx="1" type="body"/>
          </p:nvPr>
        </p:nvSpPr>
        <p:spPr>
          <a:xfrm>
            <a:off x="81375" y="1764650"/>
            <a:ext cx="54528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Il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GridLayout</a:t>
            </a:r>
            <a:r>
              <a:rPr lang="it" sz="1200"/>
              <a:t> consente di disporre gli elementi in righe e colonne, quindi in forma tabellare.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//2 righe e 4 colonne, 5 pixel di spazio tra ogni cella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GridLayout grid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GridLayout(2,4,5,5);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f.setLayout(grid);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for(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i = 0; i &lt; 8; i++)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JPanel p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p.setBackground(Color.GREEN);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f.add(p);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f.setSize(400,400);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00" name="Google Shape;20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8875" y="1764650"/>
            <a:ext cx="3332275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Disegnare con le swing</a:t>
            </a:r>
            <a:endParaRPr baseline="-25000"/>
          </a:p>
        </p:txBody>
      </p:sp>
      <p:sp>
        <p:nvSpPr>
          <p:cNvPr id="206" name="Google Shape;206;p34"/>
          <p:cNvSpPr txBox="1"/>
          <p:nvPr>
            <p:ph idx="4294967295" type="body"/>
          </p:nvPr>
        </p:nvSpPr>
        <p:spPr>
          <a:xfrm>
            <a:off x="40650" y="619050"/>
            <a:ext cx="9062700" cy="44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MyPanel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JPanel {</a:t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protected void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paintComponent(Graphics g) {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//Attenzione al nome del metodo!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.paintComponent(g);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g.fillOval(10, 10, 20, 20);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//Disegna un cerchio di dimensione 20x20 in posizione 10,10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g.setColor(Color.RED);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//Cambia il colore usato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g.fillRect(50, 50, 10, 20);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//Disegna un rettangolo (rosso) dim. 10x20 in posizione 50,50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//Legge l’immagine logo che si trova nelle risorse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  Image img = ImageIO.read(getClass().getResourceAsStream(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"/draw/resources/logo.jpg"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  img = img.getScaledInstance(50, 50, Image.SCALE_SMOOTH);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//Scala il logo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  g.drawImage(img, 100, 100,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//Disegna l’immagine in posizione 100,100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(IOException e) {}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Main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main(String[] args)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		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"Prova disegno"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		f.setSize(400, 400);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		MyPanel p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MyPanel();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		f.add(p);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		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		p.repaint();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//Questo metodo chiama paintComponent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07" name="Google Shape;20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5300" y="2571750"/>
            <a:ext cx="2679549" cy="267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Swing e AWT: Controlli grafici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/>
        </p:nvSpPr>
        <p:spPr>
          <a:xfrm>
            <a:off x="124200" y="2043875"/>
            <a:ext cx="8895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Le librerie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Swing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e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AWT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forniscono una serie di controlli grafici, cioè elementi che possono essere aggiunti ai container per interagire con gli utenti, ad esempio mostrando informazioni oppure leggendo l’input da parte degli utenti.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Fanno parte di queste categorie: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Pulsanti.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Etichette.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Aree di testo.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Ecc.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Controlli grafici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JLabel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4" name="Google Shape;224;p37"/>
          <p:cNvSpPr txBox="1"/>
          <p:nvPr>
            <p:ph idx="1" type="body"/>
          </p:nvPr>
        </p:nvSpPr>
        <p:spPr>
          <a:xfrm>
            <a:off x="243925" y="1927200"/>
            <a:ext cx="70134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Permette di visualizzare testi e immagini all’interno dei container.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JLabel testo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JLabel(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"Questo è un testo"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ImageIcon logo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ImageIcon(getClass().getResource(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"logo.jpg"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JLabel immagine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JLabel(logo);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f.add(testo, BorderLayout.EAST);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f.add(immagine, BorderLayout.CENTER);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f.setSize(800,800);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600"/>
          </a:p>
        </p:txBody>
      </p:sp>
      <p:pic>
        <p:nvPicPr>
          <p:cNvPr id="225" name="Google Shape;225;p37"/>
          <p:cNvPicPr preferRelativeResize="0"/>
          <p:nvPr/>
        </p:nvPicPr>
        <p:blipFill rotWithShape="1">
          <a:blip r:embed="rId3">
            <a:alphaModFix/>
          </a:blip>
          <a:srcRect b="1950" l="-2209" r="-3020" t="-1950"/>
          <a:stretch/>
        </p:blipFill>
        <p:spPr>
          <a:xfrm>
            <a:off x="6468225" y="2670950"/>
            <a:ext cx="2622350" cy="228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JLabel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1" name="Google Shape;231;p38"/>
          <p:cNvSpPr txBox="1"/>
          <p:nvPr>
            <p:ph idx="1" type="body"/>
          </p:nvPr>
        </p:nvSpPr>
        <p:spPr>
          <a:xfrm>
            <a:off x="146500" y="1790450"/>
            <a:ext cx="65079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Si può anche scalare la dimensione del logo.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JLabel testo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JLabel(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"Questo è un testo"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ImageIcon logo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ImageIcon(getClass().getResource(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"logo.jpg"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Image im = logo.getImage();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Image logoS = im.getScaledInstance(400,120,Image.SCALE_SMOOTH);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logo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ImageIcon(logoS);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JLabel immagine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JLabel(logo);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f.add(testo, BorderLayout.EAST);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f.add(immagine, BorderLayout.CENTER);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f.setSize(800,800);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200"/>
          </a:p>
        </p:txBody>
      </p:sp>
      <p:pic>
        <p:nvPicPr>
          <p:cNvPr id="232" name="Google Shape;232;p38"/>
          <p:cNvPicPr preferRelativeResize="0"/>
          <p:nvPr/>
        </p:nvPicPr>
        <p:blipFill rotWithShape="1">
          <a:blip r:embed="rId3">
            <a:alphaModFix/>
          </a:blip>
          <a:srcRect b="1497" l="-860" r="-1598" t="0"/>
          <a:stretch/>
        </p:blipFill>
        <p:spPr>
          <a:xfrm>
            <a:off x="6431900" y="2693750"/>
            <a:ext cx="2651050" cy="23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JButton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8" name="Google Shape;238;p39"/>
          <p:cNvSpPr txBox="1"/>
          <p:nvPr>
            <p:ph idx="1" type="body"/>
          </p:nvPr>
        </p:nvSpPr>
        <p:spPr>
          <a:xfrm>
            <a:off x="243925" y="1927200"/>
            <a:ext cx="51762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JButton</a:t>
            </a:r>
            <a:r>
              <a:rPr lang="it" sz="1400"/>
              <a:t> permette di mostrare un pulsante che può essere visualizzato come un testo oppure come un’immagine.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JPanel p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JButton b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JButton(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"Clicca qui"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b.setPreferredSize(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Dimension(100,40));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p.add(b);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f.add(p);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f.setSize(400,400);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/>
          </a:p>
        </p:txBody>
      </p:sp>
      <p:pic>
        <p:nvPicPr>
          <p:cNvPr id="239" name="Google Shape;239;p39"/>
          <p:cNvPicPr preferRelativeResize="0"/>
          <p:nvPr/>
        </p:nvPicPr>
        <p:blipFill rotWithShape="1">
          <a:blip r:embed="rId3">
            <a:alphaModFix/>
          </a:blip>
          <a:srcRect b="6377" l="0" r="0" t="6377"/>
          <a:stretch/>
        </p:blipFill>
        <p:spPr>
          <a:xfrm>
            <a:off x="5346075" y="1778350"/>
            <a:ext cx="3686369" cy="32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JCheckBox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5" name="Google Shape;245;p40"/>
          <p:cNvSpPr txBox="1"/>
          <p:nvPr>
            <p:ph idx="1" type="body"/>
          </p:nvPr>
        </p:nvSpPr>
        <p:spPr>
          <a:xfrm>
            <a:off x="93525" y="1927200"/>
            <a:ext cx="52839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JCheckBox</a:t>
            </a:r>
            <a:r>
              <a:rPr lang="it" sz="1400"/>
              <a:t> permette di visualizzare delle caselle di controllo con delle spunte che permettono di attivare/disattivare una scelta.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f.setLayout(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GridLayout(4,1));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JCheckBox opzione1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JCheckBox(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"Opzione 1"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JCheckBox opzione2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JCheckBox(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"Opzione 2"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JCheckBox opzione3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JCheckBox(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"Opzione 3"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JCheckBox opzione4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JCheckBox(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"Opzione 4"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f.add(opzione1);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f.add(opzione2);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f.add(opzione3);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f.add(opzione4);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f.setSize(400,400);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46" name="Google Shape;246;p40"/>
          <p:cNvPicPr preferRelativeResize="0"/>
          <p:nvPr/>
        </p:nvPicPr>
        <p:blipFill rotWithShape="1">
          <a:blip r:embed="rId3">
            <a:alphaModFix/>
          </a:blip>
          <a:srcRect b="14019" l="10269" r="9621" t="6684"/>
          <a:stretch/>
        </p:blipFill>
        <p:spPr>
          <a:xfrm>
            <a:off x="5689000" y="1893725"/>
            <a:ext cx="3070500" cy="303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JRadioButton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2" name="Google Shape;252;p41"/>
          <p:cNvSpPr txBox="1"/>
          <p:nvPr>
            <p:ph idx="1" type="body"/>
          </p:nvPr>
        </p:nvSpPr>
        <p:spPr>
          <a:xfrm>
            <a:off x="93525" y="1927200"/>
            <a:ext cx="52839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JRadioButton</a:t>
            </a:r>
            <a:r>
              <a:rPr lang="it" sz="1400"/>
              <a:t> permette di visualizzare dei pulsanti di opzione in cui si può attivare una scelta per volta.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f.setLayout(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GridLayout(4, 1));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ButtonGroup b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ButtonGroup();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JRadioButton opzione1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JRadioButton(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"Opzione 1"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JRadioButton opzione2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JRadioButton(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"Opzione 2"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b.add(opzione1);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b.add(opzione2);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f.add(opzione1);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f.add(opzione2);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f.setSize(400, 400);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53" name="Google Shape;253;p41"/>
          <p:cNvPicPr preferRelativeResize="0"/>
          <p:nvPr/>
        </p:nvPicPr>
        <p:blipFill rotWithShape="1">
          <a:blip r:embed="rId3">
            <a:alphaModFix/>
          </a:blip>
          <a:srcRect b="14026" l="10679" r="9619" t="4093"/>
          <a:stretch/>
        </p:blipFill>
        <p:spPr>
          <a:xfrm>
            <a:off x="5689025" y="1802500"/>
            <a:ext cx="3054925" cy="313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Swing e AWT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63750" y="780225"/>
            <a:ext cx="8895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Le librerie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Swing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fanno parte di un insieme di librerie chiamate Java Foundation Classes (JFC)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e 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sono state introdotte come evoluzione delle librerie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Abstract Window Toolkit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AWT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 differenza tra Swing e AWT è nel modo in cui i componenti sono stati progettati e come si comportano in un ambiente nativo di esecuzione. 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on sostituiscono le AWT ma si considerano complementari, anche se hanno funzionamenti diversi!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latin typeface="Courier New"/>
                <a:ea typeface="Courier New"/>
                <a:cs typeface="Courier New"/>
                <a:sym typeface="Courier New"/>
              </a:rPr>
              <a:t>JTextField, JPasswordField e JTextArea</a:t>
            </a:r>
            <a:endParaRPr baseline="-25000" sz="2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9" name="Google Shape;259;p42"/>
          <p:cNvSpPr txBox="1"/>
          <p:nvPr>
            <p:ph idx="1" type="body"/>
          </p:nvPr>
        </p:nvSpPr>
        <p:spPr>
          <a:xfrm>
            <a:off x="93525" y="1927200"/>
            <a:ext cx="87360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JTextField</a:t>
            </a:r>
            <a:r>
              <a:rPr lang="it" sz="1400"/>
              <a:t> permette di inserire un campo di testo su una singola riga.</a:t>
            </a:r>
            <a:endParaRPr sz="14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JTextField t 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JTextField();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JPasswordField</a:t>
            </a:r>
            <a:r>
              <a:rPr lang="it" sz="1400"/>
              <a:t> è simile ma ogni carattere inserito è sostituito da un altro carattere in modo da nasconderne il contenuto.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JPasswordField p 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JPasswordField();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JTextArea</a:t>
            </a:r>
            <a:r>
              <a:rPr lang="it" sz="1400"/>
              <a:t> permette di visualizzare un’area rettangolare formata da più righe dove inserire del testo.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JTextArea a 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JTextArea();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JComboBox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5" name="Google Shape;265;p43"/>
          <p:cNvSpPr txBox="1"/>
          <p:nvPr>
            <p:ph idx="1" type="body"/>
          </p:nvPr>
        </p:nvSpPr>
        <p:spPr>
          <a:xfrm>
            <a:off x="93525" y="1927200"/>
            <a:ext cx="55956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JComboBox</a:t>
            </a:r>
            <a:r>
              <a:rPr lang="it" sz="1400"/>
              <a:t> permette di visualizzare un menu a tendina dove selezionare alcune opzioni tra quelle disponibili.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String[] items = {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"Scelta1"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"Scelta2"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"Scelta3"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JComboBox&lt;String&gt; jComboBox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JComboBox&lt;String&gt;(items);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f.add(jComboBox);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f.setSize(400, 400);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66" name="Google Shape;266;p43"/>
          <p:cNvPicPr preferRelativeResize="0"/>
          <p:nvPr/>
        </p:nvPicPr>
        <p:blipFill rotWithShape="1">
          <a:blip r:embed="rId3">
            <a:alphaModFix/>
          </a:blip>
          <a:srcRect b="0" l="1333" r="1323" t="0"/>
          <a:stretch/>
        </p:blipFill>
        <p:spPr>
          <a:xfrm>
            <a:off x="5982900" y="1740175"/>
            <a:ext cx="2971475" cy="30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JList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2" name="Google Shape;272;p44"/>
          <p:cNvSpPr txBox="1"/>
          <p:nvPr>
            <p:ph idx="1" type="body"/>
          </p:nvPr>
        </p:nvSpPr>
        <p:spPr>
          <a:xfrm>
            <a:off x="93525" y="1927200"/>
            <a:ext cx="55956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JList</a:t>
            </a:r>
            <a:r>
              <a:rPr lang="it" sz="1400"/>
              <a:t> permette di visualizzare un rettangolo in cui sono presenti una lista di elementi selezionabili.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String[] items = {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"Scelta1"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"Scelta2"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"Scelta3"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JList&lt;String&gt; lista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JList&lt;String&gt;(items);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f.add(lista);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f.setSize(400, 400);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73" name="Google Shape;273;p44"/>
          <p:cNvPicPr preferRelativeResize="0"/>
          <p:nvPr/>
        </p:nvPicPr>
        <p:blipFill rotWithShape="1">
          <a:blip r:embed="rId3">
            <a:alphaModFix/>
          </a:blip>
          <a:srcRect b="0" l="1333" r="1323" t="0"/>
          <a:stretch/>
        </p:blipFill>
        <p:spPr>
          <a:xfrm>
            <a:off x="5982900" y="1740175"/>
            <a:ext cx="2971475" cy="30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JColorChooser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9" name="Google Shape;279;p45"/>
          <p:cNvSpPr txBox="1"/>
          <p:nvPr>
            <p:ph idx="1" type="body"/>
          </p:nvPr>
        </p:nvSpPr>
        <p:spPr>
          <a:xfrm>
            <a:off x="93525" y="1927200"/>
            <a:ext cx="66984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JColorChooser</a:t>
            </a:r>
            <a:r>
              <a:rPr lang="it" sz="1400"/>
              <a:t> permette di scegliere un colore.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f.setSize(400, 400);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Color res = JColorChooser.showDialog(f,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"Scegli un colore"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Color.RED);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JPanel p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p.setBackground(res);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f.add(p);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80" name="Google Shape;280;p45"/>
          <p:cNvPicPr preferRelativeResize="0"/>
          <p:nvPr/>
        </p:nvPicPr>
        <p:blipFill rotWithShape="1">
          <a:blip r:embed="rId3">
            <a:alphaModFix/>
          </a:blip>
          <a:srcRect b="2044" l="4569" r="4214" t="5027"/>
          <a:stretch/>
        </p:blipFill>
        <p:spPr>
          <a:xfrm>
            <a:off x="6165525" y="3190725"/>
            <a:ext cx="2768200" cy="19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JFileChooser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6" name="Google Shape;286;p46"/>
          <p:cNvSpPr txBox="1"/>
          <p:nvPr>
            <p:ph idx="1" type="body"/>
          </p:nvPr>
        </p:nvSpPr>
        <p:spPr>
          <a:xfrm>
            <a:off x="93400" y="1927200"/>
            <a:ext cx="59811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JFileChooser</a:t>
            </a:r>
            <a:r>
              <a:rPr lang="it" sz="1400"/>
              <a:t> </a:t>
            </a:r>
            <a:r>
              <a:rPr lang="it" sz="1400"/>
              <a:t>permette di scegliere un file o una cartella all’interno del computer. Può essere di tipo </a:t>
            </a:r>
            <a:r>
              <a:rPr lang="it" sz="1400">
                <a:solidFill>
                  <a:schemeClr val="accent3"/>
                </a:solidFill>
              </a:rPr>
              <a:t>Open</a:t>
            </a:r>
            <a:r>
              <a:rPr lang="it" sz="1400"/>
              <a:t> per aprire un file o </a:t>
            </a:r>
            <a:r>
              <a:rPr lang="it" sz="1400">
                <a:solidFill>
                  <a:schemeClr val="accent3"/>
                </a:solidFill>
              </a:rPr>
              <a:t>Save</a:t>
            </a:r>
            <a:r>
              <a:rPr lang="it" sz="1400"/>
              <a:t> per salvare un file.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f.setSize(400, 400);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JFileChooser fc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JFileChooser();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res = fc.showOpenDialog(f);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//int res = fc.showSaveDialog(f);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(res == JFileChooser.APPROVE_OPTION)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File fileScelto = fc.getSelectedFile();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System.out.println(fileScelto.getAbsolutePath());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87" name="Google Shape;287;p46"/>
          <p:cNvPicPr preferRelativeResize="0"/>
          <p:nvPr/>
        </p:nvPicPr>
        <p:blipFill rotWithShape="1">
          <a:blip r:embed="rId3">
            <a:alphaModFix/>
          </a:blip>
          <a:srcRect b="6754" l="0" r="0" t="6762"/>
          <a:stretch/>
        </p:blipFill>
        <p:spPr>
          <a:xfrm>
            <a:off x="5605600" y="1878150"/>
            <a:ext cx="3457849" cy="243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JTable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3" name="Google Shape;293;p47"/>
          <p:cNvSpPr txBox="1"/>
          <p:nvPr>
            <p:ph idx="1" type="body"/>
          </p:nvPr>
        </p:nvSpPr>
        <p:spPr>
          <a:xfrm>
            <a:off x="93400" y="1927200"/>
            <a:ext cx="55122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JTable</a:t>
            </a:r>
            <a:r>
              <a:rPr lang="it" sz="1400"/>
              <a:t> permette di visualizzare una tabella.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f.setSize(400, 400);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String[] header = {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"Nome"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"Cognome"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"Indirizzo"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String[][] dati =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"Mario"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"Rossi"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"Via Roma"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"Francesco"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"Verdi"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"Via Napoli"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"Simona"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"Bianchi"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"Via Torino"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//Si può usare anche Vector al posto degli array.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JTable tabella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JTable(dati, header);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tabella.setAutoCreateRowSorter(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JScrollPane scrollPane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JScrollPane(tabella);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f.add(scrollPane);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94" name="Google Shape;294;p47"/>
          <p:cNvPicPr preferRelativeResize="0"/>
          <p:nvPr/>
        </p:nvPicPr>
        <p:blipFill rotWithShape="1">
          <a:blip r:embed="rId3">
            <a:alphaModFix/>
          </a:blip>
          <a:srcRect b="10902" l="0" r="0" t="5035"/>
          <a:stretch/>
        </p:blipFill>
        <p:spPr>
          <a:xfrm>
            <a:off x="5449750" y="1885950"/>
            <a:ext cx="3457850" cy="2906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JProgressBar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0" name="Google Shape;300;p48"/>
          <p:cNvSpPr txBox="1"/>
          <p:nvPr>
            <p:ph idx="1" type="body"/>
          </p:nvPr>
        </p:nvSpPr>
        <p:spPr>
          <a:xfrm>
            <a:off x="93400" y="1927200"/>
            <a:ext cx="55122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JProgressBar</a:t>
            </a:r>
            <a:r>
              <a:rPr lang="it" sz="1400"/>
              <a:t> permette di visualizzare una barra orizzontale o verticale che indica il progresso nel compiere un’azione.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f.setSize(400, 400);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JProgressBar progress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JProgressBar();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f.add(progress);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percentualeCaricamento = 0;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i = 0; i &lt; 100000 * 10; i++)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(i % 100000 == 0)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    percentualeCaricamento += 10;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    progress.setValue(percentualeCaricamento);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System.out.println(i);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01" name="Google Shape;301;p48"/>
          <p:cNvPicPr preferRelativeResize="0"/>
          <p:nvPr/>
        </p:nvPicPr>
        <p:blipFill rotWithShape="1">
          <a:blip r:embed="rId3">
            <a:alphaModFix/>
          </a:blip>
          <a:srcRect b="230" l="-1559" r="-1056" t="-230"/>
          <a:stretch/>
        </p:blipFill>
        <p:spPr>
          <a:xfrm>
            <a:off x="5851550" y="1879950"/>
            <a:ext cx="3011225" cy="297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JSeparator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7" name="Google Shape;307;p49"/>
          <p:cNvSpPr txBox="1"/>
          <p:nvPr>
            <p:ph idx="1" type="body"/>
          </p:nvPr>
        </p:nvSpPr>
        <p:spPr>
          <a:xfrm>
            <a:off x="93400" y="1927200"/>
            <a:ext cx="55122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JSeparator</a:t>
            </a:r>
            <a:r>
              <a:rPr lang="it" sz="1400"/>
              <a:t> permette di visualizzare una linea orizzontale o verticale, può essere utile per separare elementi diversi.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f.setSize(400, 400);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JPanel p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JTextField messaggio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JTextField();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JButton invia = new JButton(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"Invia"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p.setLayout(new BoxLayout(p, BoxLayout.Y_AXIS));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p.add(messaggio);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p.add(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JSeparator(JSeparator.HORIZONTAL));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invia.setPreferredSize(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Dimension(100,50));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p.add(invia);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f.add(p);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08" name="Google Shape;308;p49"/>
          <p:cNvPicPr preferRelativeResize="0"/>
          <p:nvPr/>
        </p:nvPicPr>
        <p:blipFill rotWithShape="1">
          <a:blip r:embed="rId3">
            <a:alphaModFix/>
          </a:blip>
          <a:srcRect b="543" l="0" r="0" t="553"/>
          <a:stretch/>
        </p:blipFill>
        <p:spPr>
          <a:xfrm>
            <a:off x="5473550" y="1720325"/>
            <a:ext cx="3670450" cy="3630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Barra del menu</a:t>
            </a:r>
            <a:endParaRPr baseline="-25000"/>
          </a:p>
        </p:txBody>
      </p:sp>
      <p:sp>
        <p:nvSpPr>
          <p:cNvPr id="314" name="Google Shape;314;p50"/>
          <p:cNvSpPr txBox="1"/>
          <p:nvPr>
            <p:ph idx="1" type="body"/>
          </p:nvPr>
        </p:nvSpPr>
        <p:spPr>
          <a:xfrm>
            <a:off x="85750" y="1874525"/>
            <a:ext cx="55122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Si possono inserire una serie di comandi nella barra del menu.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f.setSize(400, 400);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JMenuBar menubar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JMenuBar();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JMenu file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JMenu(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"File"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JMenuItem nuovo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JMenuItem(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"Nuovo"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JMenuItem apri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JMenuItem(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"Apri"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file.add(nuovo);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file.add(apri);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menubar.add(file);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JMenu modifica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JMenu(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"Modifica"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menubar.add(modifica);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JMenu aiuto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JMenu(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"Aiuto"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menubar.add(aiuto);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f.setJMenuBar(menubar);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15" name="Google Shape;315;p50"/>
          <p:cNvPicPr preferRelativeResize="0"/>
          <p:nvPr/>
        </p:nvPicPr>
        <p:blipFill rotWithShape="1">
          <a:blip r:embed="rId3">
            <a:alphaModFix/>
          </a:blip>
          <a:srcRect b="1276" l="0" r="0" t="1276"/>
          <a:stretch/>
        </p:blipFill>
        <p:spPr>
          <a:xfrm>
            <a:off x="5680650" y="1969500"/>
            <a:ext cx="3060050" cy="302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Menu contestuale</a:t>
            </a:r>
            <a:endParaRPr baseline="-25000"/>
          </a:p>
        </p:txBody>
      </p:sp>
      <p:sp>
        <p:nvSpPr>
          <p:cNvPr id="321" name="Google Shape;321;p51"/>
          <p:cNvSpPr txBox="1"/>
          <p:nvPr>
            <p:ph idx="1" type="body"/>
          </p:nvPr>
        </p:nvSpPr>
        <p:spPr>
          <a:xfrm>
            <a:off x="0" y="1752900"/>
            <a:ext cx="5738700" cy="33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Un menu contestuale è il componente grafico che si attiva su un componente al verificarsi di un qualche evento (ad esempio il click con il tasto destro).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f.setSize(400, 400);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JPopupMenu popup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JPopupMenu();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JMenuItem nuovo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JMenuItem(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"Nuovo"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JMenuItem salva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JMenuItem(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"Salva"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       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JMenuItem esci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JMenuItem(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"Esci"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popup.add(nuovo);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popup.add(salva);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popup.addSeparator();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popup.add(esci);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JPanel p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p.setBackground(Color.BLUE);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p.setComponentPopupMenu(popup);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f.add(p);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22" name="Google Shape;322;p51"/>
          <p:cNvPicPr preferRelativeResize="0"/>
          <p:nvPr/>
        </p:nvPicPr>
        <p:blipFill rotWithShape="1">
          <a:blip r:embed="rId3">
            <a:alphaModFix/>
          </a:blip>
          <a:srcRect b="1276" l="0" r="0" t="1276"/>
          <a:stretch/>
        </p:blipFill>
        <p:spPr>
          <a:xfrm>
            <a:off x="5949200" y="1892126"/>
            <a:ext cx="2970525" cy="293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Fonte: wikipedia.it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b="19" l="0" r="0" t="19"/>
          <a:stretch/>
        </p:blipFill>
        <p:spPr>
          <a:xfrm>
            <a:off x="2553950" y="122987"/>
            <a:ext cx="4036075" cy="445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Audio (1)</a:t>
            </a:r>
            <a:endParaRPr baseline="-25000"/>
          </a:p>
        </p:txBody>
      </p:sp>
      <p:sp>
        <p:nvSpPr>
          <p:cNvPr id="328" name="Google Shape;328;p52"/>
          <p:cNvSpPr txBox="1"/>
          <p:nvPr>
            <p:ph idx="4294967295" type="body"/>
          </p:nvPr>
        </p:nvSpPr>
        <p:spPr>
          <a:xfrm>
            <a:off x="17400" y="619050"/>
            <a:ext cx="8988300" cy="4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È possibile utilizzare Java anche per riprodurre file audio in formato .wav.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Sound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AudioInputStream audioIn;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Clip clip;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Sound(String name) {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//Riceve come parametro il nome di una risorsa .wav da riprodurre.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    audioIn = AudioSystem.getAudioInputStream(getClass().getResourceAsStream(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"/resources/"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+ name));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    clip = AudioSystem.getClip();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    clip.open(audioIn);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}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(UnsupportedAudioFileException | IOException | LineUnavailableException e)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    clip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;           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loop() {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//Riproduzione continua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(clip !=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    clip.loop(Clip.LOOP_CONTINUOUSLY);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play() {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//Riproduce il file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(clip !=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(clip.getFramePosition() == clip.getFrameLength())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        clip.setFramePosition(0);           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    clip.start();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} 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pause() {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//Interrompe la riproduzione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(clip !=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    clip.stop();       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Audio (2)</a:t>
            </a:r>
            <a:endParaRPr baseline="-25000"/>
          </a:p>
        </p:txBody>
      </p:sp>
      <p:sp>
        <p:nvSpPr>
          <p:cNvPr id="334" name="Google Shape;334;p53"/>
          <p:cNvSpPr txBox="1"/>
          <p:nvPr>
            <p:ph idx="4294967295" type="body"/>
          </p:nvPr>
        </p:nvSpPr>
        <p:spPr>
          <a:xfrm>
            <a:off x="77850" y="675875"/>
            <a:ext cx="8988300" cy="44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restart() {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//Riproduce dall’inizio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(clip !=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clip.stop();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clip.setFramePosition(0);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clip.start();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reduceVolume() {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//Abbassa il volume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(clip !=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FloatControl gainControl = (FloatControl) clip.getControl(FloatControl.Type.MASTER_GAIN);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value = gainControl.getValue();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value -= 1.0f;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(value &gt;= gainControl.getMinimum())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gainControl.setValue(value);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incrementVolume() {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//Aumenta il volume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(clip !=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FloatControl gainControl = (FloatControl) clip.getControl(FloatControl.Type.MASTER_GAIN);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value = gainControl.getValue();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value += 1.0f;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(value &lt;= gainControl.getMaximum())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gainControl.setValue(value);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//Chiude la definizione della classe Sound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Swing e AWT: Gestione eventi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Gestione degli eventi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5" name="Google Shape;345;p55"/>
          <p:cNvSpPr txBox="1"/>
          <p:nvPr/>
        </p:nvSpPr>
        <p:spPr>
          <a:xfrm>
            <a:off x="138225" y="1726500"/>
            <a:ext cx="88956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 gestione degli eventi è quel meccanismo con cui un’applicazione Java può reagire ad un’azione compiuta da un utente quando interagisce con i controlli grafici, oppure ad un’azione compiuta da altri componenti software o dal sistema stesso.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Il meccanismo che utilizza Java per gestire degli eventi è chiamato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delegation event model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 È caratterizzato da tre componenti: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Event source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 è la sorgente che fa scaturire l’evento a seguito di un’azione compiuta da un utente. Ad esempio, un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JButton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Event object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 è l’oggetto dell’evento che si è verificato e contiene i metodi che consentono di ottenere informazioni sull’evento.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Event listener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 è l’oggetto che rimane in attesa dell’evento e che si occuperà di gestire l’evento in modo opportuno. Ogni listener è rappresentato da una interfaccia.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ActionEvent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1" name="Google Shape;351;p56"/>
          <p:cNvSpPr txBox="1"/>
          <p:nvPr>
            <p:ph idx="1" type="body"/>
          </p:nvPr>
        </p:nvSpPr>
        <p:spPr>
          <a:xfrm>
            <a:off x="243925" y="1927200"/>
            <a:ext cx="82941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È un evento che si genera quando su un componente si è verificato un evento specifico come il click del mouse o la pressione del tasto invio.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JButton submit 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JButton(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"submit"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//submit è l’event source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//l’oggetto della classe anonima creata è l’event listener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submit.addActionListener(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ActionListener()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actionPerformed(ActionEvent ev) {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//ev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è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l’event object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System.out.println(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"Action performed!"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Ogni volta che si clicca sul pulsante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submit</a:t>
            </a:r>
            <a:r>
              <a:rPr lang="it" sz="1400"/>
              <a:t> viene stampata la stringa “Action performed!”.</a:t>
            </a:r>
            <a:endParaRPr sz="14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MouseEvent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7" name="Google Shape;357;p57"/>
          <p:cNvSpPr txBox="1"/>
          <p:nvPr>
            <p:ph idx="1" type="body"/>
          </p:nvPr>
        </p:nvSpPr>
        <p:spPr>
          <a:xfrm>
            <a:off x="243925" y="1792675"/>
            <a:ext cx="88218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È un evento che si genera quando su un componente avviene un’azione del mouse, come la pressione del pulsante del mouse, il rilascio, ecc. (</a:t>
            </a:r>
            <a:r>
              <a:rPr lang="it" sz="1400" u="sng">
                <a:solidFill>
                  <a:schemeClr val="hlink"/>
                </a:solidFill>
                <a:hlinkClick r:id="rId3"/>
              </a:rPr>
              <a:t>documentazione</a:t>
            </a:r>
            <a:r>
              <a:rPr lang="it" sz="1400"/>
              <a:t>).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JButton submit 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JButton (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"submit"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submit.addMouseListener(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MouseListener()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mouseReleased(MouseEvent e) {}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mousePressed(MouseEvent e) {}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mouseExited(MouseEvent e) {}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mouseEntered(MouseEvent e) {}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mouseClicked(MouseEvent e) {}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MouseListener</a:t>
            </a:r>
            <a:r>
              <a:rPr lang="it" sz="1400"/>
              <a:t> è un’interfaccia quindi è obbligatorio implementare tutti i suoi metodi, anche se non sono effettivamente usati.</a:t>
            </a:r>
            <a:endParaRPr sz="1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MouseAdapter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3" name="Google Shape;363;p58"/>
          <p:cNvSpPr txBox="1"/>
          <p:nvPr>
            <p:ph idx="1" type="body"/>
          </p:nvPr>
        </p:nvSpPr>
        <p:spPr>
          <a:xfrm>
            <a:off x="243925" y="1792675"/>
            <a:ext cx="88218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Si può anche utilizzare il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MouseAdapter</a:t>
            </a:r>
            <a:r>
              <a:rPr lang="it" sz="1400"/>
              <a:t> che implementa, tra le altre, anche l’interfaccia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MouseListener</a:t>
            </a:r>
            <a:r>
              <a:rPr lang="it" sz="1400"/>
              <a:t>. L’implementazione è vuota, e si può usare questa classe solo per ridefinire alcuni metodi di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MouseListener</a:t>
            </a:r>
            <a:r>
              <a:rPr lang="it" sz="1400"/>
              <a:t>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JButton submit 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JButton (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"submit"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submit.addMouseListener(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MouseAdapter()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mousePressed(MouseEvent e)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//do something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MouseMotionListener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9" name="Google Shape;369;p59"/>
          <p:cNvSpPr txBox="1"/>
          <p:nvPr>
            <p:ph idx="1" type="body"/>
          </p:nvPr>
        </p:nvSpPr>
        <p:spPr>
          <a:xfrm>
            <a:off x="243925" y="1792675"/>
            <a:ext cx="88218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È un evento che si genera quando su un componente avviene un’operazione di trascinamento, cioè pressione del mouse + movimento, o di movimento del mouse senza pressione (</a:t>
            </a:r>
            <a:r>
              <a:rPr lang="it" sz="1400" u="sng">
                <a:solidFill>
                  <a:schemeClr val="hlink"/>
                </a:solidFill>
                <a:hlinkClick r:id="rId3"/>
              </a:rPr>
              <a:t>documentazione</a:t>
            </a:r>
            <a:r>
              <a:rPr lang="it" sz="1400"/>
              <a:t>).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JPanel p 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p.addMouseMotionListener(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MouseMotionListener()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mouseDragged(MouseEvent e) {}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mouseMoved(MouseEvent e)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System.out.println(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"Coord: 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+ e.getX() + 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+ e.getY());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Anche in questo caso si può usare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MouseMotionAdapter</a:t>
            </a:r>
            <a:r>
              <a:rPr lang="it" sz="1400"/>
              <a:t> al posto di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MouseMotionListener</a:t>
            </a:r>
            <a:r>
              <a:rPr lang="it" sz="1400"/>
              <a:t>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MouseAdapter</a:t>
            </a:r>
            <a:r>
              <a:rPr lang="it" sz="1400"/>
              <a:t> implementa anche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MouseMotionListener</a:t>
            </a:r>
            <a:r>
              <a:rPr lang="it" sz="1400"/>
              <a:t>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KeyEvent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5" name="Google Shape;375;p60"/>
          <p:cNvSpPr txBox="1"/>
          <p:nvPr>
            <p:ph idx="1" type="body"/>
          </p:nvPr>
        </p:nvSpPr>
        <p:spPr>
          <a:xfrm>
            <a:off x="243925" y="1792675"/>
            <a:ext cx="88218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È un evento che si genera quando su un componente avviene un’azione della tastiera, come la pressione o il rilascio di un tasto. Attraverso la classe KeyEvent è possibile capire il tasto che è stato premuto (</a:t>
            </a:r>
            <a:r>
              <a:rPr lang="it" sz="1400" u="sng">
                <a:solidFill>
                  <a:schemeClr val="hlink"/>
                </a:solidFill>
                <a:hlinkClick r:id="rId3"/>
              </a:rPr>
              <a:t>documentazione</a:t>
            </a:r>
            <a:r>
              <a:rPr lang="it" sz="1400"/>
              <a:t>).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JTextArea area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JTextArea();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area.addKeyListener(new KeyListener()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keyTyped(KeyEvent e) {}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keyReleased(KeyEvent e) {}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keyPressed(KeyEvent e)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(e.getKeyCode() == KeyEvent.VK_LEFT)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System.out.println(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"Pressed left"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else if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(e.getKeyCode() == KeyEvent.VK_A)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System.out.println(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"Pressed a"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Anche in questo caso si può usare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KeyAdapter</a:t>
            </a:r>
            <a:r>
              <a:rPr lang="it" sz="1400"/>
              <a:t> al posto di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KeyListener</a:t>
            </a:r>
            <a:r>
              <a:rPr lang="it" sz="1400"/>
              <a:t>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1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JavaFX: Principi di base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Container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138225" y="1726500"/>
            <a:ext cx="88956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 container rappresentano delle aree all’interno delle quali si inseriscono le componenti dell’interfaccia. Esistono due tipologie di container: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container top-level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 sono rappresentati dalle classi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JFrame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JApplet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e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JDialog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 Per costruire un’interfaccia utente deve essere presente almeno un container top-level.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altri container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 sono rappresentati da varie classi, tra cui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JPanel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JTabbedPane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ecc. La loro presenza non è obbligatoria.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Per apparire sullo schermo, ogni componente grafico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deve 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essere parte di una qualche gerarchia di componenti, cioè un albero che ha un container top-level come radice.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può essere contenuto solo una volta. Se un componente è già contenuto in un container e si prova ad aggiungerlo in un altro container, l’effetto sarà quello di rimuoverlo dal primo e aggiungerlo al secondo.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JavaFX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6" name="Google Shape;386;p62"/>
          <p:cNvSpPr txBox="1"/>
          <p:nvPr>
            <p:ph idx="1" type="body"/>
          </p:nvPr>
        </p:nvSpPr>
        <p:spPr>
          <a:xfrm>
            <a:off x="243925" y="1792675"/>
            <a:ext cx="88218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JavaFX permette di creare interfacce grafiche in modo intuitivo e permette di definire l’aspetto e lo stile delle applicazioni usando i fogli di stile (</a:t>
            </a:r>
            <a:r>
              <a:rPr lang="it" sz="1400">
                <a:solidFill>
                  <a:schemeClr val="accent3"/>
                </a:solidFill>
              </a:rPr>
              <a:t>Cascading Style Sheets, CSS</a:t>
            </a:r>
            <a:r>
              <a:rPr lang="it" sz="1400"/>
              <a:t>).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L’interfaccia grafica può essere realizzata: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 sz="1400"/>
              <a:t>Tramite codice, in modo simile a quanto visto per le swing.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 sz="1400"/>
              <a:t>Attraverso un linguaggio chiamato </a:t>
            </a:r>
            <a:r>
              <a:rPr lang="it" sz="1400">
                <a:solidFill>
                  <a:schemeClr val="accent3"/>
                </a:solidFill>
              </a:rPr>
              <a:t>FXML</a:t>
            </a:r>
            <a:r>
              <a:rPr lang="it" sz="1400"/>
              <a:t>, che è un linguaggio di markup basato su XML. In particolare si può utilizzare </a:t>
            </a:r>
            <a:r>
              <a:rPr lang="it" sz="1400">
                <a:solidFill>
                  <a:schemeClr val="accent3"/>
                </a:solidFill>
              </a:rPr>
              <a:t>Scene Builder</a:t>
            </a:r>
            <a:r>
              <a:rPr lang="it" sz="1400"/>
              <a:t> per creare delle interfacce grafiche:</a:t>
            </a:r>
            <a:endParaRPr sz="1400"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 sz="1400"/>
              <a:t>Attraverso SceneBuilder si disegna l’interfaccia grafica.</a:t>
            </a:r>
            <a:endParaRPr sz="1400"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 sz="1400"/>
              <a:t>SceneBuilder crea in automatico i file FXML.</a:t>
            </a:r>
            <a:endParaRPr sz="1400"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 sz="1400"/>
              <a:t>Attraverso il codice si realizza la logica.</a:t>
            </a:r>
            <a:endParaRPr sz="14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Architettura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2" name="Google Shape;392;p63"/>
          <p:cNvSpPr txBox="1"/>
          <p:nvPr>
            <p:ph idx="1" type="body"/>
          </p:nvPr>
        </p:nvSpPr>
        <p:spPr>
          <a:xfrm>
            <a:off x="243925" y="1792675"/>
            <a:ext cx="88218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In generale, un’applicazione JavaFX è composta da tre componenti principali: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Char char="●"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Stage</a:t>
            </a:r>
            <a:r>
              <a:rPr lang="it" sz="1400"/>
              <a:t>, che rappresenta una finestra e contiene tutti gli elementi dell’applicazione JavaFX.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Char char="●"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Scene</a:t>
            </a:r>
            <a:r>
              <a:rPr lang="it" sz="1400"/>
              <a:t>, che rappresenta il contenuto delle applicazioni JavaFX. Contiene uno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Scene Graph</a:t>
            </a:r>
            <a:r>
              <a:rPr lang="it" sz="1400"/>
              <a:t> ed è contenuto in un solo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Stage</a:t>
            </a:r>
            <a:r>
              <a:rPr lang="it" sz="1400"/>
              <a:t>.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Scene Graph</a:t>
            </a:r>
            <a:r>
              <a:rPr lang="it" sz="1400"/>
              <a:t>, che rappresenta il punto di partenza per la costruzione di applicazioni grafiche. Contiene dei gli oggetti grafici (chiamati nodi) che possono essere di tipi diversi: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it"/>
              <a:t>Containers (ad esempio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BorderPane</a:t>
            </a:r>
            <a:r>
              <a:rPr lang="it"/>
              <a:t>,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FlowPane</a:t>
            </a:r>
            <a:r>
              <a:rPr lang="it"/>
              <a:t>, ecc.)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it"/>
              <a:t>Controlli (ad esempio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it"/>
              <a:t>,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TextArea</a:t>
            </a:r>
            <a:r>
              <a:rPr lang="it"/>
              <a:t>, ecc.)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it"/>
              <a:t>Oggetti geometrici in 2D e 3D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it"/>
              <a:t>Elementi audio/video e immagini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Tipicamente, i nodi sono distribuiti in un qualche ordine gerarchico, in una struttura ad albero (c’è un nodo radice, poi dei nodi figli, ecc.).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accent3"/>
                </a:solidFill>
              </a:rPr>
              <a:t>Attenzione:</a:t>
            </a:r>
            <a:r>
              <a:rPr lang="it" sz="1400"/>
              <a:t> non sono gli stessi container, controlli, ecc. delle Swing. </a:t>
            </a:r>
            <a:r>
              <a:rPr lang="it" sz="1400">
                <a:solidFill>
                  <a:schemeClr val="accent3"/>
                </a:solidFill>
              </a:rPr>
              <a:t>Hanno funzionalità simili ma sono classi diverse!</a:t>
            </a:r>
            <a:endParaRPr sz="14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Creazione di un’applicazione JavaFX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8" name="Google Shape;398;p64"/>
          <p:cNvSpPr txBox="1"/>
          <p:nvPr/>
        </p:nvSpPr>
        <p:spPr>
          <a:xfrm>
            <a:off x="280175" y="818025"/>
            <a:ext cx="77655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Per creare un’applicazione JAVA FX si deve aggiungere la dipendenza al progetto. Ci sono diversi modi per farlo, ma il modo più semplice è utilizzare un gestore di dipendenze, tipo maven.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 concetti di base di maven: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Group Id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 l'identificativo univoco dell'organizzazione o del gruppo che ha creato il progetto. In genere è il nome di dominio dell'organizzazione, ad esempio it.unical.mat o it.unical.demacs.informatica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Artifact Id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 indica il nome del programma che verrà generato (in genere è il nome principale dell'applicazione).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Version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 è la versione del progetto, al momento si può lasciare quella di default.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 indica il nome mostrato per il progetto, è spesso usato per la documentazione.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Creazione di un’applicazione JavaFX (Eclipse)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04" name="Google Shape;40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49" y="834259"/>
            <a:ext cx="3834325" cy="3620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6975" y="880725"/>
            <a:ext cx="4514699" cy="352710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65"/>
          <p:cNvSpPr txBox="1"/>
          <p:nvPr/>
        </p:nvSpPr>
        <p:spPr>
          <a:xfrm>
            <a:off x="1151675" y="4645750"/>
            <a:ext cx="195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Passo 1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7" name="Google Shape;407;p65"/>
          <p:cNvSpPr txBox="1"/>
          <p:nvPr/>
        </p:nvSpPr>
        <p:spPr>
          <a:xfrm>
            <a:off x="5598275" y="4645750"/>
            <a:ext cx="195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Passo 2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Creazione di un’applicazione JavaFX (Eclipse)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13" name="Google Shape;413;p66"/>
          <p:cNvPicPr preferRelativeResize="0"/>
          <p:nvPr/>
        </p:nvPicPr>
        <p:blipFill rotWithShape="1">
          <a:blip r:embed="rId3">
            <a:alphaModFix/>
          </a:blip>
          <a:srcRect b="5791" l="0" r="0" t="5783"/>
          <a:stretch/>
        </p:blipFill>
        <p:spPr>
          <a:xfrm>
            <a:off x="4410150" y="868850"/>
            <a:ext cx="4514699" cy="35271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66"/>
          <p:cNvSpPr txBox="1"/>
          <p:nvPr/>
        </p:nvSpPr>
        <p:spPr>
          <a:xfrm>
            <a:off x="1151675" y="4645750"/>
            <a:ext cx="195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Passo 3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5" name="Google Shape;415;p66"/>
          <p:cNvSpPr txBox="1"/>
          <p:nvPr/>
        </p:nvSpPr>
        <p:spPr>
          <a:xfrm>
            <a:off x="5598275" y="4645750"/>
            <a:ext cx="195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Passo 4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6" name="Google Shape;416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638" y="860038"/>
            <a:ext cx="4012175" cy="3544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7"/>
          <p:cNvSpPr txBox="1"/>
          <p:nvPr/>
        </p:nvSpPr>
        <p:spPr>
          <a:xfrm>
            <a:off x="3630700" y="1948050"/>
            <a:ext cx="5446200" cy="28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Le dipendenze vanno aggiunte nel file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pom.xml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Un esempio di file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pom.xml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it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download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Il codice iniziale (da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&lt;modelVersion&gt;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fino a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&lt;/name&gt;)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è specifico del progetto, e contiene le informazioni fornite in fase di creazione del progetto maven.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Il contenuto all’interno di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&lt;properties&gt;&lt;/properties&gt;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serve a specificare la versione di Java che si vuole utilizzare.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Il contenuto all’interno di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&lt;dependencies&gt;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&lt;/dependencies&gt;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serve per specificare le dipendenze.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2" name="Google Shape;422;p6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Creazione di un’applicazione JavaFX (Eclipse)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3" name="Google Shape;423;p67"/>
          <p:cNvSpPr txBox="1"/>
          <p:nvPr/>
        </p:nvSpPr>
        <p:spPr>
          <a:xfrm>
            <a:off x="644563" y="4320775"/>
            <a:ext cx="249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Struttura finale del progetto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24" name="Google Shape;424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300" y="1948050"/>
            <a:ext cx="3057525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Creazione di un’applicazione JavaFX (Eclipse)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0" name="Google Shape;430;p68"/>
          <p:cNvSpPr txBox="1"/>
          <p:nvPr/>
        </p:nvSpPr>
        <p:spPr>
          <a:xfrm>
            <a:off x="667001" y="2048400"/>
            <a:ext cx="3736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Dopo l’aggiunta delle dipendenze è necessario aggiornare il progetto. Si deve fare click con il tasto destro sul progetto, selezionare Maven e poi Update Project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...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1" name="Google Shape;431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4951" y="858175"/>
            <a:ext cx="3376320" cy="4219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Creazione di un’applicazione JavaFX (Eclipse)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7" name="Google Shape;437;p69"/>
          <p:cNvSpPr txBox="1"/>
          <p:nvPr/>
        </p:nvSpPr>
        <p:spPr>
          <a:xfrm>
            <a:off x="22350" y="694750"/>
            <a:ext cx="8978400" cy="4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File Main.java (</a:t>
            </a:r>
            <a:r>
              <a:rPr lang="it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da eseguire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Main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main(String[] args)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MainApplication.main(args);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File MainApplication.java (conterrà l’applicazione JavaFX)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MainApplication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Application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void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start(Stage primaryStage)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Exception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primaryStage.setTitle(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"Title"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//Lo Stage ha un ruolo simile a JFrame delle Swing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primaryStage.setWidth(600);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primaryStage.setHeight(600);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primaryStage.show();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main(String[] args)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launch(args);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7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Creazione di un’applicazione JavaFX (IntelliJ IDEA)</a:t>
            </a:r>
            <a:endParaRPr/>
          </a:p>
        </p:txBody>
      </p:sp>
      <p:pic>
        <p:nvPicPr>
          <p:cNvPr id="443" name="Google Shape;443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9600" y="859400"/>
            <a:ext cx="5204805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7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Creazione di un’applicazione JavaFX (IntelliJ IDEA)</a:t>
            </a:r>
            <a:endParaRPr/>
          </a:p>
        </p:txBody>
      </p:sp>
      <p:pic>
        <p:nvPicPr>
          <p:cNvPr id="449" name="Google Shape;449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9600" y="764125"/>
            <a:ext cx="5204805" cy="42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71"/>
          <p:cNvSpPr txBox="1"/>
          <p:nvPr/>
        </p:nvSpPr>
        <p:spPr>
          <a:xfrm>
            <a:off x="359025" y="1245575"/>
            <a:ext cx="1553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Si possono  selezionare alcune librerie basate su JavaFX.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Container top-level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138225" y="1726500"/>
            <a:ext cx="88956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 top-level container hanno quattro strati (detti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layer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oppure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pane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AutoNum type="arabicPeriod"/>
            </a:pP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root pane: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è lo strato principale e si occupa di gestire gli altri strati.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AutoNum type="arabicPeriod"/>
            </a:pP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layered pane: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è lo strato che racchiude il content pane e la barra dei menu (nel caso in cui fosse specificata).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AutoNum type="arabicPeriod"/>
            </a:pP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content pane: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contiene tutte le componenti visibili del root pane.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AutoNum type="arabicPeriod"/>
            </a:pP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glass pane: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è uno strato superiore a tutti gli altri ed è nascosto di default. Nel caso in cui fosse reso visibile è come un blocco di vetro su tutti gli altri componenti del root pane. Ad esempio, può essere utile per disegnare delle immagini su più componenti.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7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Creazione di un’applicazione JavaFX (IntelliJ IDEA)</a:t>
            </a:r>
            <a:endParaRPr/>
          </a:p>
        </p:txBody>
      </p:sp>
      <p:sp>
        <p:nvSpPr>
          <p:cNvPr id="456" name="Google Shape;456;p72"/>
          <p:cNvSpPr txBox="1"/>
          <p:nvPr/>
        </p:nvSpPr>
        <p:spPr>
          <a:xfrm>
            <a:off x="539250" y="783975"/>
            <a:ext cx="806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Dopo aver effettuato modifiche al file  POM.xml può essere necessario ricaricare il progetto.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7" name="Google Shape;457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275" y="1260225"/>
            <a:ext cx="6926773" cy="3684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7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Creazione di un’applicazione JavaFX </a:t>
            </a:r>
            <a:r>
              <a:rPr lang="it"/>
              <a:t>(IntelliJ IDEA)</a:t>
            </a:r>
            <a:endParaRPr/>
          </a:p>
        </p:txBody>
      </p:sp>
      <p:sp>
        <p:nvSpPr>
          <p:cNvPr id="463" name="Google Shape;463;p73"/>
          <p:cNvSpPr txBox="1"/>
          <p:nvPr/>
        </p:nvSpPr>
        <p:spPr>
          <a:xfrm>
            <a:off x="22350" y="694750"/>
            <a:ext cx="89784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IntelliJ IDEA crea una classe HelloApplication che si può utilizzare. Tuttavia, è comunque preferibile creare un altro main da eseguire: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File Main.java (</a:t>
            </a:r>
            <a:r>
              <a:rPr lang="it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da eseguire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Main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main(String[] args)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HelloApplication.main(args);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7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Utilizzo di Scene Builder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9" name="Google Shape;469;p74"/>
          <p:cNvSpPr txBox="1"/>
          <p:nvPr/>
        </p:nvSpPr>
        <p:spPr>
          <a:xfrm>
            <a:off x="22350" y="694750"/>
            <a:ext cx="897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Utilizzo di Scene Builder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70" name="Google Shape;470;p74" title="Introduzione a Scene Builder - 1080p.m4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4225" y="1240025"/>
            <a:ext cx="6655555" cy="374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Errori comuni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476" name="Google Shape;476;p75"/>
          <p:cNvGraphicFramePr/>
          <p:nvPr/>
        </p:nvGraphicFramePr>
        <p:xfrm>
          <a:off x="281100" y="998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{05C112EB-78C1-4351-9AAE-F3C00596E9EC}</a:tableStyleId>
              </a:tblPr>
              <a:tblGrid>
                <a:gridCol w="5754725"/>
                <a:gridCol w="2937125"/>
              </a:tblGrid>
              <a:tr h="293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Testo errore</a:t>
                      </a:r>
                      <a:endParaRPr b="1"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Possibile </a:t>
                      </a:r>
                      <a:r>
                        <a:rPr b="1"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Causa</a:t>
                      </a:r>
                      <a:endParaRPr b="1"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accent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Error: JavaFX runtime components are missing, and are required to run this application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Esecuzione del main all’interno della classe </a:t>
                      </a: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MainApplication</a:t>
                      </a:r>
                      <a:r>
                        <a:rPr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accent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Exception in thread "main" java.lang.RuntimeException: Exception in Application start method </a:t>
                      </a:r>
                      <a:r>
                        <a:rPr lang="it" sz="1000">
                          <a:solidFill>
                            <a:schemeClr val="accent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>
                        <a:solidFill>
                          <a:schemeClr val="accent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accent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Caused by: java.lang.IllegalStateException: Location is not set.</a:t>
                      </a:r>
                      <a:endParaRPr sz="1000">
                        <a:solidFill>
                          <a:schemeClr val="accent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Errore nel percorso al caricamento del file FXML, esempio di percorso corretto (assicurarsi che i nomi siano corretti), ad esempio: </a:t>
                      </a:r>
                      <a:r>
                        <a:rPr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"/application/view/MyFirstInterface.fxml"</a:t>
                      </a:r>
                      <a:endParaRPr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accent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Exception in thread "main" java.lang.RuntimeException: Exception in </a:t>
                      </a:r>
                      <a:r>
                        <a:rPr lang="it" sz="1000">
                          <a:solidFill>
                            <a:schemeClr val="accent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Application start method ...</a:t>
                      </a:r>
                      <a:endParaRPr sz="1000">
                        <a:solidFill>
                          <a:schemeClr val="accent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accent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Caused by: java.lang.ClassNotFoundException:</a:t>
                      </a:r>
                      <a:endParaRPr sz="1000">
                        <a:solidFill>
                          <a:schemeClr val="accent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Il controller specificato in SceneBuilder non esiste nel progetto.</a:t>
                      </a:r>
                      <a:endParaRPr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accent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Exception in thread "main" java.lang.RuntimeException: Exception in Application start method ...</a:t>
                      </a:r>
                      <a:endParaRPr sz="1000">
                        <a:solidFill>
                          <a:schemeClr val="accent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accent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Caused by: javafx.fxml.LoadException: No controller specified.</a:t>
                      </a:r>
                      <a:endParaRPr sz="1000">
                        <a:solidFill>
                          <a:schemeClr val="accent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Il controller non è stato specificato in SceneBuilder.</a:t>
                      </a:r>
                      <a:endParaRPr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7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Properties e Binding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2" name="Google Shape;482;p76"/>
          <p:cNvSpPr txBox="1"/>
          <p:nvPr/>
        </p:nvSpPr>
        <p:spPr>
          <a:xfrm>
            <a:off x="22350" y="694750"/>
            <a:ext cx="91218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JavaFX supporta il concetto di </a:t>
            </a:r>
            <a:r>
              <a:rPr lang="it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property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basandosi sull’architettura dei JavaBeans, che rappresenta una convenzione di metodi per la definizione di classi. La convenzione è semplice e consiste in: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Char char="●"/>
            </a:pP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 classe deve avere un </a:t>
            </a:r>
            <a:r>
              <a:rPr lang="it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costruttore </a:t>
            </a:r>
            <a:r>
              <a:rPr lang="it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pubblico e </a:t>
            </a:r>
            <a:r>
              <a:rPr lang="it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senza parametri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Char char="●"/>
            </a:pP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Tutte le proprietà devono essere private e avere metodi </a:t>
            </a:r>
            <a:r>
              <a:rPr lang="it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get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e </a:t>
            </a:r>
            <a:r>
              <a:rPr lang="it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set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pubblici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(nel caso di proprietà </a:t>
            </a:r>
            <a:r>
              <a:rPr lang="it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Boolean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è consigliato l’uso di </a:t>
            </a:r>
            <a:r>
              <a:rPr lang="it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is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invece di </a:t>
            </a:r>
            <a:r>
              <a:rPr lang="it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get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Char char="●"/>
            </a:pP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 classe deve implementare l’interfaccia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Serializable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Char char="○"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Serializable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è un’interfaccia senza metodi o attributi e serve solo per identificare gli oggetti che possono essere </a:t>
            </a:r>
            <a:r>
              <a:rPr lang="it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serializzati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Char char="○"/>
            </a:pP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 serializzazione permette di inviare interi oggetti tramite rete oppure anche di salvarli interamente su file.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Char char="○"/>
            </a:pP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Durante la serializzazione di un oggetto, ad ogni classe viene associato un numero di versione, chiamato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serialVersionUID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che è usato successivamente durante la deserializzazione per verificare che il mittente e il destinatario di un oggetto serializzato abbiano caricato la classe di quell’oggetto.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Esempio della classe 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Person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Serializable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 static final long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serialVersionUID = 4094302331073094744L;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String firstName;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String lastName;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Person() {}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setFirstName(String firstName) {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.firstName = firstName; }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setLastName(String lastName) {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.lastName = lastName; }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String getFirstName() {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.firstName; }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String getLastName() {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.lastName;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Nella terminologia dei JavaBeans, la classe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contiene le properties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firstName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e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lastName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Properties e Binding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8" name="Google Shape;488;p77"/>
          <p:cNvSpPr txBox="1"/>
          <p:nvPr/>
        </p:nvSpPr>
        <p:spPr>
          <a:xfrm>
            <a:off x="22350" y="694750"/>
            <a:ext cx="912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Le properties di JavaFX sono usate spesso in combinazione con il </a:t>
            </a:r>
            <a:r>
              <a:rPr lang="it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binding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un meccanismo che permette di esprimere relazioni dirette tra variabili. Quando due oggetti sono in binding tra di loro, i cambi fatti su un oggetto automaticamente si riflettono sull’altro oggetto. I binding sono assemblati da una o più sorgenti, chiamate </a:t>
            </a:r>
            <a:r>
              <a:rPr lang="it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dipendenze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 Un binding osserva i cambiamenti nella lista delle dipendenze e si aggiorna automaticamente ogni volta che rileva un cambiamento.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Esempio: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9" name="Google Shape;489;p77"/>
          <p:cNvSpPr txBox="1"/>
          <p:nvPr/>
        </p:nvSpPr>
        <p:spPr>
          <a:xfrm>
            <a:off x="98250" y="1414100"/>
            <a:ext cx="38547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9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Person {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it" sz="9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StringProperty username;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it" sz="9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String firstName;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it" sz="9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Person(String username, String firstName) {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usernameProperty().set(username);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.firstName = firstName;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9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it" sz="9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final</a:t>
            </a:r>
            <a:r>
              <a:rPr lang="it" sz="9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StringProperty usernameProperty() {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(username ==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username =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SimpleStringProperty();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9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username;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final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String getUsername() {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usernameProperty().get();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final void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setUsername(String username) {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usernameProperty().set(username);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String getFirstName() {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firstName;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0" name="Google Shape;490;p77"/>
          <p:cNvSpPr txBox="1"/>
          <p:nvPr/>
        </p:nvSpPr>
        <p:spPr>
          <a:xfrm>
            <a:off x="3952950" y="1414100"/>
            <a:ext cx="51909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ScoreCounter {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IntegerProperty score;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StringProperty username;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ScoreCounter(Integer score, String username) {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scoreProperty().set(score);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usernameProperty().set(username);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final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IntegerProperty scoreProperty() {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(score ==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score =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SimpleIntegerProperty();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score;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final 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StringProperty usernameProperty() {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(username ==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username =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SimpleStringProperty();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username;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final 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Integer getScore() {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scoreProperty().get(); }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final void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setScore(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v) { scoreProperty().set(v); }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final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String getUsername() {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usernameProperty().get(); }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final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setUsername(String v) { usernameProperty().set(v); }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7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Properties e Binding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6" name="Google Shape;496;p78"/>
          <p:cNvSpPr txBox="1"/>
          <p:nvPr/>
        </p:nvSpPr>
        <p:spPr>
          <a:xfrm>
            <a:off x="0" y="619050"/>
            <a:ext cx="89829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Person p1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Person(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"username"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"Mario"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ScoreCounter score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ScoreCounter(10, p1.getUsername());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System.out.println(p1.getUsername());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//stampa username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System.out.println(score.getUsername());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//stampa username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p1.setUsername(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"username2"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System.out.println(p1.getUsername());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//stampa username2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System.out.println(score.getUsername());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//stampa username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//Le modifiche dello username di p1 si riflettono sullo username di score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score.usernameProperty().bind(p1.usernameProperty());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//Se si vuole che anche le modifiche dello username di score si riflettano su p1 si può usare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//score.usernameProperty().bindBidirectional(p1.usernameProperty());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p1.setUsername(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"username3"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System.out.println(p1.getUsername());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//stampa username3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System.out.println(score.getUsername());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//stampa username3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score.scoreProperty().addListener(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ChangeListener&lt;Number&gt;()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changed(ObservableValue&lt;?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Number&gt; observable, Number oldValue, Number newValue)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"Cambiato il valore di score da 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+ oldValue + 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 a 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+ newValue);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score.setScore(100);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//Cambiando lo score, viene chiamato il ChangeListener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7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JavaFX: Uso di CSS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8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JavaFX e CSS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7" name="Google Shape;507;p80"/>
          <p:cNvSpPr txBox="1"/>
          <p:nvPr/>
        </p:nvSpPr>
        <p:spPr>
          <a:xfrm>
            <a:off x="98250" y="1258925"/>
            <a:ext cx="88845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Uno degli aspetti più importanti di JavaFX è la possibilità di utilizzare i fogli di stile (Cascading Style Sheets;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CSS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 per definire l’aspetto grafico delle applicazioni.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Guida: </a:t>
            </a:r>
            <a:r>
              <a:rPr lang="it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https://openjfx.io/javadoc/17/javafx.graphics/javafx/scene/doc-files/cssref.html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Convenzione sui nomi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Molti dei nomi di JavaFX usano la notazione “cammellare” (cioè ogni parola inizia con la lettera maiuscola, es.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ToggleButton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Nel caso dell’utilizzo con CSS, i nomi sono tutti minuscoli ma le parole sono separate da un trattino (es.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toggle-button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 maggior parte delle proprietà che si possono specificare con i CSS hanno il prefisso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-fx-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8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Applicare lo stile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3" name="Google Shape;513;p81"/>
          <p:cNvSpPr txBox="1"/>
          <p:nvPr/>
        </p:nvSpPr>
        <p:spPr>
          <a:xfrm>
            <a:off x="2432900" y="782675"/>
            <a:ext cx="6623100" cy="43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MainApplication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Application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start(Stage primaryStage)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Exception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primaryStage.setTitle(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"Title"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primaryStage.setWidth(600);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primaryStage.setHeight(600);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FXMLLoader fxmlLoader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FXMLLoader(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getClass()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.getResource(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"my-view.fxml"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Scene scene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Scene(fxmlLoader.load());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scene.getStylesheets().add(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getClass()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.getResource(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"/application/css/my-style.css"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.toExternalForm());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primaryStage.setScene(scene);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primaryStage.show();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main(String[] args)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launch(args);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14" name="Google Shape;514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25" y="2742750"/>
            <a:ext cx="2193750" cy="1855009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81"/>
          <p:cNvSpPr txBox="1"/>
          <p:nvPr/>
        </p:nvSpPr>
        <p:spPr>
          <a:xfrm>
            <a:off x="98250" y="895650"/>
            <a:ext cx="2193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 un qualunque progetto, possiamo aggiungere un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nuovo package (es. </a:t>
            </a:r>
            <a:r>
              <a:rPr lang="it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application.css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 all’interno di resources dove inseriamo un file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my-style.css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JFrame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" name="Google Shape;103;p19"/>
          <p:cNvSpPr txBox="1"/>
          <p:nvPr>
            <p:ph idx="4294967295" type="body"/>
          </p:nvPr>
        </p:nvSpPr>
        <p:spPr>
          <a:xfrm>
            <a:off x="0" y="813025"/>
            <a:ext cx="55404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Un oggetto di tipo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JFrame</a:t>
            </a:r>
            <a:r>
              <a:rPr lang="it" sz="1400"/>
              <a:t> permette di avere una finestra con un titolo, un’icona e i vari pulsanti di riduzione a icona, di chiusura, ecc.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main(String [] args)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//Dimensioni della finestra (larghezza x altezza)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f.setSize(400,400) 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//Per creare una finestra che copra lo schermo intero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f.setExtendedState(JFrame.MAXIMIZED_BOTH);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/Quando chiudiamo la finestra il programma termina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f.setDefaultCloseOperation(JFrame.EXIT_ON_CLOSE);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0450" y="755038"/>
            <a:ext cx="3332275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8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Interno del file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my-style.css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1" name="Google Shape;521;p82"/>
          <p:cNvSpPr txBox="1"/>
          <p:nvPr/>
        </p:nvSpPr>
        <p:spPr>
          <a:xfrm>
            <a:off x="98250" y="895650"/>
            <a:ext cx="588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522" name="Google Shape;522;p82"/>
          <p:cNvGraphicFramePr/>
          <p:nvPr/>
        </p:nvGraphicFramePr>
        <p:xfrm>
          <a:off x="49125" y="89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{05C112EB-78C1-4351-9AAE-F3C00596E9EC}</a:tableStyleId>
              </a:tblPr>
              <a:tblGrid>
                <a:gridCol w="5999075"/>
                <a:gridCol w="1534775"/>
                <a:gridCol w="1511900"/>
              </a:tblGrid>
              <a:tr h="75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.button {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-fx-background-color: red;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Tutti gli oggetti di tipo Button, avranno un colore di sfondo rosso.</a:t>
                      </a:r>
                      <a:endParaRPr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.button {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-fx-background-color: linear-gradient(to right, red, blue);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Sfumatura da sinistra a destra.</a:t>
                      </a:r>
                      <a:endParaRPr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.button {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-fx-background-color: linear-gradient(to bottom, red, blue);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Sfumatura dall’alto in basso.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.button {</a:t>
                      </a:r>
                      <a:endParaRPr sz="1000">
                        <a:solidFill>
                          <a:srgbClr val="1EB54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-fx-background-color: linear-gradient(from 60% 60% to 100% 100%, red, blue);          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Sfumatura con le coordinate.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523" name="Google Shape;523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2625" y="1185425"/>
            <a:ext cx="78105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2625" y="2048313"/>
            <a:ext cx="78105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12625" y="2911225"/>
            <a:ext cx="78105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8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12625" y="3842250"/>
            <a:ext cx="78105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8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Interno del file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my-style.css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2" name="Google Shape;532;p83"/>
          <p:cNvSpPr txBox="1"/>
          <p:nvPr/>
        </p:nvSpPr>
        <p:spPr>
          <a:xfrm>
            <a:off x="98250" y="895650"/>
            <a:ext cx="4781400" cy="42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Altre proprietà: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.button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-fx-background-color: </a:t>
            </a:r>
            <a:r>
              <a:rPr lang="it" sz="1200">
                <a:solidFill>
                  <a:srgbClr val="0095FF"/>
                </a:solidFill>
                <a:latin typeface="Courier New"/>
                <a:ea typeface="Courier New"/>
                <a:cs typeface="Courier New"/>
                <a:sym typeface="Courier New"/>
              </a:rPr>
              <a:t>#0095ff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-fx-background-radius: 3px;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-fx-text-fill: white;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-fx-font-size: 13px;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-fx-font-family: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"Onyx"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.button:hover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-fx-background-color: </a:t>
            </a:r>
            <a:r>
              <a:rPr lang="it" sz="1200">
                <a:solidFill>
                  <a:srgbClr val="006EBD"/>
                </a:solidFill>
                <a:latin typeface="Courier New"/>
                <a:ea typeface="Courier New"/>
                <a:cs typeface="Courier New"/>
                <a:sym typeface="Courier New"/>
              </a:rPr>
              <a:t>#006ebd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Nota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 Si può utilizzare System.out.println(Font.getFamilies()); per stampare la lista delle font-family disponibili.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Online esistono diverse risorse che si possono usare gratuitamente: es. google offre: </a:t>
            </a:r>
            <a:r>
              <a:rPr lang="it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https://fonts.google.com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 Per usarli in JavaFX, si possono inserire all’interno di resources e caricare nella MainApplication.  Esempio con Roboto: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Font.loadFont(MainApplication.class.getResource(</a:t>
            </a:r>
            <a:r>
              <a:rPr lang="it" sz="11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"applications/fonts/Roboto/Roboto-Regular.ttf"</a:t>
            </a:r>
            <a:r>
              <a:rPr lang="it" sz="11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).toExternalForm(), 10);</a:t>
            </a:r>
            <a:endParaRPr sz="11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33" name="Google Shape;533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2050" y="771450"/>
            <a:ext cx="3959550" cy="3946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8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Interno del file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my-style.css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9" name="Google Shape;539;p84"/>
          <p:cNvSpPr txBox="1"/>
          <p:nvPr/>
        </p:nvSpPr>
        <p:spPr>
          <a:xfrm>
            <a:off x="98250" y="895650"/>
            <a:ext cx="36531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È possibile anche definire degli stili personalizzati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.button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-fx-background-color: </a:t>
            </a:r>
            <a:r>
              <a:rPr lang="it" sz="1000">
                <a:solidFill>
                  <a:srgbClr val="0095FF"/>
                </a:solidFill>
                <a:latin typeface="Courier New"/>
                <a:ea typeface="Courier New"/>
                <a:cs typeface="Courier New"/>
                <a:sym typeface="Courier New"/>
              </a:rPr>
              <a:t>#0095ff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-fx-background-radius: 3px;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-fx-text-fill: white;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-fx-font-size: 13px;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-fx-font-family: 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"Onyx"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.button:hover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-fx-background-color: </a:t>
            </a:r>
            <a:r>
              <a:rPr lang="it" sz="1000">
                <a:solidFill>
                  <a:srgbClr val="006EBD"/>
                </a:solidFill>
                <a:latin typeface="Courier New"/>
                <a:ea typeface="Courier New"/>
                <a:cs typeface="Courier New"/>
                <a:sym typeface="Courier New"/>
              </a:rPr>
              <a:t>#006ebd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.my-alert-button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-fx-background-color: </a:t>
            </a:r>
            <a:r>
              <a:rPr lang="it" sz="1000">
                <a:solidFill>
                  <a:srgbClr val="FF3B55"/>
                </a:solidFill>
                <a:latin typeface="Courier New"/>
                <a:ea typeface="Courier New"/>
                <a:cs typeface="Courier New"/>
                <a:sym typeface="Courier New"/>
              </a:rPr>
              <a:t>#ff3b55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.my-alert-button:hover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-fx-background-color: </a:t>
            </a:r>
            <a:r>
              <a:rPr lang="it" sz="1000">
                <a:solidFill>
                  <a:srgbClr val="FF1736"/>
                </a:solidFill>
                <a:latin typeface="Courier New"/>
                <a:ea typeface="Courier New"/>
                <a:cs typeface="Courier New"/>
                <a:sym typeface="Courier New"/>
              </a:rPr>
              <a:t>#ff1736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0" name="Google Shape;540;p84"/>
          <p:cNvSpPr txBox="1"/>
          <p:nvPr/>
        </p:nvSpPr>
        <p:spPr>
          <a:xfrm>
            <a:off x="3714750" y="895650"/>
            <a:ext cx="4887000" cy="3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MyFirstApplicationController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@FXML</a:t>
            </a:r>
            <a:endParaRPr sz="10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Button myFirstButton;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@FXML</a:t>
            </a:r>
            <a:endParaRPr sz="10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Button deleteButton;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@FXML</a:t>
            </a:r>
            <a:endParaRPr sz="10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TextArea myTextArea;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@FXML</a:t>
            </a:r>
            <a:endParaRPr sz="10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myFirstAction(ActionEvent event)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myTextArea.appendText(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"ciao"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+System.lineSeparator());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//Non si può utilizzare il costruttore per modificare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   //gli elementi grafici, ma si deve usare initialize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@FXML</a:t>
            </a:r>
            <a:endParaRPr sz="10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initialize()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//Associamo al pulsante deleteButton lo stile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deleteButton.getStyleClass().add(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"my-alert-button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41" name="Google Shape;541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8000" y="820625"/>
            <a:ext cx="2121025" cy="21210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8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Definizione dei temi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7" name="Google Shape;547;p85"/>
          <p:cNvSpPr txBox="1"/>
          <p:nvPr/>
        </p:nvSpPr>
        <p:spPr>
          <a:xfrm>
            <a:off x="98250" y="935750"/>
            <a:ext cx="8701500" cy="18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Si possono definire facilmente dei temi: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(dark)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scene.getStylesheets().add(getClass().getResource(</a:t>
            </a:r>
            <a:r>
              <a:rPr lang="it" sz="9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"/application/css/dark.css"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).toExternalForm());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9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scene.getStylesheets().add(getClass().getResource("</a:t>
            </a:r>
            <a:r>
              <a:rPr lang="it" sz="9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/application/css/light.css"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).toExternalForm());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scene.getStylesheets().add(getClass().getResource(</a:t>
            </a:r>
            <a:r>
              <a:rPr lang="it" sz="9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"/application/css/my-style.css"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).toExternalForm());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All’interno di light.css e dark.css si possono definire delle variabili che identificano i colori, che poi possono essere usate all’interno degli altri file di stile.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548" name="Google Shape;548;p85"/>
          <p:cNvGraphicFramePr/>
          <p:nvPr/>
        </p:nvGraphicFramePr>
        <p:xfrm>
          <a:off x="98250" y="309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{05C112EB-78C1-4351-9AAE-F3C00596E9EC}</a:tableStyleId>
              </a:tblPr>
              <a:tblGrid>
                <a:gridCol w="2888750"/>
                <a:gridCol w="3064600"/>
                <a:gridCol w="2932700"/>
              </a:tblGrid>
              <a:tr h="1737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Interno del file dark.css</a:t>
                      </a:r>
                      <a:endParaRPr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 {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backgroundColor: rgb(64, 65, 66);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primaryColor: rgb(106, 111, 117);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secondaryColor: white;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textColor: white; 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Interno del file light.css</a:t>
                      </a:r>
                      <a:endParaRPr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 {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backgroundColor: rgb(204, 231, 255);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primaryColor: rgb(52, 149, 235);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secondaryColor: black;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textColor: black;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Interno del file my-style.css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 {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-fx-text-fill: textColor;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.button {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-fx-background-color: primaryColor;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...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8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JavaFX: Componenti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8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ListView di String</a:t>
            </a:r>
            <a:endParaRPr/>
          </a:p>
        </p:txBody>
      </p:sp>
      <p:sp>
        <p:nvSpPr>
          <p:cNvPr id="559" name="Google Shape;559;p87"/>
          <p:cNvSpPr txBox="1"/>
          <p:nvPr/>
        </p:nvSpPr>
        <p:spPr>
          <a:xfrm>
            <a:off x="0" y="619050"/>
            <a:ext cx="52956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0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start(Stage primaryStage)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BorderPane root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BorderPane();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   //La ListView può contenere qualsiasi oggetto.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   //Nel caso di oggetti non grafici, es. Person,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   //la visualizzazione userà il metodo toString().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ListView&lt;String&gt; listView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ListView&lt;String&gt;();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root.setCenter(listView);    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Button button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Button(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"Generate random number"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button.setOnAction(event -&gt; {            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Random r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Random();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n = r.nextInt(100);        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listView.getItems().add(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"Numero casuale 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+ n);    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listView.setOnMousePressed(event -&gt;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String s = listView.getSelectionModel().getSelectedItem();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"Hai selezionato l'elemento 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+ s);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root.setBottom(button);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Scene scene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Scene(root);        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primaryStage.setScene(scene);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primaryStage.setTitle(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"ListView"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primaryStage.setResizable(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primaryStage.setWidth(600);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primaryStage.setHeight(400);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primaryStage.show();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60" name="Google Shape;560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9675" y="771450"/>
            <a:ext cx="3951926" cy="284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8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ListView di Button</a:t>
            </a:r>
            <a:endParaRPr/>
          </a:p>
        </p:txBody>
      </p:sp>
      <p:sp>
        <p:nvSpPr>
          <p:cNvPr id="566" name="Google Shape;566;p88"/>
          <p:cNvSpPr txBox="1"/>
          <p:nvPr/>
        </p:nvSpPr>
        <p:spPr>
          <a:xfrm>
            <a:off x="0" y="619050"/>
            <a:ext cx="52476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0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start(Stage primaryStage)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BorderPane root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BorderPane();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ListView&lt;Button&gt; listView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ListView&lt;Button&gt;();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root.setCenter(listView);    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Button button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Button(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"Generate random number"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button.setOnAction(event -&gt; {            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Random r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Random();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n = r.nextInt(100);        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listView.getItems().add(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Button(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"Numero casuale 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+ n));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});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root.setBottom(button);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Scene scene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Scene(root);        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primaryStage.setScene(scene);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primaryStage.setTitle(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"ListView"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primaryStage.setResizable(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primaryStage.setWidth(600);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primaryStage.setHeight(400);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primaryStage.show();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67" name="Google Shape;567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0000" y="771450"/>
            <a:ext cx="3591600" cy="2582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8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TableView</a:t>
            </a:r>
            <a:endParaRPr/>
          </a:p>
        </p:txBody>
      </p:sp>
      <p:sp>
        <p:nvSpPr>
          <p:cNvPr id="573" name="Google Shape;573;p89"/>
          <p:cNvSpPr txBox="1"/>
          <p:nvPr/>
        </p:nvSpPr>
        <p:spPr>
          <a:xfrm>
            <a:off x="0" y="619050"/>
            <a:ext cx="89829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Le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TableView 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permettono di mostrare i dati in forma tabellare, per utilizzarle è necessario il concetto di </a:t>
            </a:r>
            <a:r>
              <a:rPr lang="it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action="ppaction://hlinksldjump" r:id="rId3"/>
              </a:rPr>
              <a:t>property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Creiamo una classe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con tre properties: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firstName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points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Person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String username;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String firstName;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Integer points;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Person(String username, String firstName, Integer points)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.username = username;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.firstName = firstName;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.points = points;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String getUsername() {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username; 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String getFirstName() {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firstName; 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setFirstName(String firstName) {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.firstName = firstName; 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Integer getPoints() {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points; 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setPoints(Integer points) {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.points = points; 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9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TableView</a:t>
            </a:r>
            <a:endParaRPr/>
          </a:p>
        </p:txBody>
      </p:sp>
      <p:sp>
        <p:nvSpPr>
          <p:cNvPr id="579" name="Google Shape;579;p90"/>
          <p:cNvSpPr txBox="1"/>
          <p:nvPr/>
        </p:nvSpPr>
        <p:spPr>
          <a:xfrm>
            <a:off x="0" y="619050"/>
            <a:ext cx="89829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ObservableList&lt;Person&gt; observablePeople;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8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start(Stage primaryStage) {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BorderPane root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BorderPane();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observablePeople = FXCollections.observableArrayList();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//Creazione della lista di Person osservabile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TableView&lt;Person&gt; table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TableView&lt;Person&gt;();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//Creazione della tabella di Person</a:t>
            </a:r>
            <a:endParaRPr sz="8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table.setColumnResizePolicy(TableView.CONSTRAINED_RESIZE_POLICY);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//Impostazione sul resize delle colonne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TableColumn&lt;Person, String&gt; username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TableColumn&lt;Person, String&gt;(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"Username"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//Creazione della colonna username</a:t>
            </a:r>
            <a:endParaRPr sz="8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username.setMinWidth(100);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//Si possono impostare aspetti grafici sulle colonne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TableColumn&lt;Person, String&gt; firstName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TableColumn&lt;Person, String&gt;(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"First name"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//Creazione della colonna first name</a:t>
            </a:r>
            <a:endParaRPr sz="8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TableColumn&lt;Person, Integer&gt; points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TableColumn&lt;Person, Integer&gt;(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"Points"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//Creazione della colonna points</a:t>
            </a:r>
            <a:endParaRPr sz="8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table.getColumns().add(username);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//Aggiunta della colonna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table.getColumns().add(firstName);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//Aggiunta della colonna</a:t>
            </a:r>
            <a:endParaRPr sz="8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table.getColumns().add(points);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//Aggiunta della colonna</a:t>
            </a:r>
            <a:endParaRPr sz="8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table.setItems(observablePeople);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//Si lega la tabella con la lista di Person osservabile</a:t>
            </a:r>
            <a:endParaRPr sz="8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 //Si collegano le colonne alle proprietà username, firstName e points di Person (la classe Person è quella definita precedentemente)</a:t>
            </a:r>
            <a:endParaRPr sz="8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username.setCellValueFactory(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PropertyValueFactory&lt;Person, String&gt;(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"username"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firstName.setCellValueFactory(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PropertyValueFactory&lt;Person, String&gt;(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"firstName"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points.setCellValueFactory(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PropertyValueFactory&lt;Person, Integer&gt;(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"points"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Button button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Button(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"Generate random person"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button.setOnAction(event -&gt; {                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n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Random().nextInt(100);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Person p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Person(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"username_"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+ n, 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"first_name_" 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+ n, n);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observablePeople.add(p);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});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root.setCenter(table);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root.setBottom(button);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Scene scene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Scene(root);        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primaryStage.setScene(scene);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primaryStage.setTitle(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"Table"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primaryStage.setResizable(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primaryStage.setWidth(600);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primaryStage.setHeight(400);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primaryStage.show();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80" name="Google Shape;580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5900" y="2726050"/>
            <a:ext cx="3560876" cy="256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9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TableView Editable</a:t>
            </a:r>
            <a:endParaRPr/>
          </a:p>
        </p:txBody>
      </p:sp>
      <p:sp>
        <p:nvSpPr>
          <p:cNvPr id="586" name="Google Shape;586;p91"/>
          <p:cNvSpPr txBox="1"/>
          <p:nvPr/>
        </p:nvSpPr>
        <p:spPr>
          <a:xfrm>
            <a:off x="0" y="619050"/>
            <a:ext cx="89829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Possiamo anche rendere la tabella modificabile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table.setEditable(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  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firstName.setCellFactory(TextFieldTableCell.forTableColumn());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firstName.setOnEditCommit(event -&gt;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Person p = event.getRowValue();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"Changing first name from 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+ event.getOldValue() + 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 to 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+ event.getNewValue());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p.setFirstName(event.getNewValue());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points.setCellFactory(TextFieldTableCell.forTableColumn(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IntegerStringConverter()));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points.setOnEditCommit(event -&gt;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Person p = event.getRowValue();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"Changing points from 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+ event.getOldValue() + 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 to 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+ event.getNewValue());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p.setPoints(event.getNewValue());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0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87" name="Google Shape;587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13950"/>
            <a:ext cx="2868399" cy="202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7250" y="3113950"/>
            <a:ext cx="2868399" cy="202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p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4501" y="3113950"/>
            <a:ext cx="2868399" cy="202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JDialog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243925" y="1927200"/>
            <a:ext cx="7471200" cy="26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La classe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JOptionPane</a:t>
            </a:r>
            <a:r>
              <a:rPr lang="it" sz="1400"/>
              <a:t> offre la possibilità di creare delle finestre di dialogo, utili nel caso in cui si vogliano mostrare oppure ottenere delle informazioni. Agiscono come finestre temporanee che possono essere visualizzate a schermo.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main(String[] args)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f.setSize(400,400);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f.setDefaultCloseOperation(JFrame.EXIT_ON_CLOSE);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scelta = JOptionPane.showConfirmDialog(f,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"Vuoi ingrandire la finestra?"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(s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celta==JOptionPane.YES_OPTION)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f.setExtendedState(JFrame.MAXIMIZED_BOTH);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11" name="Google Shape;111;p20"/>
          <p:cNvPicPr preferRelativeResize="0"/>
          <p:nvPr/>
        </p:nvPicPr>
        <p:blipFill rotWithShape="1">
          <a:blip r:embed="rId3">
            <a:alphaModFix/>
          </a:blip>
          <a:srcRect b="-8086" l="-3236" r="-3236" t="-8098"/>
          <a:stretch/>
        </p:blipFill>
        <p:spPr>
          <a:xfrm>
            <a:off x="6450250" y="3864388"/>
            <a:ext cx="2693750" cy="127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9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Charts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5" name="Google Shape;595;p92"/>
          <p:cNvSpPr txBox="1"/>
          <p:nvPr/>
        </p:nvSpPr>
        <p:spPr>
          <a:xfrm>
            <a:off x="11100" y="648900"/>
            <a:ext cx="89985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start(Stage primaryStage)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Exception {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BorderPane root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BorderPane();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Scene scene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Scene(root, 600, 600);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primaryStage.setScene(scene);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primaryStage.setTitle(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"Charts"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CategoryAxis xAxis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CategoryAxis();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NumberAxis yAxis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NumberAxis();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BarChart&lt;String, Number&gt; chart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BarChart&lt;String, Number&gt;(xAxis, yAxis);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chart.setTitle(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"My first chart"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//Titolo del grafico</a:t>
            </a:r>
            <a:endParaRPr sz="8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xAxis.setLabel(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"Data"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//Etichetta sull’asse delle x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yAxis.setLabel(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"Studenti"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//Etichetta sull’asse delle y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XYChart.Series&lt;String, Number&gt; presenti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XYChart.Series&lt;String, Number&gt;();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presenti.setName(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"Presenti"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XYChart.Series&lt;String, Number&gt; giustificati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XYChart.Series&lt;String, Number&gt;();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giustificati.setName(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"Giustificati"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XYChart.Series&lt;String, Number&gt; assenti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XYChart.Series&lt;String, Number&gt;();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assenti.setName(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"Assenti"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   //Creiamo al volo un record e una lista con dati di prova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record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DatoStudente(String data, Integer numeroPresenti, Integer numeroGiustificati, Integer numeroAssenti) {}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List&lt;DatoStudente&gt; dati = List.of(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DatoStudente(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"01/03/2022"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55, 15, 35),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DatoStudente(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"08/03/2022"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77, 13, 10),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DatoStudente(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"15/03/2022"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63, 11, 26),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DatoStudente(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"22/03/2022"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49, 10, 41) 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i = 0; i &lt; dati.size(); i++) {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presenti.getData().add(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XYChart.Data&lt;String, Number&gt;(dati.get(i).data(), dati.get(i).numeroPresenti()));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giustificati.getData().add(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XYChart.Data&lt;String, Number&gt;(dati.get(i).data(), dati.get(i).numeroGiustificati()));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assenti.getData().add(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XYChart.Data&lt;String, Number&gt;(dati.get(i).data(), dati.get(i).numeroAssenti()));            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chart.getData().add(presenti);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chart.getData().add(giustificati);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chart.getData().add(assenti);                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root.setCenter(chart);    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primaryStage.show();        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96" name="Google Shape;596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7375" y="648900"/>
            <a:ext cx="2428450" cy="25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9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Riproduzione multimediale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2" name="Google Shape;602;p93"/>
          <p:cNvSpPr txBox="1"/>
          <p:nvPr/>
        </p:nvSpPr>
        <p:spPr>
          <a:xfrm>
            <a:off x="22350" y="694750"/>
            <a:ext cx="9121800" cy="4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JavaFX permette anche di riprodurre, in modo semplice, suoni e video.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Suoni: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Media media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Media(getClass().getResource(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"/application/test.wav"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).toExternalForm());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MediaPlayer player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MediaPlayer(media);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player.play();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player.pause();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player.stop();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Video: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Media media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Media(getClass().getResource(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"/application/simple.m4v"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).toExternalForm());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MediaPlayer player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MediaPlayer(media);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MediaView mediaView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MediaView (player);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//Va aggiunto a un layout per essere visualizzato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Group root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Group();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root.getChildren().add(mediaView);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Scene scene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Scene(root);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primaryStage.setScene(scene);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player.play();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player.pause();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player.stop();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03" name="Google Shape;603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8625" y="1567950"/>
            <a:ext cx="1876425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9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Barra dei menu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9" name="Google Shape;609;p94"/>
          <p:cNvSpPr txBox="1"/>
          <p:nvPr/>
        </p:nvSpPr>
        <p:spPr>
          <a:xfrm>
            <a:off x="22350" y="694750"/>
            <a:ext cx="91218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MenuBar menuBar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MenuBar();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(System.getProperty(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"os.name"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).startsWith(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"Mac"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)) </a:t>
            </a:r>
            <a:r>
              <a:rPr lang="it" sz="1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//Se l’utente usa MacOS il menu appare in alto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menuBar.useSystemMenuBarProperty().set(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Menu file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Menu(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"File"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    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Menu newMenu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Menu(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"New"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MenuItem jProjMI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MenuItem(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"Java Project"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jProjMI.setGraphic(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ImageView(getClass()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.getResource(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"/application/baseline_folder_black_24dp.png"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).toExternalForm()));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newMenu.getItems().add(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jProjMI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MenuItem openMenuItem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MenuItem(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"Open"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MenuItem saveMenuItem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MenuItem(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"Save"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file.getItems().add(newMenu);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file.getItems().add(openMenuItem);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file.getItems().add(saveMenuItem);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Menu edit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Menu(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"Edit"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Menu source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Menu(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"Source"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Menu refactor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Menu(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"Refactor"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menuBar.getMenus().add(file);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menuBar.getMenus().add(edit);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menuBar.getMenus().add(source);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menuBar.getMenus().add(refactor);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BorderPane borderPane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BorderPane();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borderPane.setTop(menuBar);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10" name="Google Shape;610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3675" y="2156250"/>
            <a:ext cx="2955400" cy="295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p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9350" y="2571750"/>
            <a:ext cx="2819400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9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JavaFX: Disegno e animazioni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9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Disegnare con JavaFX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2" name="Google Shape;622;p96"/>
          <p:cNvSpPr txBox="1"/>
          <p:nvPr/>
        </p:nvSpPr>
        <p:spPr>
          <a:xfrm>
            <a:off x="22350" y="694750"/>
            <a:ext cx="89784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Main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main(String[] args)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MainApplication.main(args);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MainApplication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Application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void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start(Stage primaryStage)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Exception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primaryStage.setTitle(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"Title"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primaryStage.setWidth(600);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primaryStage.setHeight(600);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DrawExample drawExample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DrawExample();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Scene scene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Scene(drawExample);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primaryStage.setScene(scene);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primaryStage.show();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main(String[] args)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launch(args);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9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Disegnare con JavaFX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8" name="Google Shape;628;p97"/>
          <p:cNvSpPr txBox="1"/>
          <p:nvPr/>
        </p:nvSpPr>
        <p:spPr>
          <a:xfrm>
            <a:off x="22350" y="694750"/>
            <a:ext cx="91218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DrawExample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StackPane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Canvas canvas;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DrawExample()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canvas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Canvas();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.getChildren().add(canvas);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//Si aggiunge il canvas al pannello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       //Si fa in modo che il canvas si adatti automaticamente alla dimensione del pannello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canvas.widthProperty().bind(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.widthProperty());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canvas.heightProperty().bind(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.heightProperty());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//Si gestisce il click del mouse sul canvas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canvas.setOnMousePressed(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EventHandler&lt;MouseEvent&gt;()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handle(MouseEvent event)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GraphicsContext graphicsContext = canvas.getGraphicsContext2D();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(event.getButton() == MouseButton.PRIMARY) {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//Tasto sinistro: disegno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graphicsContext.setFill(Color.BLACK);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//Posizione x,y e dimensione dell’ovale da disegnare (10x10)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graphicsContext.fillOval(event.getX(), event.getY(), 10, 10);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else if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(event.getButton() == MouseButton.SECONDARY) {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//Tasto destro: clean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graphicsContext.clearRect(0, 0, canvas.getWidth(), canvas.getHeight());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});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9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Animazioni</a:t>
            </a:r>
            <a:r>
              <a:rPr lang="it"/>
              <a:t> con JavaFX (1)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4" name="Google Shape;634;p98"/>
          <p:cNvSpPr txBox="1"/>
          <p:nvPr/>
        </p:nvSpPr>
        <p:spPr>
          <a:xfrm>
            <a:off x="22350" y="694750"/>
            <a:ext cx="91218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DrawExample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StackPane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Canvas canvas;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DrawExample()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canvas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Canvas();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.getChildren().add(canvas);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//Si aggiunge il canvas al pannello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       //Si fa in modo che il canvas si adatti automaticamente alla dimensione del pannello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canvas.widthProperty().bind(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.widthProperty());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canvas.heightProperty().bind(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.heightProperty());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//Si gestisce il click del mouse sul canvas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canvas.setOnMousePressed(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EventHandler&lt;MouseEvent&gt;()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handle(MouseEvent event)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GraphicsContext graphicsContext = canvas.getGraphicsContext2D();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(event.getButton() == MouseButton.PRIMARY) {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//Tasto sinistro: disegno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graphicsContext.setFill(Color.BLACK);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//Posizione x,y e dimensione dell’ovale da disegnare (10x10)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graphicsContext.fillOval(event.getX(), event.getY(), 10, 10);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else if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(event.getButton() == MouseButton.SECONDARY) {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//Tasto destro: clean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graphicsContext.clearRect(0, 0, canvas.getWidth(), canvas.getHeight());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});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AnimatedObject animation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AnimatedObject(canvas);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animation.start();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9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Animazioni con JavaFX (2)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0" name="Google Shape;640;p99"/>
          <p:cNvSpPr txBox="1"/>
          <p:nvPr/>
        </p:nvSpPr>
        <p:spPr>
          <a:xfrm>
            <a:off x="22350" y="694750"/>
            <a:ext cx="91218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AnimatedObject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AnimationTimer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 long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previousTime = 0;    </a:t>
            </a:r>
            <a:endParaRPr sz="10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 long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frequency = 200 * 1000000;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Canvas canvas;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toggle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AnimatedObject(Canvas canvas)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.canvas = canvas;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0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void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handle(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now)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//il tempo è espresso in nanosecondi (1 secondo = 10</a:t>
            </a:r>
            <a:r>
              <a:rPr baseline="30000"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nanosecondi)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(now-previousTime &gt;= frequency)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previousTime = now;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GraphicsContext graphicsContext = canvas.getGraphicsContext2D();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(toggle)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graphicsContext.clearRect(10, 10, 20, 20);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0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graphicsContext.fillRect(10, 10, 10, 10);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toggle = !toggle;        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41" name="Google Shape;641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900" y="1164112"/>
            <a:ext cx="3130326" cy="309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100"/>
          <p:cNvSpPr txBox="1"/>
          <p:nvPr/>
        </p:nvSpPr>
        <p:spPr>
          <a:xfrm>
            <a:off x="49050" y="1519975"/>
            <a:ext cx="8925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JavaFX permette anche di realizzare delle transizioni degli elementi grafici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noi vedremo: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FadeTransition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RotateTransition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ScaleTransition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TranslateTransition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7" name="Google Shape;647;p10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Transizioni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101"/>
          <p:cNvSpPr txBox="1"/>
          <p:nvPr/>
        </p:nvSpPr>
        <p:spPr>
          <a:xfrm>
            <a:off x="3340850" y="0"/>
            <a:ext cx="5803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 codice di seguito è inserito nel metodo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button.setOnAction 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che si trova nell’esempio </a:t>
            </a:r>
            <a:r>
              <a:rPr lang="it" sz="10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ListView di Button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FadeTransition ft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FadeTransition(Duration.seconds(2), b);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ft.setFromValue(0.0);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ft.setToValue(1.0);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listView.getItems().add(b);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ft.play();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3" name="Google Shape;653;p101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Transizioni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4" name="Google Shape;654;p101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FadeTransition permette di creare un effetto dissolvenza.</a:t>
            </a:r>
            <a:endParaRPr/>
          </a:p>
        </p:txBody>
      </p:sp>
      <p:pic>
        <p:nvPicPr>
          <p:cNvPr id="655" name="Google Shape;655;p101" title="fade.mo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5540" y="1311200"/>
            <a:ext cx="5493818" cy="368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JDialog</a:t>
            </a:r>
            <a:r>
              <a:rPr lang="it"/>
              <a:t>: altre opzioni</a:t>
            </a:r>
            <a:endParaRPr baseline="-25000"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243925" y="1927200"/>
            <a:ext cx="8602500" cy="16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Permette all’utente di inserire un valore da input.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main(String [] args)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String a = JOptionPane.showInputDialog(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"Inserisci un valore"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res = JOptionPane.showConfirmDialog(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"Hai inserito 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+ a +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"?"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     JOptionPane.YES_NO_OPTION, JOptionPane.QUESTION_MESSAGE);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18" name="Google Shape;118;p21"/>
          <p:cNvPicPr preferRelativeResize="0"/>
          <p:nvPr/>
        </p:nvPicPr>
        <p:blipFill rotWithShape="1">
          <a:blip r:embed="rId3">
            <a:alphaModFix/>
          </a:blip>
          <a:srcRect b="0" l="-8152" r="-5072" t="0"/>
          <a:stretch/>
        </p:blipFill>
        <p:spPr>
          <a:xfrm>
            <a:off x="5681650" y="3759250"/>
            <a:ext cx="3373800" cy="127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102"/>
          <p:cNvSpPr txBox="1"/>
          <p:nvPr/>
        </p:nvSpPr>
        <p:spPr>
          <a:xfrm>
            <a:off x="3340850" y="0"/>
            <a:ext cx="5803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Il codice di seguito è inserito nel metodo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button.setOnAction 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che si trova nell’esempio </a:t>
            </a:r>
            <a:r>
              <a:rPr lang="it" sz="10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ListView di Button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RotateTransition rt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RotateTransition(Duration.seconds(2), b);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rt.setFromAngle(0.0);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rt.setToAngle(360.0);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listView.getItems().add(b);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rt.play();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1" name="Google Shape;661;p102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Transizioni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2" name="Google Shape;662;p102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Rotate</a:t>
            </a:r>
            <a:r>
              <a:rPr lang="it"/>
              <a:t>Transition permette di creare una transizione di rotazione di un elemento grafico.</a:t>
            </a:r>
            <a:endParaRPr/>
          </a:p>
        </p:txBody>
      </p:sp>
      <p:pic>
        <p:nvPicPr>
          <p:cNvPr id="663" name="Google Shape;663;p102" title="rotation.mo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5540" y="1311200"/>
            <a:ext cx="5493818" cy="368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103"/>
          <p:cNvSpPr txBox="1"/>
          <p:nvPr/>
        </p:nvSpPr>
        <p:spPr>
          <a:xfrm>
            <a:off x="3340850" y="0"/>
            <a:ext cx="5803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Il codice di seguito è inserito nel metodo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button.setOnAction 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che si trova nell’esempio </a:t>
            </a:r>
            <a:r>
              <a:rPr lang="it" sz="10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ListView di Button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ScaleTransition st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ScaleTransition(Duration.seconds(2), b);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st.setFromX(10.0);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st.setToX(1.0);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listView.getItems().add(b);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st.play();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9" name="Google Shape;669;p103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Transizioni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0" name="Google Shape;670;p103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ScaleTransition</a:t>
            </a:r>
            <a:r>
              <a:rPr lang="it"/>
              <a:t> permette di creare un effetto di rimpicciolimento/ingrandimento di un elemento grafico.</a:t>
            </a:r>
            <a:endParaRPr/>
          </a:p>
        </p:txBody>
      </p:sp>
      <p:pic>
        <p:nvPicPr>
          <p:cNvPr id="671" name="Google Shape;671;p103" title="scale.mo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5540" y="1311200"/>
            <a:ext cx="5493818" cy="368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104"/>
          <p:cNvSpPr txBox="1"/>
          <p:nvPr/>
        </p:nvSpPr>
        <p:spPr>
          <a:xfrm>
            <a:off x="3340850" y="0"/>
            <a:ext cx="5803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Il codice di seguito è inserito nel metodo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button.setOnAction 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che si trova nell’esempio </a:t>
            </a:r>
            <a:r>
              <a:rPr lang="it" sz="10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ListView di Button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TranslateTransition tt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TranslateTransition(Duration.seconds(2), b);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tt.setFromX(600.0);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tt.setToX(0.0);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listView.getItems().add(b);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tt.play();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7" name="Google Shape;677;p104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Transizioni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8" name="Google Shape;678;p104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TranslateTransition</a:t>
            </a:r>
            <a:r>
              <a:rPr lang="it"/>
              <a:t> permette di creare un effetto movimento (destra/sinistra, sopra/sotto, ecc.) di un effetto grafico.</a:t>
            </a:r>
            <a:endParaRPr/>
          </a:p>
        </p:txBody>
      </p:sp>
      <p:pic>
        <p:nvPicPr>
          <p:cNvPr id="679" name="Google Shape;679;p104" title="translation.mo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5540" y="1311200"/>
            <a:ext cx="5493818" cy="368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10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JavaFX: Librerie esterne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10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Librerie esterne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0" name="Google Shape;690;p10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Ci sono diverse librerie (open source) che possono essere integrate in JavaFX: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BootstrapFX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Ikonli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JFoenix</a:t>
            </a:r>
            <a:endParaRPr sz="180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10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Librerie esterne: BootstrapFX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6" name="Google Shape;696;p107"/>
          <p:cNvSpPr txBox="1"/>
          <p:nvPr/>
        </p:nvSpPr>
        <p:spPr>
          <a:xfrm>
            <a:off x="98250" y="895650"/>
            <a:ext cx="84963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BootstrapFX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mette a disposizione degli stili predefiniti per i vari componenti grafici. Con maven si può aggiungere la dipendenza: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&lt;dependency&gt;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&lt;groupId&gt;org.kordamp.bootstrapfx&lt;/groupId&gt;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&lt;artifactId&gt;bootstrapfx-core&lt;/artifactId&gt;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&lt;version&gt;0.4.0&lt;/version&gt;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&lt;/dependency&gt;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Per utilizzarla, si può aggiungere alla scena: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scene.getStylesheets().add(BootstrapFX.bootstrapFXStylesheet());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7" name="Google Shape;697;p107"/>
          <p:cNvSpPr txBox="1"/>
          <p:nvPr/>
        </p:nvSpPr>
        <p:spPr>
          <a:xfrm>
            <a:off x="366350" y="3081450"/>
            <a:ext cx="51654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@FXML</a:t>
            </a:r>
            <a:endParaRPr sz="10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initialize()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//Associamo al pulsante myFirstButton lo stile primary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myFirstButton.getStyleClass().setAll(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"btn"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"btn-primary"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//Associamo al pulsante deleteButton lo stile danger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deleteButton.getStyleClass().setAll(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"btn"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"btn-danger"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98" name="Google Shape;698;p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6900" y="3516725"/>
            <a:ext cx="1733550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10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Librerie esterne</a:t>
            </a:r>
            <a:r>
              <a:rPr lang="it"/>
              <a:t>: Ikonli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4" name="Google Shape;704;p108"/>
          <p:cNvSpPr txBox="1"/>
          <p:nvPr/>
        </p:nvSpPr>
        <p:spPr>
          <a:xfrm>
            <a:off x="98250" y="895650"/>
            <a:ext cx="849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Ikonli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mette a disposizione un ampio set di icone da utilizzare.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5" name="Google Shape;705;p108"/>
          <p:cNvSpPr txBox="1"/>
          <p:nvPr/>
        </p:nvSpPr>
        <p:spPr>
          <a:xfrm>
            <a:off x="34500" y="3484425"/>
            <a:ext cx="5189700" cy="15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FontIcon myIcon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FontIcon(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"mdi2a-alert-rhombus"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//MaterialDesign2</a:t>
            </a:r>
            <a:endParaRPr sz="8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myIcon.setIconSize(20);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//Opzionale: si può cambiare dimensione</a:t>
            </a:r>
            <a:endParaRPr sz="8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myIcon.setIconColor(Color.BLUE);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//Opzionale: si può cambiare colore</a:t>
            </a:r>
            <a:endParaRPr sz="8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Label label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Label(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"Testo"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myIcon);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FontIcon errorIcon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FontIcon(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"fas-exclamation-triangle"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//FontAwesome5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errorIcon.setIconSize(20);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//Opzionale: si può cambiare dimensione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errorIcon.setIconColor(Color.RED);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//Opzionale: si può cambiare colore</a:t>
            </a:r>
            <a:endParaRPr sz="8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Button button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Button(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"Alert"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errorIcon);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//Se l’elemento è stato creato senza icona (es. in SceneBuilder) si può usare</a:t>
            </a:r>
            <a:endParaRPr sz="8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//il metodo setGraphic per cambiarla: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button.setGraphic(errorIcon);</a:t>
            </a:r>
            <a:endParaRPr sz="8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706" name="Google Shape;706;p108"/>
          <p:cNvGraphicFramePr/>
          <p:nvPr/>
        </p:nvGraphicFramePr>
        <p:xfrm>
          <a:off x="34500" y="144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{05C112EB-78C1-4351-9AAE-F3C00596E9EC}</a:tableStyleId>
              </a:tblPr>
              <a:tblGrid>
                <a:gridCol w="3002875"/>
                <a:gridCol w="5887475"/>
              </a:tblGrid>
              <a:tr h="443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Dipendenza generale</a:t>
                      </a:r>
                      <a:endParaRPr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Icone </a:t>
                      </a:r>
                      <a:r>
                        <a:rPr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materialdesign2</a:t>
                      </a:r>
                      <a:r>
                        <a:rPr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: </a:t>
                      </a:r>
                      <a:r>
                        <a:rPr lang="it" sz="1000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4"/>
                        </a:rPr>
                        <a:t>https://kordamp.org/ikonli/cheat-sheet-materialdesign2.html</a:t>
                      </a:r>
                      <a:endParaRPr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Icone </a:t>
                      </a:r>
                      <a:r>
                        <a:rPr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fontawesome5</a:t>
                      </a:r>
                      <a:r>
                        <a:rPr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: </a:t>
                      </a:r>
                      <a:r>
                        <a:rPr lang="it" sz="1000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5"/>
                        </a:rPr>
                        <a:t>https://kordamp.org/ikonli/cheat-sheet-fontawesome5.html</a:t>
                      </a:r>
                      <a:endParaRPr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3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&lt;dependency&gt;</a:t>
                      </a:r>
                      <a:endParaRPr sz="8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&lt;groupId&gt;org.kordamp.ikonli&lt;/groupId&gt;</a:t>
                      </a:r>
                      <a:endParaRPr sz="8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&lt;artifactId&gt;ikonli-javafx&lt;/artifactId&gt;</a:t>
                      </a:r>
                      <a:endParaRPr sz="8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&lt;version&gt;12.3.1&lt;/version&gt;</a:t>
                      </a:r>
                      <a:endParaRPr sz="8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&lt;/dependency&gt;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&lt;dependency&gt;</a:t>
                      </a:r>
                      <a:endParaRPr sz="8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&lt;groupId&gt;org.kordamp.ikonli&lt;/groupId&gt;</a:t>
                      </a:r>
                      <a:endParaRPr sz="8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&lt;artifactId&gt;ikonli-materialdesign2-pack&lt;/artifactId&gt;</a:t>
                      </a:r>
                      <a:endParaRPr sz="8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&lt;version&gt;12.3.1&lt;/version&gt;</a:t>
                      </a:r>
                      <a:endParaRPr sz="8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&lt;/dependency&gt;</a:t>
                      </a:r>
                      <a:endParaRPr sz="8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&lt;dependency&gt;</a:t>
                      </a:r>
                      <a:endParaRPr sz="8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&lt;groupId&gt;org.kordamp.ikonli&lt;/groupId&gt;</a:t>
                      </a:r>
                      <a:endParaRPr sz="8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&lt;artifactId&gt;ikonli-fontawesome5-pack&lt;/artifactId&gt;</a:t>
                      </a:r>
                      <a:endParaRPr sz="8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&lt;version&gt;12.3.1&lt;/version&gt;</a:t>
                      </a:r>
                      <a:endParaRPr sz="8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&lt;/dependency&gt;</a:t>
                      </a:r>
                      <a:endParaRPr sz="8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07" name="Google Shape;707;p108"/>
          <p:cNvSpPr txBox="1"/>
          <p:nvPr/>
        </p:nvSpPr>
        <p:spPr>
          <a:xfrm>
            <a:off x="5275375" y="3484425"/>
            <a:ext cx="36492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L’icona può essere aggiunta anche nel file FXML (</a:t>
            </a:r>
            <a:r>
              <a:rPr lang="it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guida aggiunta librerie Scene Builder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):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&lt;?import org.kordamp.ikonli.javafx.FontIcon?&gt;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&lt;Button 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&lt;graphic&gt;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&lt;FontIcon iconLiteral="fas-exclamation-triangle" iconSize="20" iconColor="RED"/&gt;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&lt;/graphic&gt;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&lt;/Button&gt;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10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Librerie esterne</a:t>
            </a:r>
            <a:r>
              <a:rPr lang="it"/>
              <a:t>: JFoenix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3" name="Google Shape;713;p109"/>
          <p:cNvSpPr txBox="1"/>
          <p:nvPr/>
        </p:nvSpPr>
        <p:spPr>
          <a:xfrm>
            <a:off x="98250" y="895650"/>
            <a:ext cx="5682600" cy="39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JFoenix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permette di creare dei componenti grafici nello stile material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Con maven si può aggiungere la dipendenza: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&lt;dependency&gt;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&lt;groupId&gt;com.jfoenix&lt;/groupId&gt;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&lt;artifactId&gt;jfoenix&lt;/artifactId&gt;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&lt;version&gt;9.0.10&lt;/version&gt;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&lt;/dependency&gt;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JFXTabPane tabPane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JFXTabPane();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tabPane.setPrefSize(300, 200);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Tab tab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Tab();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tab.setText(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"Tab 1"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tab.setContent(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Label(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"Primo tab"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Tab secondTab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Tab();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secondTab.setText(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"Tab 2"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JFXButton button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JFXButton(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"Button di tipo Raised"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button.getStyleClass().add(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"myButton"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    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secondTab.setContent(button);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Tab thirdTab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Tab();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thirdTab.setText(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"Tab 3"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JFXButton jfoenixButton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JFXButton(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"Button JFoenix"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thirdTab.setContent(jfoenixButton);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tabPane.getTabs().add(tab);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tabPane.getTabs().add(secondTab);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tabPane.getTabs().add(thirdTab);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Scene scene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Scene(tabPane);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scene.getStylesheets().add(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getClass()getResource(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"/application/css/my-style.css"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).toExternalForm());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4" name="Google Shape;714;p109"/>
          <p:cNvSpPr txBox="1"/>
          <p:nvPr/>
        </p:nvSpPr>
        <p:spPr>
          <a:xfrm>
            <a:off x="5780850" y="2496450"/>
            <a:ext cx="3363300" cy="27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my-style.css: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.jfx-tab-pane {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-fx-background-color: rgb(204, 231, 255);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.jfx-tab-pane .tab-header-background {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-fx-background-color: rgb(52, 149, 235);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.jfx-tab-pane .tab-header-area .tab-selected-line {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-fx-background-color: white;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.myButton {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-fx-background-color: rgb(52, 149, 235);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-fx-text-fill: white;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-jfx-button-type: RAISED;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15" name="Google Shape;715;p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3325" y="690475"/>
            <a:ext cx="2188699" cy="219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