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5143500" cx="9144000"/>
  <p:notesSz cx="6858000" cy="9144000"/>
  <p:embeddedFontLst>
    <p:embeddedFont>
      <p:font typeface="Robot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2CC1FDE-ABC1-4A64-AA89-5D4DA76A40E7}">
  <a:tblStyle styleId="{D2CC1FDE-ABC1-4A64-AA89-5D4DA76A40E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fntdata"/><Relationship Id="rId20" Type="http://schemas.openxmlformats.org/officeDocument/2006/relationships/slide" Target="slides/slide14.xml"/><Relationship Id="rId42" Type="http://schemas.openxmlformats.org/officeDocument/2006/relationships/font" Target="fonts/Roboto-boldItalic.fntdata"/><Relationship Id="rId41" Type="http://schemas.openxmlformats.org/officeDocument/2006/relationships/font" Target="fonts/Roboto-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Roboto-regular.fntdata"/><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eb2c48fe0a_0_10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eb2c48fe0a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eb2c48fe0a_0_9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eb2c48fe0a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10d72bf7b0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10d72bf7b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eb2c48fe0a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eb2c48fe0a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eb2c48fe0a_0_15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eb2c48fe0a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eb2c48fe0a_0_18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eb2c48fe0a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eb2c48fe0a_0_20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eb2c48fe0a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eb2c48fe0a_0_2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eb2c48fe0a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eb2c48fe0a_0_20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eb2c48fe0a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eb2c48fe0a_0_2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eb2c48fe0a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121fea8cfb_3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121fea8cfb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eb2c48fe0a_0_2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eb2c48fe0a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eb2c48fe0a_0_2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eb2c48fe0a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eb2c48fe0a_0_25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eb2c48fe0a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10d72bf7b0_0_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10d72bf7b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eb2c48fe0a_0_25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eb2c48fe0a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eb2c48fe0a_0_26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eb2c48fe0a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12b9e85cf5_0_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12b9e85cf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12b9e85cf5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12b9e85cf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12b9e85cf5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12b9e85cf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eb2c48fe0a_0_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eb2c48fe0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12a804d32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12a804d3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12a804d32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12a804d32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12a804d32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12a804d32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eb2c48fe0a_0_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eb2c48fe0a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eb2c48fe0a_0_5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eb2c48fe0a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eb2c48fe0a_0_6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eb2c48fe0a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eb2c48fe0a_0_7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eb2c48fe0a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eb2c48fe0a_0_8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eb2c48fe0a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eb2c48fe0a_0_10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eb2c48fe0a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slide" Target="/ppt/slides/slide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eclipse.org/downloads/" TargetMode="External"/><Relationship Id="rId4" Type="http://schemas.openxmlformats.org/officeDocument/2006/relationships/hyperlink" Target="https://www.eclipse.org/downloads/" TargetMode="External"/><Relationship Id="rId5" Type="http://schemas.openxmlformats.org/officeDocument/2006/relationships/hyperlink" Target="https://www.jetbrains.com/idea/"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User Interfaces Design</a:t>
            </a:r>
            <a:endParaRPr/>
          </a:p>
          <a:p>
            <a:pPr indent="0" lvl="0" marL="0" rtl="0" algn="l">
              <a:spcBef>
                <a:spcPts val="0"/>
              </a:spcBef>
              <a:spcAft>
                <a:spcPts val="0"/>
              </a:spcAft>
              <a:buNone/>
            </a:pPr>
            <a:r>
              <a:rPr lang="it" sz="3000"/>
              <a:t>Java - Sintassi</a:t>
            </a:r>
            <a:endParaRPr sz="3000"/>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2400"/>
              <a:t>Carmine Dodaro - Università della Calabria</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Matrici</a:t>
            </a:r>
            <a:endParaRPr/>
          </a:p>
        </p:txBody>
      </p:sp>
      <p:sp>
        <p:nvSpPr>
          <p:cNvPr id="133" name="Google Shape;133;p22"/>
          <p:cNvSpPr txBox="1"/>
          <p:nvPr>
            <p:ph idx="1" type="body"/>
          </p:nvPr>
        </p:nvSpPr>
        <p:spPr>
          <a:xfrm>
            <a:off x="174300" y="1919075"/>
            <a:ext cx="8817300" cy="316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400"/>
              <a:t>M</a:t>
            </a:r>
            <a:r>
              <a:rPr lang="it" sz="1400"/>
              <a:t>atrice di tipo int con </a:t>
            </a:r>
            <a:r>
              <a:rPr lang="it" sz="1400">
                <a:latin typeface="Courier New"/>
                <a:ea typeface="Courier New"/>
                <a:cs typeface="Courier New"/>
                <a:sym typeface="Courier New"/>
              </a:rPr>
              <a:t>r</a:t>
            </a:r>
            <a:r>
              <a:rPr lang="it" sz="1400"/>
              <a:t> righe e </a:t>
            </a:r>
            <a:r>
              <a:rPr lang="it" sz="1400">
                <a:latin typeface="Courier New"/>
                <a:ea typeface="Courier New"/>
                <a:cs typeface="Courier New"/>
                <a:sym typeface="Courier New"/>
              </a:rPr>
              <a:t>c</a:t>
            </a:r>
            <a:r>
              <a:rPr lang="it" sz="1400"/>
              <a:t> colonne: </a:t>
            </a:r>
            <a:r>
              <a:rPr lang="it" sz="1400">
                <a:solidFill>
                  <a:srgbClr val="0000BF"/>
                </a:solidFill>
                <a:latin typeface="Courier New"/>
                <a:ea typeface="Courier New"/>
                <a:cs typeface="Courier New"/>
                <a:sym typeface="Courier New"/>
              </a:rPr>
              <a:t>int</a:t>
            </a:r>
            <a:r>
              <a:rPr lang="it" sz="1400">
                <a:latin typeface="Courier New"/>
                <a:ea typeface="Courier New"/>
                <a:cs typeface="Courier New"/>
                <a:sym typeface="Courier New"/>
              </a:rPr>
              <a:t>[][] m = </a:t>
            </a:r>
            <a:r>
              <a:rPr lang="it" sz="1400">
                <a:solidFill>
                  <a:srgbClr val="0000BF"/>
                </a:solidFill>
                <a:latin typeface="Courier New"/>
                <a:ea typeface="Courier New"/>
                <a:cs typeface="Courier New"/>
                <a:sym typeface="Courier New"/>
              </a:rPr>
              <a:t>new int</a:t>
            </a:r>
            <a:r>
              <a:rPr lang="it" sz="1400">
                <a:latin typeface="Courier New"/>
                <a:ea typeface="Courier New"/>
                <a:cs typeface="Courier New"/>
                <a:sym typeface="Courier New"/>
              </a:rPr>
              <a:t>[r][c];</a:t>
            </a:r>
            <a:endParaRPr sz="1400">
              <a:latin typeface="Courier New"/>
              <a:ea typeface="Courier New"/>
              <a:cs typeface="Courier New"/>
              <a:sym typeface="Courier New"/>
            </a:endParaRPr>
          </a:p>
          <a:p>
            <a:pPr indent="0" lvl="0" marL="0" rtl="0" algn="l">
              <a:spcBef>
                <a:spcPts val="1600"/>
              </a:spcBef>
              <a:spcAft>
                <a:spcPts val="0"/>
              </a:spcAft>
              <a:buNone/>
            </a:pPr>
            <a:r>
              <a:rPr lang="it" sz="1400"/>
              <a:t>Assegnando dei valori: </a:t>
            </a:r>
            <a:r>
              <a:rPr lang="it" sz="1400">
                <a:solidFill>
                  <a:srgbClr val="0000BF"/>
                </a:solidFill>
                <a:latin typeface="Courier New"/>
                <a:ea typeface="Courier New"/>
                <a:cs typeface="Courier New"/>
                <a:sym typeface="Courier New"/>
              </a:rPr>
              <a:t>int</a:t>
            </a:r>
            <a:r>
              <a:rPr lang="it" sz="1400">
                <a:latin typeface="Courier New"/>
                <a:ea typeface="Courier New"/>
                <a:cs typeface="Courier New"/>
                <a:sym typeface="Courier New"/>
              </a:rPr>
              <a:t>[][] m = {{1,2,3}, {4,5,6}};</a:t>
            </a:r>
            <a:endParaRPr sz="1400">
              <a:latin typeface="Courier New"/>
              <a:ea typeface="Courier New"/>
              <a:cs typeface="Courier New"/>
              <a:sym typeface="Courier New"/>
            </a:endParaRPr>
          </a:p>
          <a:p>
            <a:pPr indent="0" lvl="0" marL="0" rtl="0" algn="l">
              <a:spcBef>
                <a:spcPts val="1600"/>
              </a:spcBef>
              <a:spcAft>
                <a:spcPts val="0"/>
              </a:spcAft>
              <a:buNone/>
            </a:pPr>
            <a:r>
              <a:rPr lang="it" sz="1400"/>
              <a:t>Per conoscere il numero di righe di una matrice si può utilizzare </a:t>
            </a:r>
            <a:r>
              <a:rPr lang="it" sz="1400">
                <a:latin typeface="Courier New"/>
                <a:ea typeface="Courier New"/>
                <a:cs typeface="Courier New"/>
                <a:sym typeface="Courier New"/>
              </a:rPr>
              <a:t>length</a:t>
            </a:r>
            <a:r>
              <a:rPr lang="it" sz="1400"/>
              <a:t>. Nell’esempio precedente, </a:t>
            </a:r>
            <a:r>
              <a:rPr lang="it" sz="1400">
                <a:latin typeface="Courier New"/>
                <a:ea typeface="Courier New"/>
                <a:cs typeface="Courier New"/>
                <a:sym typeface="Courier New"/>
              </a:rPr>
              <a:t>m.length</a:t>
            </a:r>
            <a:r>
              <a:rPr lang="it" sz="1400"/>
              <a:t> è uguale a 2, mentre </a:t>
            </a:r>
            <a:r>
              <a:rPr lang="it" sz="1400">
                <a:latin typeface="Courier New"/>
                <a:ea typeface="Courier New"/>
                <a:cs typeface="Courier New"/>
                <a:sym typeface="Courier New"/>
              </a:rPr>
              <a:t>m[0].length</a:t>
            </a:r>
            <a:r>
              <a:rPr lang="it" sz="1400"/>
              <a:t> è pari a 3.</a:t>
            </a:r>
            <a:endParaRPr sz="1400"/>
          </a:p>
          <a:p>
            <a:pPr indent="0" lvl="0" marL="0" rtl="0" algn="l">
              <a:spcBef>
                <a:spcPts val="1600"/>
              </a:spcBef>
              <a:spcAft>
                <a:spcPts val="0"/>
              </a:spcAft>
              <a:buNone/>
            </a:pPr>
            <a:r>
              <a:rPr lang="it" sz="1400"/>
              <a:t>Si può accedere ad una posizione usando le parentesi quadre, </a:t>
            </a:r>
            <a:r>
              <a:rPr lang="it" sz="1400">
                <a:latin typeface="Courier New"/>
                <a:ea typeface="Courier New"/>
                <a:cs typeface="Courier New"/>
                <a:sym typeface="Courier New"/>
              </a:rPr>
              <a:t>m[0][1] = 7; </a:t>
            </a:r>
            <a:endParaRPr sz="1400">
              <a:latin typeface="Courier New"/>
              <a:ea typeface="Courier New"/>
              <a:cs typeface="Courier New"/>
              <a:sym typeface="Courier New"/>
            </a:endParaRPr>
          </a:p>
          <a:p>
            <a:pPr indent="0" lvl="0" marL="0" rtl="0" algn="l">
              <a:spcBef>
                <a:spcPts val="1600"/>
              </a:spcBef>
              <a:spcAft>
                <a:spcPts val="0"/>
              </a:spcAft>
              <a:buNone/>
            </a:pPr>
            <a:r>
              <a:rPr lang="it" sz="1400"/>
              <a:t>È possibile creare matrici dove ogni riga ha una dimensione diversa.</a:t>
            </a:r>
            <a:endParaRPr sz="1400"/>
          </a:p>
          <a:p>
            <a:pPr indent="0" lvl="0" marL="0" rtl="0" algn="l">
              <a:spcBef>
                <a:spcPts val="1600"/>
              </a:spcBef>
              <a:spcAft>
                <a:spcPts val="0"/>
              </a:spcAft>
              <a:buNone/>
            </a:pPr>
            <a:r>
              <a:rPr lang="it" sz="1400">
                <a:solidFill>
                  <a:srgbClr val="0000BF"/>
                </a:solidFill>
                <a:latin typeface="Courier New"/>
                <a:ea typeface="Courier New"/>
                <a:cs typeface="Courier New"/>
                <a:sym typeface="Courier New"/>
              </a:rPr>
              <a:t>int</a:t>
            </a:r>
            <a:r>
              <a:rPr lang="it" sz="1400">
                <a:latin typeface="Courier New"/>
                <a:ea typeface="Courier New"/>
                <a:cs typeface="Courier New"/>
                <a:sym typeface="Courier New"/>
              </a:rPr>
              <a:t>[][] m = </a:t>
            </a:r>
            <a:r>
              <a:rPr lang="it" sz="1400">
                <a:solidFill>
                  <a:srgbClr val="0000BF"/>
                </a:solidFill>
                <a:latin typeface="Courier New"/>
                <a:ea typeface="Courier New"/>
                <a:cs typeface="Courier New"/>
                <a:sym typeface="Courier New"/>
              </a:rPr>
              <a:t>new int</a:t>
            </a:r>
            <a:r>
              <a:rPr lang="it" sz="1400">
                <a:latin typeface="Courier New"/>
                <a:ea typeface="Courier New"/>
                <a:cs typeface="Courier New"/>
                <a:sym typeface="Courier New"/>
              </a:rPr>
              <a:t>[2][]; m[0] = </a:t>
            </a:r>
            <a:r>
              <a:rPr lang="it" sz="1400">
                <a:solidFill>
                  <a:srgbClr val="0000BF"/>
                </a:solidFill>
                <a:latin typeface="Courier New"/>
                <a:ea typeface="Courier New"/>
                <a:cs typeface="Courier New"/>
                <a:sym typeface="Courier New"/>
              </a:rPr>
              <a:t>new int</a:t>
            </a:r>
            <a:r>
              <a:rPr lang="it" sz="1400">
                <a:latin typeface="Courier New"/>
                <a:ea typeface="Courier New"/>
                <a:cs typeface="Courier New"/>
                <a:sym typeface="Courier New"/>
              </a:rPr>
              <a:t>[3]; m[1] = </a:t>
            </a:r>
            <a:r>
              <a:rPr lang="it" sz="1400">
                <a:solidFill>
                  <a:srgbClr val="0000BF"/>
                </a:solidFill>
                <a:latin typeface="Courier New"/>
                <a:ea typeface="Courier New"/>
                <a:cs typeface="Courier New"/>
                <a:sym typeface="Courier New"/>
              </a:rPr>
              <a:t>new int</a:t>
            </a:r>
            <a:r>
              <a:rPr lang="it" sz="1400">
                <a:latin typeface="Courier New"/>
                <a:ea typeface="Courier New"/>
                <a:cs typeface="Courier New"/>
                <a:sym typeface="Courier New"/>
              </a:rPr>
              <a:t>[4];</a:t>
            </a:r>
            <a:endParaRPr sz="1400">
              <a:latin typeface="Courier New"/>
              <a:ea typeface="Courier New"/>
              <a:cs typeface="Courier New"/>
              <a:sym typeface="Courier New"/>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graphicFrame>
        <p:nvGraphicFramePr>
          <p:cNvPr id="134" name="Google Shape;134;p22"/>
          <p:cNvGraphicFramePr/>
          <p:nvPr/>
        </p:nvGraphicFramePr>
        <p:xfrm>
          <a:off x="7460200" y="1835735"/>
          <a:ext cx="3000000" cy="3000000"/>
        </p:xfrm>
        <a:graphic>
          <a:graphicData uri="http://schemas.openxmlformats.org/drawingml/2006/table">
            <a:tbl>
              <a:tblPr>
                <a:noFill/>
                <a:tableStyleId>{D2CC1FDE-ABC1-4A64-AA89-5D4DA76A40E7}</a:tableStyleId>
              </a:tblPr>
              <a:tblGrid>
                <a:gridCol w="382850"/>
                <a:gridCol w="382850"/>
                <a:gridCol w="382850"/>
                <a:gridCol w="382850"/>
              </a:tblGrid>
              <a:tr h="315475">
                <a:tc>
                  <a:txBody>
                    <a:bodyPr/>
                    <a:lstStyle/>
                    <a:p>
                      <a:pPr indent="0" lvl="0" marL="0" rtl="0" algn="l">
                        <a:spcBef>
                          <a:spcPts val="0"/>
                        </a:spcBef>
                        <a:spcAft>
                          <a:spcPts val="0"/>
                        </a:spcAft>
                        <a:buNone/>
                      </a:pPr>
                      <a:r>
                        <a:t/>
                      </a:r>
                      <a:endParaRPr sz="1000">
                        <a:solidFill>
                          <a:schemeClr val="accent3"/>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it" sz="1000">
                          <a:solidFill>
                            <a:schemeClr val="accent3"/>
                          </a:solidFill>
                          <a:latin typeface="Roboto"/>
                          <a:ea typeface="Roboto"/>
                          <a:cs typeface="Roboto"/>
                          <a:sym typeface="Roboto"/>
                        </a:rPr>
                        <a:t>0</a:t>
                      </a:r>
                      <a:endParaRPr sz="1000">
                        <a:solidFill>
                          <a:schemeClr val="accent3"/>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it" sz="1000">
                          <a:solidFill>
                            <a:schemeClr val="accent3"/>
                          </a:solidFill>
                          <a:latin typeface="Roboto"/>
                          <a:ea typeface="Roboto"/>
                          <a:cs typeface="Roboto"/>
                          <a:sym typeface="Roboto"/>
                        </a:rPr>
                        <a:t>1</a:t>
                      </a:r>
                      <a:endParaRPr sz="1000">
                        <a:solidFill>
                          <a:schemeClr val="accent3"/>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it" sz="1000">
                          <a:solidFill>
                            <a:schemeClr val="accent3"/>
                          </a:solidFill>
                          <a:latin typeface="Roboto"/>
                          <a:ea typeface="Roboto"/>
                          <a:cs typeface="Roboto"/>
                          <a:sym typeface="Roboto"/>
                        </a:rPr>
                        <a:t>2</a:t>
                      </a:r>
                      <a:endParaRPr sz="1000">
                        <a:solidFill>
                          <a:schemeClr val="accent3"/>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30875">
                <a:tc>
                  <a:txBody>
                    <a:bodyPr/>
                    <a:lstStyle/>
                    <a:p>
                      <a:pPr indent="0" lvl="0" marL="0" rtl="0" algn="l">
                        <a:spcBef>
                          <a:spcPts val="0"/>
                        </a:spcBef>
                        <a:spcAft>
                          <a:spcPts val="0"/>
                        </a:spcAft>
                        <a:buNone/>
                      </a:pPr>
                      <a:r>
                        <a:rPr lang="it" sz="1000">
                          <a:solidFill>
                            <a:schemeClr val="accent3"/>
                          </a:solidFill>
                          <a:latin typeface="Roboto"/>
                          <a:ea typeface="Roboto"/>
                          <a:cs typeface="Roboto"/>
                          <a:sym typeface="Roboto"/>
                        </a:rPr>
                        <a:t>0</a:t>
                      </a:r>
                      <a:endParaRPr sz="1000">
                        <a:solidFill>
                          <a:schemeClr val="accent3"/>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it" sz="1000">
                          <a:latin typeface="Roboto"/>
                          <a:ea typeface="Roboto"/>
                          <a:cs typeface="Roboto"/>
                          <a:sym typeface="Roboto"/>
                        </a:rPr>
                        <a:t>1</a:t>
                      </a:r>
                      <a:endParaRPr sz="1000">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it" sz="1000">
                          <a:latin typeface="Roboto"/>
                          <a:ea typeface="Roboto"/>
                          <a:cs typeface="Roboto"/>
                          <a:sym typeface="Roboto"/>
                        </a:rPr>
                        <a:t>2</a:t>
                      </a:r>
                      <a:endParaRPr sz="1000">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it" sz="1000">
                          <a:latin typeface="Roboto"/>
                          <a:ea typeface="Roboto"/>
                          <a:cs typeface="Roboto"/>
                          <a:sym typeface="Roboto"/>
                        </a:rPr>
                        <a:t>3</a:t>
                      </a:r>
                      <a:endParaRPr sz="1000">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15475">
                <a:tc>
                  <a:txBody>
                    <a:bodyPr/>
                    <a:lstStyle/>
                    <a:p>
                      <a:pPr indent="0" lvl="0" marL="0" rtl="0" algn="l">
                        <a:spcBef>
                          <a:spcPts val="0"/>
                        </a:spcBef>
                        <a:spcAft>
                          <a:spcPts val="0"/>
                        </a:spcAft>
                        <a:buNone/>
                      </a:pPr>
                      <a:r>
                        <a:rPr lang="it" sz="1000">
                          <a:solidFill>
                            <a:schemeClr val="accent3"/>
                          </a:solidFill>
                          <a:latin typeface="Roboto"/>
                          <a:ea typeface="Roboto"/>
                          <a:cs typeface="Roboto"/>
                          <a:sym typeface="Roboto"/>
                        </a:rPr>
                        <a:t>1</a:t>
                      </a:r>
                      <a:endParaRPr sz="1000">
                        <a:solidFill>
                          <a:schemeClr val="accent3"/>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it" sz="1000">
                          <a:latin typeface="Roboto"/>
                          <a:ea typeface="Roboto"/>
                          <a:cs typeface="Roboto"/>
                          <a:sym typeface="Roboto"/>
                        </a:rPr>
                        <a:t>4</a:t>
                      </a:r>
                      <a:endParaRPr sz="1000">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it" sz="1000">
                          <a:latin typeface="Roboto"/>
                          <a:ea typeface="Roboto"/>
                          <a:cs typeface="Roboto"/>
                          <a:sym typeface="Roboto"/>
                        </a:rPr>
                        <a:t>5</a:t>
                      </a:r>
                      <a:endParaRPr sz="1000">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it" sz="1000">
                          <a:latin typeface="Roboto"/>
                          <a:ea typeface="Roboto"/>
                          <a:cs typeface="Roboto"/>
                          <a:sym typeface="Roboto"/>
                        </a:rPr>
                        <a:t>6</a:t>
                      </a:r>
                      <a:endParaRPr sz="1000">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8" name="Shape 138"/>
        <p:cNvGrpSpPr/>
        <p:nvPr/>
      </p:nvGrpSpPr>
      <p:grpSpPr>
        <a:xfrm>
          <a:off x="0" y="0"/>
          <a:ext cx="0" cy="0"/>
          <a:chOff x="0" y="0"/>
          <a:chExt cx="0" cy="0"/>
        </a:xfrm>
      </p:grpSpPr>
      <p:sp>
        <p:nvSpPr>
          <p:cNvPr id="139" name="Google Shape;139;p23"/>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Sintassi di un programma Java</a:t>
            </a:r>
            <a:endParaRPr/>
          </a:p>
        </p:txBody>
      </p:sp>
      <p:sp>
        <p:nvSpPr>
          <p:cNvPr id="140" name="Google Shape;140;p23"/>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it"/>
              <a:t>Molto simile alla sintassi del C++.</a:t>
            </a:r>
            <a:endParaRPr/>
          </a:p>
          <a:p>
            <a:pPr indent="0" lvl="0" marL="457200" rtl="0" algn="l">
              <a:spcBef>
                <a:spcPts val="1600"/>
              </a:spcBef>
              <a:spcAft>
                <a:spcPts val="0"/>
              </a:spcAft>
              <a:buNone/>
            </a:pPr>
            <a:r>
              <a:t/>
            </a:r>
            <a:endParaRPr/>
          </a:p>
          <a:p>
            <a:pPr indent="-304800" lvl="0" marL="457200" rtl="0" algn="l">
              <a:spcBef>
                <a:spcPts val="1600"/>
              </a:spcBef>
              <a:spcAft>
                <a:spcPts val="0"/>
              </a:spcAft>
              <a:buSzPts val="1200"/>
              <a:buChar char="●"/>
            </a:pPr>
            <a:r>
              <a:rPr lang="it"/>
              <a:t>Si possono usare tutti i costrutti visti per C++: if, for, while, do while, switch, ecc.</a:t>
            </a:r>
            <a:endParaRPr/>
          </a:p>
          <a:p>
            <a:pPr indent="0" lvl="0" marL="457200" rtl="0" algn="l">
              <a:spcBef>
                <a:spcPts val="1600"/>
              </a:spcBef>
              <a:spcAft>
                <a:spcPts val="0"/>
              </a:spcAft>
              <a:buNone/>
            </a:pPr>
            <a:r>
              <a:t/>
            </a:r>
            <a:endParaRPr/>
          </a:p>
          <a:p>
            <a:pPr indent="-304800" lvl="0" marL="457200" rtl="0" algn="l">
              <a:spcBef>
                <a:spcPts val="1600"/>
              </a:spcBef>
              <a:spcAft>
                <a:spcPts val="0"/>
              </a:spcAft>
              <a:buSzPts val="1200"/>
              <a:buChar char="●"/>
            </a:pPr>
            <a:r>
              <a:rPr lang="it"/>
              <a:t>Ogni file che si crea deve contenere una classe con lo stesso nome (nell’esempio Main.java).</a:t>
            </a:r>
            <a:endParaRPr/>
          </a:p>
        </p:txBody>
      </p:sp>
      <p:sp>
        <p:nvSpPr>
          <p:cNvPr id="141" name="Google Shape;141;p23"/>
          <p:cNvSpPr txBox="1"/>
          <p:nvPr/>
        </p:nvSpPr>
        <p:spPr>
          <a:xfrm>
            <a:off x="3477700" y="0"/>
            <a:ext cx="5306100" cy="526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000">
                <a:solidFill>
                  <a:srgbClr val="0000BF"/>
                </a:solidFill>
                <a:latin typeface="Courier New"/>
                <a:ea typeface="Courier New"/>
                <a:cs typeface="Courier New"/>
                <a:sym typeface="Courier New"/>
              </a:rPr>
              <a:t>public class</a:t>
            </a:r>
            <a:r>
              <a:rPr lang="it" sz="1000">
                <a:solidFill>
                  <a:schemeClr val="lt2"/>
                </a:solidFill>
                <a:latin typeface="Courier New"/>
                <a:ea typeface="Courier New"/>
                <a:cs typeface="Courier New"/>
                <a:sym typeface="Courier New"/>
              </a:rPr>
              <a:t> Main {</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rgbClr val="0000BF"/>
                </a:solidFill>
                <a:latin typeface="Courier New"/>
                <a:ea typeface="Courier New"/>
                <a:cs typeface="Courier New"/>
                <a:sym typeface="Courier New"/>
              </a:rPr>
              <a:t>public static void</a:t>
            </a:r>
            <a:r>
              <a:rPr lang="it" sz="1000">
                <a:solidFill>
                  <a:schemeClr val="lt2"/>
                </a:solidFill>
                <a:latin typeface="Courier New"/>
                <a:ea typeface="Courier New"/>
                <a:cs typeface="Courier New"/>
                <a:sym typeface="Courier New"/>
              </a:rPr>
              <a:t> main(String[] args) {</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rgbClr val="0000BF"/>
                </a:solidFill>
                <a:latin typeface="Courier New"/>
                <a:ea typeface="Courier New"/>
                <a:cs typeface="Courier New"/>
                <a:sym typeface="Courier New"/>
              </a:rPr>
              <a:t>int</a:t>
            </a:r>
            <a:r>
              <a:rPr lang="it" sz="1000">
                <a:solidFill>
                  <a:schemeClr val="lt2"/>
                </a:solidFill>
                <a:latin typeface="Courier New"/>
                <a:ea typeface="Courier New"/>
                <a:cs typeface="Courier New"/>
                <a:sym typeface="Courier New"/>
              </a:rPr>
              <a:t> a, b = 1;</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 = 0;        </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rgbClr val="0000BF"/>
                </a:solidFill>
                <a:latin typeface="Courier New"/>
                <a:ea typeface="Courier New"/>
                <a:cs typeface="Courier New"/>
                <a:sym typeface="Courier New"/>
              </a:rPr>
              <a:t>int</a:t>
            </a:r>
            <a:r>
              <a:rPr lang="it" sz="1000">
                <a:solidFill>
                  <a:schemeClr val="lt2"/>
                </a:solidFill>
                <a:latin typeface="Courier New"/>
                <a:ea typeface="Courier New"/>
                <a:cs typeface="Courier New"/>
                <a:sym typeface="Courier New"/>
              </a:rPr>
              <a:t>[] array = </a:t>
            </a:r>
            <a:r>
              <a:rPr lang="it" sz="1000">
                <a:solidFill>
                  <a:srgbClr val="0000BF"/>
                </a:solidFill>
                <a:latin typeface="Courier New"/>
                <a:ea typeface="Courier New"/>
                <a:cs typeface="Courier New"/>
                <a:sym typeface="Courier New"/>
              </a:rPr>
              <a:t>new int</a:t>
            </a:r>
            <a:r>
              <a:rPr lang="it" sz="1000">
                <a:solidFill>
                  <a:schemeClr val="lt2"/>
                </a:solidFill>
                <a:latin typeface="Courier New"/>
                <a:ea typeface="Courier New"/>
                <a:cs typeface="Courier New"/>
                <a:sym typeface="Courier New"/>
              </a:rPr>
              <a:t>[10];</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rgbClr val="0000BF"/>
                </a:solidFill>
                <a:latin typeface="Courier New"/>
                <a:ea typeface="Courier New"/>
                <a:cs typeface="Courier New"/>
                <a:sym typeface="Courier New"/>
              </a:rPr>
              <a:t>if</a:t>
            </a:r>
            <a:r>
              <a:rPr lang="it" sz="1000">
                <a:solidFill>
                  <a:schemeClr val="lt2"/>
                </a:solidFill>
                <a:latin typeface="Courier New"/>
                <a:ea typeface="Courier New"/>
                <a:cs typeface="Courier New"/>
                <a:sym typeface="Courier New"/>
              </a:rPr>
              <a:t>(a+b &gt;= 1) {</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rgbClr val="0000BF"/>
                </a:solidFill>
                <a:latin typeface="Courier New"/>
                <a:ea typeface="Courier New"/>
                <a:cs typeface="Courier New"/>
                <a:sym typeface="Courier New"/>
              </a:rPr>
              <a:t>for</a:t>
            </a:r>
            <a:r>
              <a:rPr lang="it" sz="1000">
                <a:solidFill>
                  <a:schemeClr val="lt2"/>
                </a:solidFill>
                <a:latin typeface="Courier New"/>
                <a:ea typeface="Courier New"/>
                <a:cs typeface="Courier New"/>
                <a:sym typeface="Courier New"/>
              </a:rPr>
              <a:t>(</a:t>
            </a:r>
            <a:r>
              <a:rPr lang="it" sz="1000">
                <a:solidFill>
                  <a:srgbClr val="0000BF"/>
                </a:solidFill>
                <a:latin typeface="Courier New"/>
                <a:ea typeface="Courier New"/>
                <a:cs typeface="Courier New"/>
                <a:sym typeface="Courier New"/>
              </a:rPr>
              <a:t>int</a:t>
            </a:r>
            <a:r>
              <a:rPr lang="it" sz="1000">
                <a:solidFill>
                  <a:schemeClr val="lt2"/>
                </a:solidFill>
                <a:latin typeface="Courier New"/>
                <a:ea typeface="Courier New"/>
                <a:cs typeface="Courier New"/>
                <a:sym typeface="Courier New"/>
              </a:rPr>
              <a:t> i = 0; i &lt; array.length; i++)</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array[i] = 1;</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rgbClr val="0000BF"/>
                </a:solidFill>
                <a:latin typeface="Courier New"/>
                <a:ea typeface="Courier New"/>
                <a:cs typeface="Courier New"/>
                <a:sym typeface="Courier New"/>
              </a:rPr>
              <a:t>else</a:t>
            </a:r>
            <a:r>
              <a:rPr lang="it" sz="1000">
                <a:solidFill>
                  <a:schemeClr val="lt2"/>
                </a:solidFill>
                <a:latin typeface="Courier New"/>
                <a:ea typeface="Courier New"/>
                <a:cs typeface="Courier New"/>
                <a:sym typeface="Courier New"/>
              </a:rPr>
              <a:t> {</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rgbClr val="0000BF"/>
                </a:solidFill>
                <a:latin typeface="Courier New"/>
                <a:ea typeface="Courier New"/>
                <a:cs typeface="Courier New"/>
                <a:sym typeface="Courier New"/>
              </a:rPr>
              <a:t>int</a:t>
            </a:r>
            <a:r>
              <a:rPr lang="it" sz="1000">
                <a:solidFill>
                  <a:schemeClr val="lt2"/>
                </a:solidFill>
                <a:latin typeface="Courier New"/>
                <a:ea typeface="Courier New"/>
                <a:cs typeface="Courier New"/>
                <a:sym typeface="Courier New"/>
              </a:rPr>
              <a:t> i = 0;</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rgbClr val="0000BF"/>
                </a:solidFill>
                <a:latin typeface="Courier New"/>
                <a:ea typeface="Courier New"/>
                <a:cs typeface="Courier New"/>
                <a:sym typeface="Courier New"/>
              </a:rPr>
              <a:t>while</a:t>
            </a:r>
            <a:r>
              <a:rPr lang="it" sz="1000">
                <a:solidFill>
                  <a:schemeClr val="lt2"/>
                </a:solidFill>
                <a:latin typeface="Courier New"/>
                <a:ea typeface="Courier New"/>
                <a:cs typeface="Courier New"/>
                <a:sym typeface="Courier New"/>
              </a:rPr>
              <a:t>(i &lt; array.length) {</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array[i] = 0;</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i++;</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        </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rgbClr val="0000BF"/>
                </a:solidFill>
                <a:latin typeface="Courier New"/>
                <a:ea typeface="Courier New"/>
                <a:cs typeface="Courier New"/>
                <a:sym typeface="Courier New"/>
              </a:rPr>
              <a:t>switch</a:t>
            </a:r>
            <a:r>
              <a:rPr lang="it" sz="1000">
                <a:solidFill>
                  <a:schemeClr val="lt2"/>
                </a:solidFill>
                <a:latin typeface="Courier New"/>
                <a:ea typeface="Courier New"/>
                <a:cs typeface="Courier New"/>
                <a:sym typeface="Courier New"/>
              </a:rPr>
              <a:t>(array[0]) {</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rgbClr val="0000BF"/>
                </a:solidFill>
                <a:latin typeface="Courier New"/>
                <a:ea typeface="Courier New"/>
                <a:cs typeface="Courier New"/>
                <a:sym typeface="Courier New"/>
              </a:rPr>
              <a:t>case</a:t>
            </a:r>
            <a:r>
              <a:rPr lang="it" sz="1000">
                <a:solidFill>
                  <a:schemeClr val="lt2"/>
                </a:solidFill>
                <a:latin typeface="Courier New"/>
                <a:ea typeface="Courier New"/>
                <a:cs typeface="Courier New"/>
                <a:sym typeface="Courier New"/>
              </a:rPr>
              <a:t> 0:</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rgbClr val="1EB540"/>
                </a:solidFill>
                <a:latin typeface="Courier New"/>
                <a:ea typeface="Courier New"/>
                <a:cs typeface="Courier New"/>
                <a:sym typeface="Courier New"/>
              </a:rPr>
              <a:t>//do something</a:t>
            </a:r>
            <a:endParaRPr sz="1000">
              <a:solidFill>
                <a:srgbClr val="1EB540"/>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rgbClr val="0000BF"/>
                </a:solidFill>
                <a:latin typeface="Courier New"/>
                <a:ea typeface="Courier New"/>
                <a:cs typeface="Courier New"/>
                <a:sym typeface="Courier New"/>
              </a:rPr>
              <a:t>break</a:t>
            </a:r>
            <a:r>
              <a:rPr lang="it" sz="1000">
                <a:solidFill>
                  <a:schemeClr val="lt2"/>
                </a:solidFill>
                <a:latin typeface="Courier New"/>
                <a:ea typeface="Courier New"/>
                <a:cs typeface="Courier New"/>
                <a:sym typeface="Courier New"/>
              </a:rPr>
              <a:t>;</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rgbClr val="0000BF"/>
                </a:solidFill>
                <a:latin typeface="Courier New"/>
                <a:ea typeface="Courier New"/>
                <a:cs typeface="Courier New"/>
                <a:sym typeface="Courier New"/>
              </a:rPr>
              <a:t>case</a:t>
            </a:r>
            <a:r>
              <a:rPr lang="it" sz="1000">
                <a:solidFill>
                  <a:schemeClr val="lt2"/>
                </a:solidFill>
                <a:latin typeface="Courier New"/>
                <a:ea typeface="Courier New"/>
                <a:cs typeface="Courier New"/>
                <a:sym typeface="Courier New"/>
              </a:rPr>
              <a:t> 1:</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rgbClr val="1EB540"/>
                </a:solidFill>
                <a:latin typeface="Courier New"/>
                <a:ea typeface="Courier New"/>
                <a:cs typeface="Courier New"/>
                <a:sym typeface="Courier New"/>
              </a:rPr>
              <a:t>//do something</a:t>
            </a:r>
            <a:endParaRPr sz="1000">
              <a:solidFill>
                <a:srgbClr val="1EB540"/>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rgbClr val="0000BF"/>
                </a:solidFill>
                <a:latin typeface="Courier New"/>
                <a:ea typeface="Courier New"/>
                <a:cs typeface="Courier New"/>
                <a:sym typeface="Courier New"/>
              </a:rPr>
              <a:t>break</a:t>
            </a:r>
            <a:r>
              <a:rPr lang="it" sz="1000">
                <a:solidFill>
                  <a:schemeClr val="lt2"/>
                </a:solidFill>
                <a:latin typeface="Courier New"/>
                <a:ea typeface="Courier New"/>
                <a:cs typeface="Courier New"/>
                <a:sym typeface="Courier New"/>
              </a:rPr>
              <a:t>;</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rgbClr val="0000BF"/>
                </a:solidFill>
                <a:latin typeface="Courier New"/>
                <a:ea typeface="Courier New"/>
                <a:cs typeface="Courier New"/>
                <a:sym typeface="Courier New"/>
              </a:rPr>
              <a:t>default</a:t>
            </a:r>
            <a:r>
              <a:rPr lang="it" sz="1000">
                <a:solidFill>
                  <a:schemeClr val="lt2"/>
                </a:solidFill>
                <a:latin typeface="Courier New"/>
                <a:ea typeface="Courier New"/>
                <a:cs typeface="Courier New"/>
                <a:sym typeface="Courier New"/>
              </a:rPr>
              <a:t>:</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rgbClr val="1EB540"/>
                </a:solidFill>
                <a:latin typeface="Courier New"/>
                <a:ea typeface="Courier New"/>
                <a:cs typeface="Courier New"/>
                <a:sym typeface="Courier New"/>
              </a:rPr>
              <a:t>//do something</a:t>
            </a:r>
            <a:endParaRPr sz="1000">
              <a:solidFill>
                <a:srgbClr val="1EB540"/>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rgbClr val="0000BF"/>
                </a:solidFill>
                <a:latin typeface="Courier New"/>
                <a:ea typeface="Courier New"/>
                <a:cs typeface="Courier New"/>
                <a:sym typeface="Courier New"/>
              </a:rPr>
              <a:t>break</a:t>
            </a:r>
            <a:r>
              <a:rPr lang="it" sz="1000">
                <a:solidFill>
                  <a:schemeClr val="lt2"/>
                </a:solidFill>
                <a:latin typeface="Courier New"/>
                <a:ea typeface="Courier New"/>
                <a:cs typeface="Courier New"/>
                <a:sym typeface="Courier New"/>
              </a:rPr>
              <a:t>;                  </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rgbClr val="0000BF"/>
                </a:solidFill>
                <a:latin typeface="Courier New"/>
                <a:ea typeface="Courier New"/>
                <a:cs typeface="Courier New"/>
                <a:sym typeface="Courier New"/>
              </a:rPr>
              <a:t>for</a:t>
            </a:r>
            <a:r>
              <a:rPr lang="it" sz="1000">
                <a:solidFill>
                  <a:schemeClr val="lt2"/>
                </a:solidFill>
                <a:latin typeface="Courier New"/>
                <a:ea typeface="Courier New"/>
                <a:cs typeface="Courier New"/>
                <a:sym typeface="Courier New"/>
              </a:rPr>
              <a:t>(</a:t>
            </a:r>
            <a:r>
              <a:rPr lang="it" sz="1000">
                <a:solidFill>
                  <a:srgbClr val="0000BF"/>
                </a:solidFill>
                <a:latin typeface="Courier New"/>
                <a:ea typeface="Courier New"/>
                <a:cs typeface="Courier New"/>
                <a:sym typeface="Courier New"/>
              </a:rPr>
              <a:t>int</a:t>
            </a:r>
            <a:r>
              <a:rPr lang="it" sz="1000">
                <a:solidFill>
                  <a:schemeClr val="lt2"/>
                </a:solidFill>
                <a:latin typeface="Courier New"/>
                <a:ea typeface="Courier New"/>
                <a:cs typeface="Courier New"/>
                <a:sym typeface="Courier New"/>
              </a:rPr>
              <a:t> v : array) </a:t>
            </a:r>
            <a:r>
              <a:rPr lang="it" sz="1000">
                <a:solidFill>
                  <a:srgbClr val="1EB540"/>
                </a:solidFill>
                <a:latin typeface="Courier New"/>
                <a:ea typeface="Courier New"/>
                <a:cs typeface="Courier New"/>
                <a:sym typeface="Courier New"/>
              </a:rPr>
              <a:t>//for each</a:t>
            </a:r>
            <a:endParaRPr sz="1000">
              <a:solidFill>
                <a:srgbClr val="1EB540"/>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System.out.println(v);</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t/>
            </a:r>
            <a:endParaRPr sz="1000">
              <a:solidFill>
                <a:schemeClr val="lt2"/>
              </a:solidFill>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5" name="Shape 145"/>
        <p:cNvGrpSpPr/>
        <p:nvPr/>
      </p:nvGrpSpPr>
      <p:grpSpPr>
        <a:xfrm>
          <a:off x="0" y="0"/>
          <a:ext cx="0" cy="0"/>
          <a:chOff x="0" y="0"/>
          <a:chExt cx="0" cy="0"/>
        </a:xfrm>
      </p:grpSpPr>
      <p:sp>
        <p:nvSpPr>
          <p:cNvPr id="146" name="Google Shape;146;p24"/>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Sintassi di un programma Java</a:t>
            </a:r>
            <a:endParaRPr/>
          </a:p>
        </p:txBody>
      </p:sp>
      <p:sp>
        <p:nvSpPr>
          <p:cNvPr id="147" name="Google Shape;147;p24"/>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a:t>Nelle nuove versioni di Java, ci sono anche dei costrutti che permettono di scrivere diversamente il codice</a:t>
            </a:r>
            <a:endParaRPr/>
          </a:p>
        </p:txBody>
      </p:sp>
      <p:sp>
        <p:nvSpPr>
          <p:cNvPr id="148" name="Google Shape;148;p24"/>
          <p:cNvSpPr txBox="1"/>
          <p:nvPr/>
        </p:nvSpPr>
        <p:spPr>
          <a:xfrm>
            <a:off x="3477700" y="0"/>
            <a:ext cx="5306100" cy="434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000">
                <a:solidFill>
                  <a:srgbClr val="0000BF"/>
                </a:solidFill>
                <a:latin typeface="Courier New"/>
                <a:ea typeface="Courier New"/>
                <a:cs typeface="Courier New"/>
                <a:sym typeface="Courier New"/>
              </a:rPr>
              <a:t>public class</a:t>
            </a:r>
            <a:r>
              <a:rPr lang="it" sz="1000">
                <a:solidFill>
                  <a:schemeClr val="lt2"/>
                </a:solidFill>
                <a:latin typeface="Courier New"/>
                <a:ea typeface="Courier New"/>
                <a:cs typeface="Courier New"/>
                <a:sym typeface="Courier New"/>
              </a:rPr>
              <a:t> Main {</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rgbClr val="0000BF"/>
                </a:solidFill>
                <a:latin typeface="Courier New"/>
                <a:ea typeface="Courier New"/>
                <a:cs typeface="Courier New"/>
                <a:sym typeface="Courier New"/>
              </a:rPr>
              <a:t>public static void</a:t>
            </a:r>
            <a:r>
              <a:rPr lang="it" sz="1000">
                <a:solidFill>
                  <a:schemeClr val="lt2"/>
                </a:solidFill>
                <a:latin typeface="Courier New"/>
                <a:ea typeface="Courier New"/>
                <a:cs typeface="Courier New"/>
                <a:sym typeface="Courier New"/>
              </a:rPr>
              <a:t> main(String[] args) {</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rgbClr val="0000BF"/>
                </a:solidFill>
                <a:latin typeface="Courier New"/>
                <a:ea typeface="Courier New"/>
                <a:cs typeface="Courier New"/>
                <a:sym typeface="Courier New"/>
              </a:rPr>
              <a:t>var </a:t>
            </a:r>
            <a:r>
              <a:rPr lang="it" sz="1000">
                <a:solidFill>
                  <a:schemeClr val="lt2"/>
                </a:solidFill>
                <a:latin typeface="Courier New"/>
                <a:ea typeface="Courier New"/>
                <a:cs typeface="Courier New"/>
                <a:sym typeface="Courier New"/>
              </a:rPr>
              <a:t>a = 1; </a:t>
            </a:r>
            <a:r>
              <a:rPr lang="it" sz="1000">
                <a:solidFill>
                  <a:srgbClr val="1EB540"/>
                </a:solidFill>
                <a:latin typeface="Courier New"/>
                <a:ea typeface="Courier New"/>
                <a:cs typeface="Courier New"/>
                <a:sym typeface="Courier New"/>
              </a:rPr>
              <a:t>//il tipo di a è inferito automaticamente</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rgbClr val="0000BF"/>
                </a:solidFill>
                <a:latin typeface="Courier New"/>
                <a:ea typeface="Courier New"/>
                <a:cs typeface="Courier New"/>
                <a:sym typeface="Courier New"/>
              </a:rPr>
              <a:t>int</a:t>
            </a:r>
            <a:r>
              <a:rPr lang="it" sz="1000">
                <a:solidFill>
                  <a:schemeClr val="lt2"/>
                </a:solidFill>
                <a:latin typeface="Courier New"/>
                <a:ea typeface="Courier New"/>
                <a:cs typeface="Courier New"/>
                <a:sym typeface="Courier New"/>
              </a:rPr>
              <a:t>[] </a:t>
            </a:r>
            <a:r>
              <a:rPr lang="it" sz="1000">
                <a:solidFill>
                  <a:schemeClr val="lt2"/>
                </a:solidFill>
                <a:latin typeface="Courier New"/>
                <a:ea typeface="Courier New"/>
                <a:cs typeface="Courier New"/>
                <a:sym typeface="Courier New"/>
              </a:rPr>
              <a:t>array</a:t>
            </a:r>
            <a:r>
              <a:rPr lang="it" sz="1000">
                <a:solidFill>
                  <a:schemeClr val="lt2"/>
                </a:solidFill>
                <a:latin typeface="Courier New"/>
                <a:ea typeface="Courier New"/>
                <a:cs typeface="Courier New"/>
                <a:sym typeface="Courier New"/>
              </a:rPr>
              <a:t> = </a:t>
            </a:r>
            <a:r>
              <a:rPr lang="it" sz="1000">
                <a:solidFill>
                  <a:srgbClr val="0000BF"/>
                </a:solidFill>
                <a:latin typeface="Courier New"/>
                <a:ea typeface="Courier New"/>
                <a:cs typeface="Courier New"/>
                <a:sym typeface="Courier New"/>
              </a:rPr>
              <a:t>new int</a:t>
            </a:r>
            <a:r>
              <a:rPr lang="it" sz="1000">
                <a:solidFill>
                  <a:schemeClr val="lt2"/>
                </a:solidFill>
                <a:latin typeface="Courier New"/>
                <a:ea typeface="Courier New"/>
                <a:cs typeface="Courier New"/>
                <a:sym typeface="Courier New"/>
              </a:rPr>
              <a:t>[10];</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rgbClr val="0000BF"/>
                </a:solidFill>
                <a:latin typeface="Courier New"/>
                <a:ea typeface="Courier New"/>
                <a:cs typeface="Courier New"/>
                <a:sym typeface="Courier New"/>
              </a:rPr>
              <a:t>for</a:t>
            </a:r>
            <a:r>
              <a:rPr lang="it" sz="1000">
                <a:solidFill>
                  <a:schemeClr val="lt2"/>
                </a:solidFill>
                <a:latin typeface="Courier New"/>
                <a:ea typeface="Courier New"/>
                <a:cs typeface="Courier New"/>
                <a:sym typeface="Courier New"/>
              </a:rPr>
              <a:t>(</a:t>
            </a:r>
            <a:r>
              <a:rPr lang="it" sz="1000">
                <a:solidFill>
                  <a:srgbClr val="0000BF"/>
                </a:solidFill>
                <a:latin typeface="Courier New"/>
                <a:ea typeface="Courier New"/>
                <a:cs typeface="Courier New"/>
                <a:sym typeface="Courier New"/>
              </a:rPr>
              <a:t>int</a:t>
            </a:r>
            <a:r>
              <a:rPr lang="it" sz="1000">
                <a:solidFill>
                  <a:schemeClr val="lt2"/>
                </a:solidFill>
                <a:latin typeface="Courier New"/>
                <a:ea typeface="Courier New"/>
                <a:cs typeface="Courier New"/>
                <a:sym typeface="Courier New"/>
              </a:rPr>
              <a:t> i = 0; i &lt; array.length; i++)</a:t>
            </a:r>
            <a:endParaRPr sz="1000">
              <a:solidFill>
                <a:schemeClr val="lt2"/>
              </a:solidFill>
              <a:latin typeface="Courier New"/>
              <a:ea typeface="Courier New"/>
              <a:cs typeface="Courier New"/>
              <a:sym typeface="Courier New"/>
            </a:endParaRPr>
          </a:p>
          <a:p>
            <a:pPr indent="457200" lvl="0" marL="457200" rtl="0" algn="l">
              <a:spcBef>
                <a:spcPts val="0"/>
              </a:spcBef>
              <a:spcAft>
                <a:spcPts val="0"/>
              </a:spcAft>
              <a:buNone/>
            </a:pPr>
            <a:r>
              <a:rPr lang="it" sz="1000">
                <a:solidFill>
                  <a:schemeClr val="lt2"/>
                </a:solidFill>
                <a:latin typeface="Courier New"/>
                <a:ea typeface="Courier New"/>
                <a:cs typeface="Courier New"/>
                <a:sym typeface="Courier New"/>
              </a:rPr>
              <a:t>array[i] = i;</a:t>
            </a:r>
            <a:endParaRPr sz="1000">
              <a:solidFill>
                <a:schemeClr val="lt2"/>
              </a:solidFill>
              <a:latin typeface="Courier New"/>
              <a:ea typeface="Courier New"/>
              <a:cs typeface="Courier New"/>
              <a:sym typeface="Courier New"/>
            </a:endParaRPr>
          </a:p>
          <a:p>
            <a:pPr indent="0" lvl="0" marL="457200" rtl="0" algn="l">
              <a:spcBef>
                <a:spcPts val="0"/>
              </a:spcBef>
              <a:spcAft>
                <a:spcPts val="0"/>
              </a:spcAft>
              <a:buNone/>
            </a:pPr>
            <a:r>
              <a:rPr lang="it" sz="1000">
                <a:solidFill>
                  <a:schemeClr val="lt2"/>
                </a:solidFill>
                <a:latin typeface="Courier New"/>
                <a:ea typeface="Courier New"/>
                <a:cs typeface="Courier New"/>
                <a:sym typeface="Courier New"/>
              </a:rPr>
              <a:t>  </a:t>
            </a:r>
            <a:endParaRPr sz="1000">
              <a:solidFill>
                <a:schemeClr val="lt2"/>
              </a:solidFill>
              <a:latin typeface="Courier New"/>
              <a:ea typeface="Courier New"/>
              <a:cs typeface="Courier New"/>
              <a:sym typeface="Courier New"/>
            </a:endParaRPr>
          </a:p>
          <a:p>
            <a:pPr indent="0" lvl="0" marL="457200" rtl="0" algn="l">
              <a:spcBef>
                <a:spcPts val="0"/>
              </a:spcBef>
              <a:spcAft>
                <a:spcPts val="0"/>
              </a:spcAft>
              <a:buNone/>
            </a:pPr>
            <a:r>
              <a:rPr lang="it" sz="1000">
                <a:solidFill>
                  <a:schemeClr val="lt2"/>
                </a:solidFill>
                <a:latin typeface="Courier New"/>
                <a:ea typeface="Courier New"/>
                <a:cs typeface="Courier New"/>
                <a:sym typeface="Courier New"/>
              </a:rPr>
              <a:t>  </a:t>
            </a:r>
            <a:endParaRPr sz="1000">
              <a:solidFill>
                <a:schemeClr val="lt2"/>
              </a:solidFill>
              <a:latin typeface="Courier New"/>
              <a:ea typeface="Courier New"/>
              <a:cs typeface="Courier New"/>
              <a:sym typeface="Courier New"/>
            </a:endParaRPr>
          </a:p>
          <a:p>
            <a:pPr indent="0" lvl="0" marL="457200" rtl="0" algn="l">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rgbClr val="0000BF"/>
                </a:solidFill>
                <a:latin typeface="Courier New"/>
                <a:ea typeface="Courier New"/>
                <a:cs typeface="Courier New"/>
                <a:sym typeface="Courier New"/>
              </a:rPr>
              <a:t>switch</a:t>
            </a:r>
            <a:r>
              <a:rPr lang="it" sz="1000">
                <a:solidFill>
                  <a:schemeClr val="lt2"/>
                </a:solidFill>
                <a:latin typeface="Courier New"/>
                <a:ea typeface="Courier New"/>
                <a:cs typeface="Courier New"/>
                <a:sym typeface="Courier New"/>
              </a:rPr>
              <a:t>(array[0]) {</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rgbClr val="0000BF"/>
                </a:solidFill>
                <a:latin typeface="Courier New"/>
                <a:ea typeface="Courier New"/>
                <a:cs typeface="Courier New"/>
                <a:sym typeface="Courier New"/>
              </a:rPr>
              <a:t>case</a:t>
            </a:r>
            <a:r>
              <a:rPr lang="it" sz="1000">
                <a:solidFill>
                  <a:schemeClr val="lt2"/>
                </a:solidFill>
                <a:latin typeface="Courier New"/>
                <a:ea typeface="Courier New"/>
                <a:cs typeface="Courier New"/>
                <a:sym typeface="Courier New"/>
              </a:rPr>
              <a:t> 0 -&gt; System.out.println(</a:t>
            </a:r>
            <a:r>
              <a:rPr lang="it" sz="1000">
                <a:solidFill>
                  <a:srgbClr val="9400D1"/>
                </a:solidFill>
                <a:latin typeface="Courier New"/>
                <a:ea typeface="Courier New"/>
                <a:cs typeface="Courier New"/>
                <a:sym typeface="Courier New"/>
              </a:rPr>
              <a:t>"Contiene "</a:t>
            </a:r>
            <a:r>
              <a:rPr lang="it" sz="1000">
                <a:solidFill>
                  <a:schemeClr val="lt2"/>
                </a:solidFill>
                <a:latin typeface="Courier New"/>
                <a:ea typeface="Courier New"/>
                <a:cs typeface="Courier New"/>
                <a:sym typeface="Courier New"/>
              </a:rPr>
              <a:t> + 0);</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rgbClr val="0000BF"/>
                </a:solidFill>
                <a:latin typeface="Courier New"/>
                <a:ea typeface="Courier New"/>
                <a:cs typeface="Courier New"/>
                <a:sym typeface="Courier New"/>
              </a:rPr>
              <a:t>case</a:t>
            </a:r>
            <a:r>
              <a:rPr lang="it" sz="1000">
                <a:solidFill>
                  <a:schemeClr val="lt2"/>
                </a:solidFill>
                <a:latin typeface="Courier New"/>
                <a:ea typeface="Courier New"/>
                <a:cs typeface="Courier New"/>
                <a:sym typeface="Courier New"/>
              </a:rPr>
              <a:t> 1 -&gt; System.out.println(</a:t>
            </a:r>
            <a:r>
              <a:rPr lang="it" sz="1000">
                <a:solidFill>
                  <a:srgbClr val="9400D1"/>
                </a:solidFill>
                <a:latin typeface="Courier New"/>
                <a:ea typeface="Courier New"/>
                <a:cs typeface="Courier New"/>
                <a:sym typeface="Courier New"/>
              </a:rPr>
              <a:t>"Contiene "</a:t>
            </a:r>
            <a:r>
              <a:rPr lang="it" sz="1000">
                <a:solidFill>
                  <a:schemeClr val="lt2"/>
                </a:solidFill>
                <a:latin typeface="Courier New"/>
                <a:ea typeface="Courier New"/>
                <a:cs typeface="Courier New"/>
                <a:sym typeface="Courier New"/>
              </a:rPr>
              <a:t> + 1);</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rgbClr val="0000BF"/>
                </a:solidFill>
                <a:latin typeface="Courier New"/>
                <a:ea typeface="Courier New"/>
                <a:cs typeface="Courier New"/>
                <a:sym typeface="Courier New"/>
              </a:rPr>
              <a:t>default</a:t>
            </a:r>
            <a:r>
              <a:rPr lang="it" sz="1000">
                <a:solidFill>
                  <a:schemeClr val="lt2"/>
                </a:solidFill>
                <a:latin typeface="Courier New"/>
                <a:ea typeface="Courier New"/>
                <a:cs typeface="Courier New"/>
                <a:sym typeface="Courier New"/>
              </a:rPr>
              <a:t> -&gt; System.out.println(</a:t>
            </a:r>
            <a:r>
              <a:rPr lang="it" sz="1000">
                <a:solidFill>
                  <a:srgbClr val="9400D1"/>
                </a:solidFill>
                <a:latin typeface="Courier New"/>
                <a:ea typeface="Courier New"/>
                <a:cs typeface="Courier New"/>
                <a:sym typeface="Courier New"/>
              </a:rPr>
              <a:t>"Contiene altri valori"</a:t>
            </a:r>
            <a:r>
              <a:rPr lang="it" sz="1000">
                <a:solidFill>
                  <a:schemeClr val="lt2"/>
                </a:solidFill>
                <a:latin typeface="Courier New"/>
                <a:ea typeface="Courier New"/>
                <a:cs typeface="Courier New"/>
                <a:sym typeface="Courier New"/>
              </a:rPr>
              <a:t>);</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endParaRPr sz="1000">
              <a:solidFill>
                <a:schemeClr val="lt2"/>
              </a:solidFill>
              <a:latin typeface="Courier New"/>
              <a:ea typeface="Courier New"/>
              <a:cs typeface="Courier New"/>
              <a:sym typeface="Courier New"/>
            </a:endParaRPr>
          </a:p>
          <a:p>
            <a:pPr indent="0" lvl="0" marL="457200" rtl="0" algn="l">
              <a:spcBef>
                <a:spcPts val="0"/>
              </a:spcBef>
              <a:spcAft>
                <a:spcPts val="0"/>
              </a:spcAft>
              <a:buNone/>
            </a:pPr>
            <a:r>
              <a:t/>
            </a:r>
            <a:endParaRPr sz="1000">
              <a:solidFill>
                <a:schemeClr val="lt2"/>
              </a:solidFill>
              <a:latin typeface="Courier New"/>
              <a:ea typeface="Courier New"/>
              <a:cs typeface="Courier New"/>
              <a:sym typeface="Courier New"/>
            </a:endParaRPr>
          </a:p>
          <a:p>
            <a:pPr indent="0" lvl="0" marL="457200" rtl="0" algn="l">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rgbClr val="1EB540"/>
                </a:solidFill>
                <a:latin typeface="Courier New"/>
                <a:ea typeface="Courier New"/>
                <a:cs typeface="Courier New"/>
                <a:sym typeface="Courier New"/>
              </a:rPr>
              <a:t>//Possiamo fare in modo che lo switch restituisca qualcosa</a:t>
            </a:r>
            <a:endParaRPr sz="1000">
              <a:solidFill>
                <a:schemeClr val="lt2"/>
              </a:solidFill>
              <a:latin typeface="Courier New"/>
              <a:ea typeface="Courier New"/>
              <a:cs typeface="Courier New"/>
              <a:sym typeface="Courier New"/>
            </a:endParaRPr>
          </a:p>
          <a:p>
            <a:pPr indent="0" lvl="0" marL="457200" rtl="0" algn="l">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rgbClr val="1EB540"/>
                </a:solidFill>
                <a:latin typeface="Courier New"/>
                <a:ea typeface="Courier New"/>
                <a:cs typeface="Courier New"/>
                <a:sym typeface="Courier New"/>
              </a:rPr>
              <a:t>//res conterrà 0 se array[0] è 0</a:t>
            </a:r>
            <a:endParaRPr sz="1000">
              <a:solidFill>
                <a:srgbClr val="1EB540"/>
              </a:solidFill>
              <a:latin typeface="Courier New"/>
              <a:ea typeface="Courier New"/>
              <a:cs typeface="Courier New"/>
              <a:sym typeface="Courier New"/>
            </a:endParaRPr>
          </a:p>
          <a:p>
            <a:pPr indent="0" lvl="0" marL="457200" rtl="0" algn="l">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rgbClr val="1EB540"/>
                </a:solidFill>
                <a:latin typeface="Courier New"/>
                <a:ea typeface="Courier New"/>
                <a:cs typeface="Courier New"/>
                <a:sym typeface="Courier New"/>
              </a:rPr>
              <a:t>//res conterrà 1 se array[0] è 1</a:t>
            </a:r>
            <a:endParaRPr sz="1000">
              <a:solidFill>
                <a:srgbClr val="1EB540"/>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rgbClr val="0000BF"/>
                </a:solidFill>
                <a:latin typeface="Courier New"/>
                <a:ea typeface="Courier New"/>
                <a:cs typeface="Courier New"/>
                <a:sym typeface="Courier New"/>
              </a:rPr>
              <a:t>var</a:t>
            </a:r>
            <a:r>
              <a:rPr lang="it" sz="1000">
                <a:solidFill>
                  <a:schemeClr val="lt2"/>
                </a:solidFill>
                <a:latin typeface="Courier New"/>
                <a:ea typeface="Courier New"/>
                <a:cs typeface="Courier New"/>
                <a:sym typeface="Courier New"/>
              </a:rPr>
              <a:t> res = </a:t>
            </a:r>
            <a:r>
              <a:rPr lang="it" sz="1000">
                <a:solidFill>
                  <a:srgbClr val="0000BF"/>
                </a:solidFill>
                <a:latin typeface="Courier New"/>
                <a:ea typeface="Courier New"/>
                <a:cs typeface="Courier New"/>
                <a:sym typeface="Courier New"/>
              </a:rPr>
              <a:t>switch</a:t>
            </a:r>
            <a:r>
              <a:rPr lang="it" sz="1000">
                <a:solidFill>
                  <a:schemeClr val="lt2"/>
                </a:solidFill>
                <a:latin typeface="Courier New"/>
                <a:ea typeface="Courier New"/>
                <a:cs typeface="Courier New"/>
                <a:sym typeface="Courier New"/>
              </a:rPr>
              <a:t>(array[0]) {</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rgbClr val="0000BF"/>
                </a:solidFill>
                <a:latin typeface="Courier New"/>
                <a:ea typeface="Courier New"/>
                <a:cs typeface="Courier New"/>
                <a:sym typeface="Courier New"/>
              </a:rPr>
              <a:t>case</a:t>
            </a:r>
            <a:r>
              <a:rPr lang="it" sz="1000">
                <a:solidFill>
                  <a:schemeClr val="lt2"/>
                </a:solidFill>
                <a:latin typeface="Courier New"/>
                <a:ea typeface="Courier New"/>
                <a:cs typeface="Courier New"/>
                <a:sym typeface="Courier New"/>
              </a:rPr>
              <a:t> 0 -&gt; {</a:t>
            </a:r>
            <a:r>
              <a:rPr lang="it" sz="1000">
                <a:solidFill>
                  <a:srgbClr val="0000BF"/>
                </a:solidFill>
                <a:latin typeface="Courier New"/>
                <a:ea typeface="Courier New"/>
                <a:cs typeface="Courier New"/>
                <a:sym typeface="Courier New"/>
              </a:rPr>
              <a:t> </a:t>
            </a:r>
            <a:r>
              <a:rPr lang="it" sz="1000">
                <a:solidFill>
                  <a:schemeClr val="lt2"/>
                </a:solidFill>
                <a:latin typeface="Courier New"/>
                <a:ea typeface="Courier New"/>
                <a:cs typeface="Courier New"/>
                <a:sym typeface="Courier New"/>
              </a:rPr>
              <a:t>System.out.println(0);</a:t>
            </a:r>
            <a:r>
              <a:rPr lang="it" sz="1000">
                <a:solidFill>
                  <a:srgbClr val="0000BF"/>
                </a:solidFill>
                <a:latin typeface="Courier New"/>
                <a:ea typeface="Courier New"/>
                <a:cs typeface="Courier New"/>
                <a:sym typeface="Courier New"/>
              </a:rPr>
              <a:t> yield </a:t>
            </a:r>
            <a:r>
              <a:rPr lang="it" sz="1000">
                <a:solidFill>
                  <a:schemeClr val="lt2"/>
                </a:solidFill>
                <a:latin typeface="Courier New"/>
                <a:ea typeface="Courier New"/>
                <a:cs typeface="Courier New"/>
                <a:sym typeface="Courier New"/>
              </a:rPr>
              <a:t>0; }</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rgbClr val="0000BF"/>
                </a:solidFill>
                <a:latin typeface="Courier New"/>
                <a:ea typeface="Courier New"/>
                <a:cs typeface="Courier New"/>
                <a:sym typeface="Courier New"/>
              </a:rPr>
              <a:t>case</a:t>
            </a:r>
            <a:r>
              <a:rPr lang="it" sz="1000">
                <a:solidFill>
                  <a:schemeClr val="lt2"/>
                </a:solidFill>
                <a:latin typeface="Courier New"/>
                <a:ea typeface="Courier New"/>
                <a:cs typeface="Courier New"/>
                <a:sym typeface="Courier New"/>
              </a:rPr>
              <a:t> 1 -&gt; { System.out.println(1); </a:t>
            </a:r>
            <a:r>
              <a:rPr lang="it" sz="1000">
                <a:solidFill>
                  <a:srgbClr val="0000BF"/>
                </a:solidFill>
                <a:latin typeface="Courier New"/>
                <a:ea typeface="Courier New"/>
                <a:cs typeface="Courier New"/>
                <a:sym typeface="Courier New"/>
              </a:rPr>
              <a:t>yield </a:t>
            </a:r>
            <a:r>
              <a:rPr lang="it" sz="1000">
                <a:solidFill>
                  <a:schemeClr val="lt2"/>
                </a:solidFill>
                <a:latin typeface="Courier New"/>
                <a:ea typeface="Courier New"/>
                <a:cs typeface="Courier New"/>
                <a:sym typeface="Courier New"/>
              </a:rPr>
              <a:t>1; }</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rgbClr val="0000BF"/>
                </a:solidFill>
                <a:latin typeface="Courier New"/>
                <a:ea typeface="Courier New"/>
                <a:cs typeface="Courier New"/>
                <a:sym typeface="Courier New"/>
              </a:rPr>
              <a:t>default</a:t>
            </a:r>
            <a:r>
              <a:rPr lang="it" sz="1000">
                <a:solidFill>
                  <a:schemeClr val="lt2"/>
                </a:solidFill>
                <a:latin typeface="Courier New"/>
                <a:ea typeface="Courier New"/>
                <a:cs typeface="Courier New"/>
                <a:sym typeface="Courier New"/>
              </a:rPr>
              <a:t> -&gt; { </a:t>
            </a:r>
            <a:r>
              <a:rPr lang="it" sz="1000">
                <a:solidFill>
                  <a:srgbClr val="0000BF"/>
                </a:solidFill>
                <a:latin typeface="Courier New"/>
                <a:ea typeface="Courier New"/>
                <a:cs typeface="Courier New"/>
                <a:sym typeface="Courier New"/>
              </a:rPr>
              <a:t>yield </a:t>
            </a:r>
            <a:r>
              <a:rPr lang="it" sz="1000">
                <a:solidFill>
                  <a:srgbClr val="9400D1"/>
                </a:solidFill>
                <a:latin typeface="Courier New"/>
                <a:ea typeface="Courier New"/>
                <a:cs typeface="Courier New"/>
                <a:sym typeface="Courier New"/>
              </a:rPr>
              <a:t>"Numero non supportato"</a:t>
            </a:r>
            <a:r>
              <a:rPr lang="it" sz="1000">
                <a:solidFill>
                  <a:schemeClr val="lt2"/>
                </a:solidFill>
                <a:latin typeface="Courier New"/>
                <a:ea typeface="Courier New"/>
                <a:cs typeface="Courier New"/>
                <a:sym typeface="Courier New"/>
              </a:rPr>
              <a:t>; }</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endParaRPr sz="1000">
              <a:solidFill>
                <a:schemeClr val="lt2"/>
              </a:solidFill>
              <a:latin typeface="Courier New"/>
              <a:ea typeface="Courier New"/>
              <a:cs typeface="Courier New"/>
              <a:sym typeface="Courier New"/>
            </a:endParaRPr>
          </a:p>
          <a:p>
            <a:pPr indent="0" lvl="0" marL="457200" rtl="0" algn="l">
              <a:spcBef>
                <a:spcPts val="0"/>
              </a:spcBef>
              <a:spcAft>
                <a:spcPts val="0"/>
              </a:spcAft>
              <a:buNone/>
            </a:pPr>
            <a:r>
              <a:rPr lang="it" sz="1000">
                <a:solidFill>
                  <a:srgbClr val="1EB540"/>
                </a:solidFill>
                <a:latin typeface="Courier New"/>
                <a:ea typeface="Courier New"/>
                <a:cs typeface="Courier New"/>
                <a:sym typeface="Courier New"/>
              </a:rPr>
              <a:t>  //res è dichiarato come var, quindi il tipo è inferito</a:t>
            </a:r>
            <a:endParaRPr sz="1000">
              <a:solidFill>
                <a:srgbClr val="1EB540"/>
              </a:solidFill>
              <a:latin typeface="Courier New"/>
              <a:ea typeface="Courier New"/>
              <a:cs typeface="Courier New"/>
              <a:sym typeface="Courier New"/>
            </a:endParaRPr>
          </a:p>
          <a:p>
            <a:pPr indent="0" lvl="0" marL="457200" rtl="0" algn="l">
              <a:spcBef>
                <a:spcPts val="0"/>
              </a:spcBef>
              <a:spcAft>
                <a:spcPts val="0"/>
              </a:spcAft>
              <a:buNone/>
            </a:pPr>
            <a:r>
              <a:rPr lang="it" sz="1000">
                <a:solidFill>
                  <a:srgbClr val="1EB540"/>
                </a:solidFill>
                <a:latin typeface="Courier New"/>
                <a:ea typeface="Courier New"/>
                <a:cs typeface="Courier New"/>
                <a:sym typeface="Courier New"/>
              </a:rPr>
              <a:t>  //sarà int nel caso di 0 e 1 o una stringa negli altri casi</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t/>
            </a:r>
            <a:endParaRPr sz="1000">
              <a:solidFill>
                <a:schemeClr val="lt2"/>
              </a:solidFill>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Classi</a:t>
            </a:r>
            <a:endParaRPr/>
          </a:p>
        </p:txBody>
      </p:sp>
      <p:sp>
        <p:nvSpPr>
          <p:cNvPr id="154" name="Google Shape;154;p25"/>
          <p:cNvSpPr txBox="1"/>
          <p:nvPr/>
        </p:nvSpPr>
        <p:spPr>
          <a:xfrm>
            <a:off x="48750" y="1916200"/>
            <a:ext cx="5598600" cy="338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rgbClr val="0000BF"/>
                </a:solidFill>
                <a:latin typeface="Courier New"/>
                <a:ea typeface="Courier New"/>
                <a:cs typeface="Courier New"/>
                <a:sym typeface="Courier New"/>
              </a:rPr>
              <a:t>public class</a:t>
            </a:r>
            <a:r>
              <a:rPr lang="it">
                <a:latin typeface="Courier New"/>
                <a:ea typeface="Courier New"/>
                <a:cs typeface="Courier New"/>
                <a:sym typeface="Courier New"/>
              </a:rPr>
              <a:t> </a:t>
            </a:r>
            <a:r>
              <a:rPr lang="it">
                <a:solidFill>
                  <a:schemeClr val="lt2"/>
                </a:solidFill>
                <a:latin typeface="Courier New"/>
                <a:ea typeface="Courier New"/>
                <a:cs typeface="Courier New"/>
                <a:sym typeface="Courier New"/>
              </a:rPr>
              <a:t>Esempio {</a:t>
            </a:r>
            <a:endParaRPr>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a:latin typeface="Courier New"/>
                <a:ea typeface="Courier New"/>
                <a:cs typeface="Courier New"/>
                <a:sym typeface="Courier New"/>
              </a:rPr>
              <a:t>  </a:t>
            </a:r>
            <a:r>
              <a:rPr lang="it">
                <a:solidFill>
                  <a:srgbClr val="0000BF"/>
                </a:solidFill>
                <a:latin typeface="Courier New"/>
                <a:ea typeface="Courier New"/>
                <a:cs typeface="Courier New"/>
                <a:sym typeface="Courier New"/>
              </a:rPr>
              <a:t>public</a:t>
            </a:r>
            <a:r>
              <a:rPr lang="it">
                <a:latin typeface="Courier New"/>
                <a:ea typeface="Courier New"/>
                <a:cs typeface="Courier New"/>
                <a:sym typeface="Courier New"/>
              </a:rPr>
              <a:t> </a:t>
            </a:r>
            <a:r>
              <a:rPr lang="it">
                <a:solidFill>
                  <a:schemeClr val="lt2"/>
                </a:solidFill>
                <a:latin typeface="Courier New"/>
                <a:ea typeface="Courier New"/>
                <a:cs typeface="Courier New"/>
                <a:sym typeface="Courier New"/>
              </a:rPr>
              <a:t>Esempio() {}</a:t>
            </a:r>
            <a:endParaRPr>
              <a:solidFill>
                <a:schemeClr val="lt2"/>
              </a:solidFill>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a:p>
            <a:pPr indent="0" lvl="0" marL="0" rtl="0" algn="l">
              <a:spcBef>
                <a:spcPts val="0"/>
              </a:spcBef>
              <a:spcAft>
                <a:spcPts val="0"/>
              </a:spcAft>
              <a:buNone/>
            </a:pPr>
            <a:r>
              <a:rPr lang="it">
                <a:latin typeface="Courier New"/>
                <a:ea typeface="Courier New"/>
                <a:cs typeface="Courier New"/>
                <a:sym typeface="Courier New"/>
              </a:rPr>
              <a:t>  </a:t>
            </a:r>
            <a:r>
              <a:rPr lang="it">
                <a:solidFill>
                  <a:srgbClr val="0000BF"/>
                </a:solidFill>
                <a:latin typeface="Courier New"/>
                <a:ea typeface="Courier New"/>
                <a:cs typeface="Courier New"/>
                <a:sym typeface="Courier New"/>
              </a:rPr>
              <a:t>public</a:t>
            </a:r>
            <a:r>
              <a:rPr lang="it">
                <a:latin typeface="Courier New"/>
                <a:ea typeface="Courier New"/>
                <a:cs typeface="Courier New"/>
                <a:sym typeface="Courier New"/>
              </a:rPr>
              <a:t> </a:t>
            </a:r>
            <a:r>
              <a:rPr lang="it">
                <a:solidFill>
                  <a:schemeClr val="lt2"/>
                </a:solidFill>
                <a:latin typeface="Courier New"/>
                <a:ea typeface="Courier New"/>
                <a:cs typeface="Courier New"/>
                <a:sym typeface="Courier New"/>
              </a:rPr>
              <a:t>Esempio(int c) { campo = c; }</a:t>
            </a:r>
            <a:endParaRPr>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a:latin typeface="Courier New"/>
                <a:ea typeface="Courier New"/>
                <a:cs typeface="Courier New"/>
                <a:sym typeface="Courier New"/>
              </a:rPr>
              <a:t>  </a:t>
            </a:r>
            <a:endParaRPr>
              <a:latin typeface="Courier New"/>
              <a:ea typeface="Courier New"/>
              <a:cs typeface="Courier New"/>
              <a:sym typeface="Courier New"/>
            </a:endParaRPr>
          </a:p>
          <a:p>
            <a:pPr indent="0" lvl="0" marL="0" rtl="0" algn="l">
              <a:spcBef>
                <a:spcPts val="0"/>
              </a:spcBef>
              <a:spcAft>
                <a:spcPts val="0"/>
              </a:spcAft>
              <a:buNone/>
            </a:pPr>
            <a:r>
              <a:rPr lang="it">
                <a:latin typeface="Courier New"/>
                <a:ea typeface="Courier New"/>
                <a:cs typeface="Courier New"/>
                <a:sym typeface="Courier New"/>
              </a:rPr>
              <a:t>  </a:t>
            </a:r>
            <a:r>
              <a:rPr lang="it">
                <a:solidFill>
                  <a:srgbClr val="0000BF"/>
                </a:solidFill>
                <a:latin typeface="Courier New"/>
                <a:ea typeface="Courier New"/>
                <a:cs typeface="Courier New"/>
                <a:sym typeface="Courier New"/>
              </a:rPr>
              <a:t>public int</a:t>
            </a:r>
            <a:r>
              <a:rPr lang="it">
                <a:latin typeface="Courier New"/>
                <a:ea typeface="Courier New"/>
                <a:cs typeface="Courier New"/>
                <a:sym typeface="Courier New"/>
              </a:rPr>
              <a:t> </a:t>
            </a:r>
            <a:r>
              <a:rPr lang="it">
                <a:solidFill>
                  <a:schemeClr val="lt2"/>
                </a:solidFill>
                <a:latin typeface="Courier New"/>
                <a:ea typeface="Courier New"/>
                <a:cs typeface="Courier New"/>
                <a:sym typeface="Courier New"/>
              </a:rPr>
              <a:t>getCampo() { return</a:t>
            </a:r>
            <a:r>
              <a:rPr lang="it">
                <a:latin typeface="Courier New"/>
                <a:ea typeface="Courier New"/>
                <a:cs typeface="Courier New"/>
                <a:sym typeface="Courier New"/>
              </a:rPr>
              <a:t> </a:t>
            </a:r>
            <a:r>
              <a:rPr lang="it">
                <a:solidFill>
                  <a:srgbClr val="0000BF"/>
                </a:solidFill>
                <a:latin typeface="Courier New"/>
                <a:ea typeface="Courier New"/>
                <a:cs typeface="Courier New"/>
                <a:sym typeface="Courier New"/>
              </a:rPr>
              <a:t>this</a:t>
            </a:r>
            <a:r>
              <a:rPr lang="it">
                <a:solidFill>
                  <a:schemeClr val="lt2"/>
                </a:solidFill>
                <a:latin typeface="Courier New"/>
                <a:ea typeface="Courier New"/>
                <a:cs typeface="Courier New"/>
                <a:sym typeface="Courier New"/>
              </a:rPr>
              <a:t>.campo; }</a:t>
            </a:r>
            <a:endParaRPr>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a:latin typeface="Courier New"/>
                <a:ea typeface="Courier New"/>
                <a:cs typeface="Courier New"/>
                <a:sym typeface="Courier New"/>
              </a:rPr>
              <a:t>  </a:t>
            </a:r>
            <a:endParaRPr>
              <a:latin typeface="Courier New"/>
              <a:ea typeface="Courier New"/>
              <a:cs typeface="Courier New"/>
              <a:sym typeface="Courier New"/>
            </a:endParaRPr>
          </a:p>
          <a:p>
            <a:pPr indent="0" lvl="0" marL="0" rtl="0" algn="l">
              <a:spcBef>
                <a:spcPts val="0"/>
              </a:spcBef>
              <a:spcAft>
                <a:spcPts val="0"/>
              </a:spcAft>
              <a:buNone/>
            </a:pPr>
            <a:r>
              <a:rPr lang="it">
                <a:latin typeface="Courier New"/>
                <a:ea typeface="Courier New"/>
                <a:cs typeface="Courier New"/>
                <a:sym typeface="Courier New"/>
              </a:rPr>
              <a:t>  </a:t>
            </a:r>
            <a:r>
              <a:rPr lang="it">
                <a:solidFill>
                  <a:srgbClr val="0000BF"/>
                </a:solidFill>
                <a:latin typeface="Courier New"/>
                <a:ea typeface="Courier New"/>
                <a:cs typeface="Courier New"/>
                <a:sym typeface="Courier New"/>
              </a:rPr>
              <a:t>public void</a:t>
            </a:r>
            <a:r>
              <a:rPr lang="it">
                <a:latin typeface="Courier New"/>
                <a:ea typeface="Courier New"/>
                <a:cs typeface="Courier New"/>
                <a:sym typeface="Courier New"/>
              </a:rPr>
              <a:t> </a:t>
            </a:r>
            <a:r>
              <a:rPr lang="it">
                <a:solidFill>
                  <a:schemeClr val="lt2"/>
                </a:solidFill>
                <a:latin typeface="Courier New"/>
                <a:ea typeface="Courier New"/>
                <a:cs typeface="Courier New"/>
                <a:sym typeface="Courier New"/>
              </a:rPr>
              <a:t>setCampo(</a:t>
            </a:r>
            <a:r>
              <a:rPr lang="it">
                <a:solidFill>
                  <a:srgbClr val="0000BF"/>
                </a:solidFill>
                <a:latin typeface="Courier New"/>
                <a:ea typeface="Courier New"/>
                <a:cs typeface="Courier New"/>
                <a:sym typeface="Courier New"/>
              </a:rPr>
              <a:t>int</a:t>
            </a:r>
            <a:r>
              <a:rPr lang="it">
                <a:latin typeface="Courier New"/>
                <a:ea typeface="Courier New"/>
                <a:cs typeface="Courier New"/>
                <a:sym typeface="Courier New"/>
              </a:rPr>
              <a:t> c</a:t>
            </a:r>
            <a:r>
              <a:rPr lang="it">
                <a:solidFill>
                  <a:schemeClr val="lt2"/>
                </a:solidFill>
                <a:latin typeface="Courier New"/>
                <a:ea typeface="Courier New"/>
                <a:cs typeface="Courier New"/>
                <a:sym typeface="Courier New"/>
              </a:rPr>
              <a:t>) { </a:t>
            </a:r>
            <a:r>
              <a:rPr lang="it">
                <a:solidFill>
                  <a:srgbClr val="0000BF"/>
                </a:solidFill>
                <a:latin typeface="Courier New"/>
                <a:ea typeface="Courier New"/>
                <a:cs typeface="Courier New"/>
                <a:sym typeface="Courier New"/>
              </a:rPr>
              <a:t>this</a:t>
            </a:r>
            <a:r>
              <a:rPr lang="it">
                <a:solidFill>
                  <a:schemeClr val="lt2"/>
                </a:solidFill>
                <a:latin typeface="Courier New"/>
                <a:ea typeface="Courier New"/>
                <a:cs typeface="Courier New"/>
                <a:sym typeface="Courier New"/>
              </a:rPr>
              <a:t>.campo = c; }</a:t>
            </a:r>
            <a:endParaRPr>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a:latin typeface="Courier New"/>
                <a:ea typeface="Courier New"/>
                <a:cs typeface="Courier New"/>
                <a:sym typeface="Courier New"/>
              </a:rPr>
              <a:t>  </a:t>
            </a:r>
            <a:endParaRPr>
              <a:latin typeface="Courier New"/>
              <a:ea typeface="Courier New"/>
              <a:cs typeface="Courier New"/>
              <a:sym typeface="Courier New"/>
            </a:endParaRPr>
          </a:p>
          <a:p>
            <a:pPr indent="0" lvl="0" marL="0" rtl="0" algn="l">
              <a:spcBef>
                <a:spcPts val="0"/>
              </a:spcBef>
              <a:spcAft>
                <a:spcPts val="0"/>
              </a:spcAft>
              <a:buNone/>
            </a:pPr>
            <a:r>
              <a:rPr lang="it">
                <a:latin typeface="Courier New"/>
                <a:ea typeface="Courier New"/>
                <a:cs typeface="Courier New"/>
                <a:sym typeface="Courier New"/>
              </a:rPr>
              <a:t>  </a:t>
            </a:r>
            <a:r>
              <a:rPr lang="it">
                <a:solidFill>
                  <a:srgbClr val="0000BF"/>
                </a:solidFill>
                <a:latin typeface="Courier New"/>
                <a:ea typeface="Courier New"/>
                <a:cs typeface="Courier New"/>
                <a:sym typeface="Courier New"/>
              </a:rPr>
              <a:t>int</a:t>
            </a:r>
            <a:r>
              <a:rPr lang="it">
                <a:latin typeface="Courier New"/>
                <a:ea typeface="Courier New"/>
                <a:cs typeface="Courier New"/>
                <a:sym typeface="Courier New"/>
              </a:rPr>
              <a:t> </a:t>
            </a:r>
            <a:r>
              <a:rPr lang="it">
                <a:solidFill>
                  <a:schemeClr val="lt2"/>
                </a:solidFill>
                <a:latin typeface="Courier New"/>
                <a:ea typeface="Courier New"/>
                <a:cs typeface="Courier New"/>
                <a:sym typeface="Courier New"/>
              </a:rPr>
              <a:t>campo;</a:t>
            </a:r>
            <a:endParaRPr>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a:latin typeface="Courier New"/>
                <a:ea typeface="Courier New"/>
                <a:cs typeface="Courier New"/>
                <a:sym typeface="Courier New"/>
              </a:rPr>
              <a:t>  </a:t>
            </a:r>
            <a:r>
              <a:rPr lang="it">
                <a:solidFill>
                  <a:srgbClr val="0000BF"/>
                </a:solidFill>
                <a:latin typeface="Courier New"/>
                <a:ea typeface="Courier New"/>
                <a:cs typeface="Courier New"/>
                <a:sym typeface="Courier New"/>
              </a:rPr>
              <a:t>public</a:t>
            </a:r>
            <a:r>
              <a:rPr lang="it">
                <a:latin typeface="Courier New"/>
                <a:ea typeface="Courier New"/>
                <a:cs typeface="Courier New"/>
                <a:sym typeface="Courier New"/>
              </a:rPr>
              <a:t> </a:t>
            </a:r>
            <a:r>
              <a:rPr lang="it">
                <a:solidFill>
                  <a:srgbClr val="0000BF"/>
                </a:solidFill>
                <a:latin typeface="Courier New"/>
                <a:ea typeface="Courier New"/>
                <a:cs typeface="Courier New"/>
                <a:sym typeface="Courier New"/>
              </a:rPr>
              <a:t>int</a:t>
            </a:r>
            <a:r>
              <a:rPr lang="it">
                <a:latin typeface="Courier New"/>
                <a:ea typeface="Courier New"/>
                <a:cs typeface="Courier New"/>
                <a:sym typeface="Courier New"/>
              </a:rPr>
              <a:t> </a:t>
            </a:r>
            <a:r>
              <a:rPr lang="it">
                <a:solidFill>
                  <a:schemeClr val="lt2"/>
                </a:solidFill>
                <a:latin typeface="Courier New"/>
                <a:ea typeface="Courier New"/>
                <a:cs typeface="Courier New"/>
                <a:sym typeface="Courier New"/>
              </a:rPr>
              <a:t>campoPubblico;</a:t>
            </a:r>
            <a:endParaRPr>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a:latin typeface="Courier New"/>
                <a:ea typeface="Courier New"/>
                <a:cs typeface="Courier New"/>
                <a:sym typeface="Courier New"/>
              </a:rPr>
              <a:t>  </a:t>
            </a:r>
            <a:r>
              <a:rPr lang="it">
                <a:solidFill>
                  <a:srgbClr val="0000BF"/>
                </a:solidFill>
                <a:latin typeface="Courier New"/>
                <a:ea typeface="Courier New"/>
                <a:cs typeface="Courier New"/>
                <a:sym typeface="Courier New"/>
              </a:rPr>
              <a:t>private int</a:t>
            </a:r>
            <a:r>
              <a:rPr lang="it">
                <a:latin typeface="Courier New"/>
                <a:ea typeface="Courier New"/>
                <a:cs typeface="Courier New"/>
                <a:sym typeface="Courier New"/>
              </a:rPr>
              <a:t> </a:t>
            </a:r>
            <a:r>
              <a:rPr lang="it">
                <a:solidFill>
                  <a:schemeClr val="lt2"/>
                </a:solidFill>
                <a:latin typeface="Courier New"/>
                <a:ea typeface="Courier New"/>
                <a:cs typeface="Courier New"/>
                <a:sym typeface="Courier New"/>
              </a:rPr>
              <a:t>campoPrivato;</a:t>
            </a:r>
            <a:endParaRPr>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a:latin typeface="Courier New"/>
                <a:ea typeface="Courier New"/>
                <a:cs typeface="Courier New"/>
                <a:sym typeface="Courier New"/>
              </a:rPr>
              <a:t>  </a:t>
            </a:r>
            <a:r>
              <a:rPr lang="it">
                <a:solidFill>
                  <a:srgbClr val="0000BF"/>
                </a:solidFill>
                <a:latin typeface="Courier New"/>
                <a:ea typeface="Courier New"/>
                <a:cs typeface="Courier New"/>
                <a:sym typeface="Courier New"/>
              </a:rPr>
              <a:t>protected int</a:t>
            </a:r>
            <a:r>
              <a:rPr lang="it">
                <a:latin typeface="Courier New"/>
                <a:ea typeface="Courier New"/>
                <a:cs typeface="Courier New"/>
                <a:sym typeface="Courier New"/>
              </a:rPr>
              <a:t> </a:t>
            </a:r>
            <a:r>
              <a:rPr lang="it">
                <a:solidFill>
                  <a:schemeClr val="lt2"/>
                </a:solidFill>
                <a:latin typeface="Courier New"/>
                <a:ea typeface="Courier New"/>
                <a:cs typeface="Courier New"/>
                <a:sym typeface="Courier New"/>
              </a:rPr>
              <a:t>campoProtected;</a:t>
            </a:r>
            <a:r>
              <a:rPr lang="it">
                <a:latin typeface="Courier New"/>
                <a:ea typeface="Courier New"/>
                <a:cs typeface="Courier New"/>
                <a:sym typeface="Courier New"/>
              </a:rPr>
              <a:t>     </a:t>
            </a:r>
            <a:endParaRPr>
              <a:latin typeface="Courier New"/>
              <a:ea typeface="Courier New"/>
              <a:cs typeface="Courier New"/>
              <a:sym typeface="Courier New"/>
            </a:endParaRPr>
          </a:p>
          <a:p>
            <a:pPr indent="0" lvl="0" marL="0" rtl="0" algn="l">
              <a:spcBef>
                <a:spcPts val="0"/>
              </a:spcBef>
              <a:spcAft>
                <a:spcPts val="0"/>
              </a:spcAft>
              <a:buNone/>
            </a:pPr>
            <a:r>
              <a:rPr lang="it">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p:txBody>
      </p:sp>
      <p:sp>
        <p:nvSpPr>
          <p:cNvPr id="155" name="Google Shape;155;p25"/>
          <p:cNvSpPr txBox="1"/>
          <p:nvPr/>
        </p:nvSpPr>
        <p:spPr>
          <a:xfrm>
            <a:off x="5476650" y="1793200"/>
            <a:ext cx="3607800" cy="332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200">
                <a:solidFill>
                  <a:schemeClr val="lt2"/>
                </a:solidFill>
                <a:latin typeface="Roboto"/>
                <a:ea typeface="Roboto"/>
                <a:cs typeface="Roboto"/>
                <a:sym typeface="Roboto"/>
              </a:rPr>
              <a:t>Ogni file .java contiene, solitamente, una sola dichiarazione e definizione di classe.</a:t>
            </a:r>
            <a:endParaRPr sz="1200">
              <a:solidFill>
                <a:schemeClr val="lt2"/>
              </a:solidFill>
              <a:latin typeface="Roboto"/>
              <a:ea typeface="Roboto"/>
              <a:cs typeface="Roboto"/>
              <a:sym typeface="Roboto"/>
            </a:endParaRPr>
          </a:p>
          <a:p>
            <a:pPr indent="0" lvl="0" marL="0" rtl="0" algn="l">
              <a:spcBef>
                <a:spcPts val="0"/>
              </a:spcBef>
              <a:spcAft>
                <a:spcPts val="0"/>
              </a:spcAft>
              <a:buNone/>
            </a:pPr>
            <a:r>
              <a:t/>
            </a:r>
            <a:endParaRPr sz="1200">
              <a:solidFill>
                <a:schemeClr val="lt2"/>
              </a:solidFill>
              <a:latin typeface="Roboto"/>
              <a:ea typeface="Roboto"/>
              <a:cs typeface="Roboto"/>
              <a:sym typeface="Roboto"/>
            </a:endParaRPr>
          </a:p>
          <a:p>
            <a:pPr indent="0" lvl="0" marL="0" rtl="0" algn="l">
              <a:spcBef>
                <a:spcPts val="0"/>
              </a:spcBef>
              <a:spcAft>
                <a:spcPts val="0"/>
              </a:spcAft>
              <a:buNone/>
            </a:pPr>
            <a:r>
              <a:rPr lang="it" sz="1200">
                <a:solidFill>
                  <a:schemeClr val="lt2"/>
                </a:solidFill>
                <a:latin typeface="Roboto"/>
                <a:ea typeface="Roboto"/>
                <a:cs typeface="Roboto"/>
                <a:sym typeface="Roboto"/>
              </a:rPr>
              <a:t>La classe si dichiara con l’istruzione:</a:t>
            </a:r>
            <a:endParaRPr sz="1200">
              <a:solidFill>
                <a:schemeClr val="lt2"/>
              </a:solidFill>
              <a:latin typeface="Roboto"/>
              <a:ea typeface="Roboto"/>
              <a:cs typeface="Roboto"/>
              <a:sym typeface="Roboto"/>
            </a:endParaRPr>
          </a:p>
          <a:p>
            <a:pPr indent="0" lvl="0" marL="0" rtl="0" algn="l">
              <a:spcBef>
                <a:spcPts val="0"/>
              </a:spcBef>
              <a:spcAft>
                <a:spcPts val="0"/>
              </a:spcAft>
              <a:buNone/>
            </a:pPr>
            <a:r>
              <a:rPr lang="it" sz="1200">
                <a:solidFill>
                  <a:schemeClr val="lt2"/>
                </a:solidFill>
                <a:latin typeface="Roboto"/>
                <a:ea typeface="Roboto"/>
                <a:cs typeface="Roboto"/>
                <a:sym typeface="Roboto"/>
              </a:rPr>
              <a:t>    </a:t>
            </a:r>
            <a:r>
              <a:rPr lang="it" sz="1200">
                <a:solidFill>
                  <a:srgbClr val="0000BF"/>
                </a:solidFill>
                <a:latin typeface="Courier New"/>
                <a:ea typeface="Courier New"/>
                <a:cs typeface="Courier New"/>
                <a:sym typeface="Courier New"/>
              </a:rPr>
              <a:t>public class</a:t>
            </a:r>
            <a:r>
              <a:rPr lang="it" sz="1200">
                <a:solidFill>
                  <a:schemeClr val="lt2"/>
                </a:solidFill>
                <a:latin typeface="Courier New"/>
                <a:ea typeface="Courier New"/>
                <a:cs typeface="Courier New"/>
                <a:sym typeface="Courier New"/>
              </a:rPr>
              <a:t> NomeClasse</a:t>
            </a:r>
            <a:endParaRPr sz="1200">
              <a:solidFill>
                <a:schemeClr val="lt2"/>
              </a:solidFill>
              <a:latin typeface="Roboto"/>
              <a:ea typeface="Roboto"/>
              <a:cs typeface="Roboto"/>
              <a:sym typeface="Roboto"/>
            </a:endParaRPr>
          </a:p>
          <a:p>
            <a:pPr indent="0" lvl="0" marL="0" rtl="0" algn="l">
              <a:spcBef>
                <a:spcPts val="0"/>
              </a:spcBef>
              <a:spcAft>
                <a:spcPts val="0"/>
              </a:spcAft>
              <a:buNone/>
            </a:pPr>
            <a:r>
              <a:t/>
            </a:r>
            <a:endParaRPr sz="1200">
              <a:solidFill>
                <a:schemeClr val="lt2"/>
              </a:solidFill>
              <a:latin typeface="Roboto"/>
              <a:ea typeface="Roboto"/>
              <a:cs typeface="Roboto"/>
              <a:sym typeface="Roboto"/>
            </a:endParaRPr>
          </a:p>
          <a:p>
            <a:pPr indent="0" lvl="0" marL="0" rtl="0" algn="l">
              <a:spcBef>
                <a:spcPts val="0"/>
              </a:spcBef>
              <a:spcAft>
                <a:spcPts val="0"/>
              </a:spcAft>
              <a:buNone/>
            </a:pPr>
            <a:r>
              <a:rPr lang="it" sz="1200">
                <a:solidFill>
                  <a:schemeClr val="lt2"/>
                </a:solidFill>
                <a:latin typeface="Roboto"/>
                <a:ea typeface="Roboto"/>
                <a:cs typeface="Roboto"/>
                <a:sym typeface="Roboto"/>
              </a:rPr>
              <a:t>Gli specificatori di accesso (</a:t>
            </a:r>
            <a:r>
              <a:rPr lang="it" sz="1200">
                <a:solidFill>
                  <a:srgbClr val="0000BF"/>
                </a:solidFill>
                <a:latin typeface="Courier New"/>
                <a:ea typeface="Courier New"/>
                <a:cs typeface="Courier New"/>
                <a:sym typeface="Courier New"/>
              </a:rPr>
              <a:t>public</a:t>
            </a:r>
            <a:r>
              <a:rPr lang="it" sz="1200">
                <a:solidFill>
                  <a:schemeClr val="lt2"/>
                </a:solidFill>
                <a:latin typeface="Roboto"/>
                <a:ea typeface="Roboto"/>
                <a:cs typeface="Roboto"/>
                <a:sym typeface="Roboto"/>
              </a:rPr>
              <a:t>, </a:t>
            </a:r>
            <a:r>
              <a:rPr lang="it" sz="1200">
                <a:solidFill>
                  <a:srgbClr val="0000BF"/>
                </a:solidFill>
                <a:latin typeface="Courier New"/>
                <a:ea typeface="Courier New"/>
                <a:cs typeface="Courier New"/>
                <a:sym typeface="Courier New"/>
              </a:rPr>
              <a:t>private</a:t>
            </a:r>
            <a:r>
              <a:rPr lang="it" sz="1200">
                <a:solidFill>
                  <a:schemeClr val="lt2"/>
                </a:solidFill>
                <a:latin typeface="Roboto"/>
                <a:ea typeface="Roboto"/>
                <a:cs typeface="Roboto"/>
                <a:sym typeface="Roboto"/>
              </a:rPr>
              <a:t>, </a:t>
            </a:r>
            <a:r>
              <a:rPr lang="it" sz="1200">
                <a:solidFill>
                  <a:srgbClr val="0000BF"/>
                </a:solidFill>
                <a:latin typeface="Courier New"/>
                <a:ea typeface="Courier New"/>
                <a:cs typeface="Courier New"/>
                <a:sym typeface="Courier New"/>
              </a:rPr>
              <a:t>protected</a:t>
            </a:r>
            <a:r>
              <a:rPr lang="it" sz="1200">
                <a:solidFill>
                  <a:schemeClr val="lt2"/>
                </a:solidFill>
                <a:latin typeface="Roboto"/>
                <a:ea typeface="Roboto"/>
                <a:cs typeface="Roboto"/>
                <a:sym typeface="Roboto"/>
              </a:rPr>
              <a:t>) vanno inseriti prima della dichiarazione del campo o del metodo.</a:t>
            </a:r>
            <a:endParaRPr sz="1200">
              <a:solidFill>
                <a:schemeClr val="lt2"/>
              </a:solidFill>
              <a:latin typeface="Roboto"/>
              <a:ea typeface="Roboto"/>
              <a:cs typeface="Roboto"/>
              <a:sym typeface="Roboto"/>
            </a:endParaRPr>
          </a:p>
          <a:p>
            <a:pPr indent="0" lvl="0" marL="0" rtl="0" algn="l">
              <a:spcBef>
                <a:spcPts val="0"/>
              </a:spcBef>
              <a:spcAft>
                <a:spcPts val="0"/>
              </a:spcAft>
              <a:buNone/>
            </a:pPr>
            <a:r>
              <a:t/>
            </a:r>
            <a:endParaRPr sz="1200">
              <a:solidFill>
                <a:schemeClr val="lt2"/>
              </a:solidFill>
              <a:latin typeface="Roboto"/>
              <a:ea typeface="Roboto"/>
              <a:cs typeface="Roboto"/>
              <a:sym typeface="Roboto"/>
            </a:endParaRPr>
          </a:p>
          <a:p>
            <a:pPr indent="0" lvl="0" marL="0" rtl="0" algn="l">
              <a:spcBef>
                <a:spcPts val="0"/>
              </a:spcBef>
              <a:spcAft>
                <a:spcPts val="0"/>
              </a:spcAft>
              <a:buNone/>
            </a:pPr>
            <a:r>
              <a:rPr lang="it" sz="1200">
                <a:solidFill>
                  <a:schemeClr val="lt2"/>
                </a:solidFill>
                <a:latin typeface="Roboto"/>
                <a:ea typeface="Roboto"/>
                <a:cs typeface="Roboto"/>
                <a:sym typeface="Roboto"/>
              </a:rPr>
              <a:t>Se un campo/metodo non ha uno specificatore di accesso, sarà visibile nella classe e nelle classi appartenenti allo stesso </a:t>
            </a:r>
            <a:r>
              <a:rPr lang="it" sz="1200" u="sng">
                <a:solidFill>
                  <a:schemeClr val="hlink"/>
                </a:solidFill>
                <a:latin typeface="Roboto"/>
                <a:ea typeface="Roboto"/>
                <a:cs typeface="Roboto"/>
                <a:sym typeface="Roboto"/>
                <a:hlinkClick action="ppaction://hlinksldjump" r:id="rId3"/>
              </a:rPr>
              <a:t>package</a:t>
            </a:r>
            <a:r>
              <a:rPr lang="it" sz="1200">
                <a:solidFill>
                  <a:schemeClr val="lt2"/>
                </a:solidFill>
                <a:latin typeface="Roboto"/>
                <a:ea typeface="Roboto"/>
                <a:cs typeface="Roboto"/>
                <a:sym typeface="Roboto"/>
              </a:rPr>
              <a:t>.</a:t>
            </a:r>
            <a:endParaRPr sz="1200">
              <a:solidFill>
                <a:schemeClr val="lt2"/>
              </a:solidFill>
              <a:latin typeface="Roboto"/>
              <a:ea typeface="Roboto"/>
              <a:cs typeface="Roboto"/>
              <a:sym typeface="Roboto"/>
            </a:endParaRPr>
          </a:p>
          <a:p>
            <a:pPr indent="0" lvl="0" marL="0" rtl="0" algn="l">
              <a:spcBef>
                <a:spcPts val="0"/>
              </a:spcBef>
              <a:spcAft>
                <a:spcPts val="0"/>
              </a:spcAft>
              <a:buNone/>
            </a:pPr>
            <a:r>
              <a:t/>
            </a:r>
            <a:endParaRPr sz="1200">
              <a:solidFill>
                <a:schemeClr val="lt2"/>
              </a:solidFill>
              <a:latin typeface="Roboto"/>
              <a:ea typeface="Roboto"/>
              <a:cs typeface="Roboto"/>
              <a:sym typeface="Roboto"/>
            </a:endParaRPr>
          </a:p>
          <a:p>
            <a:pPr indent="0" lvl="0" marL="0" rtl="0" algn="l">
              <a:spcBef>
                <a:spcPts val="0"/>
              </a:spcBef>
              <a:spcAft>
                <a:spcPts val="0"/>
              </a:spcAft>
              <a:buNone/>
            </a:pPr>
            <a:r>
              <a:rPr lang="it" sz="1200">
                <a:solidFill>
                  <a:schemeClr val="lt2"/>
                </a:solidFill>
                <a:latin typeface="Roboto"/>
                <a:ea typeface="Roboto"/>
                <a:cs typeface="Roboto"/>
                <a:sym typeface="Roboto"/>
              </a:rPr>
              <a:t>Creazione oggetto:</a:t>
            </a:r>
            <a:endParaRPr sz="1200">
              <a:solidFill>
                <a:schemeClr val="lt2"/>
              </a:solidFill>
              <a:latin typeface="Roboto"/>
              <a:ea typeface="Roboto"/>
              <a:cs typeface="Roboto"/>
              <a:sym typeface="Roboto"/>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Esempio e1 = </a:t>
            </a:r>
            <a:r>
              <a:rPr lang="it" sz="1200">
                <a:solidFill>
                  <a:srgbClr val="0000BF"/>
                </a:solidFill>
                <a:latin typeface="Courier New"/>
                <a:ea typeface="Courier New"/>
                <a:cs typeface="Courier New"/>
                <a:sym typeface="Courier New"/>
              </a:rPr>
              <a:t>new</a:t>
            </a:r>
            <a:r>
              <a:rPr lang="it" sz="1200">
                <a:solidFill>
                  <a:schemeClr val="lt2"/>
                </a:solidFill>
                <a:latin typeface="Courier New"/>
                <a:ea typeface="Courier New"/>
                <a:cs typeface="Courier New"/>
                <a:sym typeface="Courier New"/>
              </a:rPr>
              <a:t> Esempio();</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Esempio e2 = </a:t>
            </a:r>
            <a:r>
              <a:rPr lang="it" sz="1200">
                <a:solidFill>
                  <a:srgbClr val="0000BF"/>
                </a:solidFill>
                <a:latin typeface="Courier New"/>
                <a:ea typeface="Courier New"/>
                <a:cs typeface="Courier New"/>
                <a:sym typeface="Courier New"/>
              </a:rPr>
              <a:t>new</a:t>
            </a:r>
            <a:r>
              <a:rPr lang="it" sz="1200">
                <a:solidFill>
                  <a:schemeClr val="lt2"/>
                </a:solidFill>
                <a:latin typeface="Courier New"/>
                <a:ea typeface="Courier New"/>
                <a:cs typeface="Courier New"/>
                <a:sym typeface="Courier New"/>
              </a:rPr>
              <a:t> Esempio(4);</a:t>
            </a:r>
            <a:endParaRPr sz="1200">
              <a:solidFill>
                <a:schemeClr val="dk2"/>
              </a:solidFill>
              <a:latin typeface="Roboto"/>
              <a:ea typeface="Roboto"/>
              <a:cs typeface="Roboto"/>
              <a:sym typeface="Roboto"/>
            </a:endParaRPr>
          </a:p>
        </p:txBody>
      </p:sp>
    </p:spTree>
  </p:cSld>
  <p:clrMapOvr>
    <a:masterClrMapping/>
  </p:clrMapOvr>
  <mc:AlternateContent>
    <mc:Choice Requires="p14">
      <p:transition spd="slow" p14:dur="10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0" st="0"/>
                                            </p:txEl>
                                          </p:spTgt>
                                        </p:tgtEl>
                                        <p:attrNameLst>
                                          <p:attrName>style.visibility</p:attrName>
                                        </p:attrNameLst>
                                      </p:cBhvr>
                                      <p:to>
                                        <p:strVal val="visible"/>
                                      </p:to>
                                    </p:set>
                                    <p:animEffect filter="fade" transition="in">
                                      <p:cBhvr>
                                        <p:cTn dur="1000"/>
                                        <p:tgtEl>
                                          <p:spTgt spid="15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1" st="1"/>
                                            </p:txEl>
                                          </p:spTgt>
                                        </p:tgtEl>
                                        <p:attrNameLst>
                                          <p:attrName>style.visibility</p:attrName>
                                        </p:attrNameLst>
                                      </p:cBhvr>
                                      <p:to>
                                        <p:strVal val="visible"/>
                                      </p:to>
                                    </p:set>
                                    <p:animEffect filter="fade" transition="in">
                                      <p:cBhvr>
                                        <p:cTn dur="1000"/>
                                        <p:tgtEl>
                                          <p:spTgt spid="15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2" st="2"/>
                                            </p:txEl>
                                          </p:spTgt>
                                        </p:tgtEl>
                                        <p:attrNameLst>
                                          <p:attrName>style.visibility</p:attrName>
                                        </p:attrNameLst>
                                      </p:cBhvr>
                                      <p:to>
                                        <p:strVal val="visible"/>
                                      </p:to>
                                    </p:set>
                                    <p:animEffect filter="fade" transition="in">
                                      <p:cBhvr>
                                        <p:cTn dur="1000"/>
                                        <p:tgtEl>
                                          <p:spTgt spid="15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3" st="3"/>
                                            </p:txEl>
                                          </p:spTgt>
                                        </p:tgtEl>
                                        <p:attrNameLst>
                                          <p:attrName>style.visibility</p:attrName>
                                        </p:attrNameLst>
                                      </p:cBhvr>
                                      <p:to>
                                        <p:strVal val="visible"/>
                                      </p:to>
                                    </p:set>
                                    <p:animEffect filter="fade" transition="in">
                                      <p:cBhvr>
                                        <p:cTn dur="1000"/>
                                        <p:tgtEl>
                                          <p:spTgt spid="15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4" st="4"/>
                                            </p:txEl>
                                          </p:spTgt>
                                        </p:tgtEl>
                                        <p:attrNameLst>
                                          <p:attrName>style.visibility</p:attrName>
                                        </p:attrNameLst>
                                      </p:cBhvr>
                                      <p:to>
                                        <p:strVal val="visible"/>
                                      </p:to>
                                    </p:set>
                                    <p:animEffect filter="fade" transition="in">
                                      <p:cBhvr>
                                        <p:cTn dur="1000"/>
                                        <p:tgtEl>
                                          <p:spTgt spid="15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5" st="5"/>
                                            </p:txEl>
                                          </p:spTgt>
                                        </p:tgtEl>
                                        <p:attrNameLst>
                                          <p:attrName>style.visibility</p:attrName>
                                        </p:attrNameLst>
                                      </p:cBhvr>
                                      <p:to>
                                        <p:strVal val="visible"/>
                                      </p:to>
                                    </p:set>
                                    <p:animEffect filter="fade" transition="in">
                                      <p:cBhvr>
                                        <p:cTn dur="1000"/>
                                        <p:tgtEl>
                                          <p:spTgt spid="15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6" st="6"/>
                                            </p:txEl>
                                          </p:spTgt>
                                        </p:tgtEl>
                                        <p:attrNameLst>
                                          <p:attrName>style.visibility</p:attrName>
                                        </p:attrNameLst>
                                      </p:cBhvr>
                                      <p:to>
                                        <p:strVal val="visible"/>
                                      </p:to>
                                    </p:set>
                                    <p:animEffect filter="fade" transition="in">
                                      <p:cBhvr>
                                        <p:cTn dur="1000"/>
                                        <p:tgtEl>
                                          <p:spTgt spid="15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7" st="7"/>
                                            </p:txEl>
                                          </p:spTgt>
                                        </p:tgtEl>
                                        <p:attrNameLst>
                                          <p:attrName>style.visibility</p:attrName>
                                        </p:attrNameLst>
                                      </p:cBhvr>
                                      <p:to>
                                        <p:strVal val="visible"/>
                                      </p:to>
                                    </p:set>
                                    <p:animEffect filter="fade" transition="in">
                                      <p:cBhvr>
                                        <p:cTn dur="1000"/>
                                        <p:tgtEl>
                                          <p:spTgt spid="15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8" st="8"/>
                                            </p:txEl>
                                          </p:spTgt>
                                        </p:tgtEl>
                                        <p:attrNameLst>
                                          <p:attrName>style.visibility</p:attrName>
                                        </p:attrNameLst>
                                      </p:cBhvr>
                                      <p:to>
                                        <p:strVal val="visible"/>
                                      </p:to>
                                    </p:set>
                                    <p:animEffect filter="fade" transition="in">
                                      <p:cBhvr>
                                        <p:cTn dur="1000"/>
                                        <p:tgtEl>
                                          <p:spTgt spid="15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9" st="9"/>
                                            </p:txEl>
                                          </p:spTgt>
                                        </p:tgtEl>
                                        <p:attrNameLst>
                                          <p:attrName>style.visibility</p:attrName>
                                        </p:attrNameLst>
                                      </p:cBhvr>
                                      <p:to>
                                        <p:strVal val="visible"/>
                                      </p:to>
                                    </p:set>
                                    <p:animEffect filter="fade" transition="in">
                                      <p:cBhvr>
                                        <p:cTn dur="1000"/>
                                        <p:tgtEl>
                                          <p:spTgt spid="155">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10" st="10"/>
                                            </p:txEl>
                                          </p:spTgt>
                                        </p:tgtEl>
                                        <p:attrNameLst>
                                          <p:attrName>style.visibility</p:attrName>
                                        </p:attrNameLst>
                                      </p:cBhvr>
                                      <p:to>
                                        <p:strVal val="visible"/>
                                      </p:to>
                                    </p:set>
                                    <p:animEffect filter="fade" transition="in">
                                      <p:cBhvr>
                                        <p:cTn dur="1000"/>
                                        <p:tgtEl>
                                          <p:spTgt spid="155">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11" st="11"/>
                                            </p:txEl>
                                          </p:spTgt>
                                        </p:tgtEl>
                                        <p:attrNameLst>
                                          <p:attrName>style.visibility</p:attrName>
                                        </p:attrNameLst>
                                      </p:cBhvr>
                                      <p:to>
                                        <p:strVal val="visible"/>
                                      </p:to>
                                    </p:set>
                                    <p:animEffect filter="fade" transition="in">
                                      <p:cBhvr>
                                        <p:cTn dur="1000"/>
                                        <p:tgtEl>
                                          <p:spTgt spid="155">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Cosa succede quando creiamo un oggetto?</a:t>
            </a:r>
            <a:endParaRPr baseline="-25000"/>
          </a:p>
        </p:txBody>
      </p:sp>
      <p:sp>
        <p:nvSpPr>
          <p:cNvPr id="161" name="Google Shape;161;p26"/>
          <p:cNvSpPr txBox="1"/>
          <p:nvPr>
            <p:ph idx="1" type="body"/>
          </p:nvPr>
        </p:nvSpPr>
        <p:spPr>
          <a:xfrm>
            <a:off x="0" y="1697225"/>
            <a:ext cx="4692900" cy="344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400">
                <a:latin typeface="Courier New"/>
                <a:ea typeface="Courier New"/>
                <a:cs typeface="Courier New"/>
                <a:sym typeface="Courier New"/>
              </a:rPr>
              <a:t>String mystr = </a:t>
            </a:r>
            <a:r>
              <a:rPr lang="it" sz="1400">
                <a:solidFill>
                  <a:srgbClr val="9400D1"/>
                </a:solidFill>
                <a:latin typeface="Courier New"/>
                <a:ea typeface="Courier New"/>
                <a:cs typeface="Courier New"/>
                <a:sym typeface="Courier New"/>
              </a:rPr>
              <a:t>"questa è una prova"</a:t>
            </a:r>
            <a:r>
              <a:rPr lang="it" sz="1400">
                <a:latin typeface="Courier New"/>
                <a:ea typeface="Courier New"/>
                <a:cs typeface="Courier New"/>
                <a:sym typeface="Courier New"/>
              </a:rPr>
              <a:t>;</a:t>
            </a:r>
            <a:endParaRPr sz="1400">
              <a:latin typeface="Courier New"/>
              <a:ea typeface="Courier New"/>
              <a:cs typeface="Courier New"/>
              <a:sym typeface="Courier New"/>
            </a:endParaRPr>
          </a:p>
          <a:p>
            <a:pPr indent="0" lvl="0" marL="0" rtl="0" algn="l">
              <a:spcBef>
                <a:spcPts val="1600"/>
              </a:spcBef>
              <a:spcAft>
                <a:spcPts val="0"/>
              </a:spcAft>
              <a:buNone/>
            </a:pPr>
            <a:r>
              <a:t/>
            </a:r>
            <a:endParaRPr sz="1600"/>
          </a:p>
          <a:p>
            <a:pPr indent="0" lvl="0" marL="0" rtl="0" algn="l">
              <a:spcBef>
                <a:spcPts val="1600"/>
              </a:spcBef>
              <a:spcAft>
                <a:spcPts val="0"/>
              </a:spcAft>
              <a:buNone/>
            </a:pPr>
            <a:r>
              <a:rPr lang="it" sz="1600"/>
              <a:t>Cosa sono i riferimenti?</a:t>
            </a:r>
            <a:endParaRPr sz="1600"/>
          </a:p>
          <a:p>
            <a:pPr indent="0" lvl="0" marL="0" rtl="0" algn="l">
              <a:spcBef>
                <a:spcPts val="1600"/>
              </a:spcBef>
              <a:spcAft>
                <a:spcPts val="0"/>
              </a:spcAft>
              <a:buNone/>
            </a:pPr>
            <a:r>
              <a:rPr lang="it" sz="1600"/>
              <a:t>Concettualmente sono simili ai puntatori del C++: un riferimento </a:t>
            </a:r>
            <a:r>
              <a:rPr lang="it" sz="1600">
                <a:solidFill>
                  <a:schemeClr val="accent3"/>
                </a:solidFill>
              </a:rPr>
              <a:t>rappresenta</a:t>
            </a:r>
            <a:r>
              <a:rPr lang="it" sz="1600"/>
              <a:t> un indirizzo di memoria dove è stato allocato un oggetto ma a differenza del puntatore </a:t>
            </a:r>
            <a:r>
              <a:rPr lang="it" sz="1600">
                <a:solidFill>
                  <a:schemeClr val="accent3"/>
                </a:solidFill>
              </a:rPr>
              <a:t>non è</a:t>
            </a:r>
            <a:r>
              <a:rPr lang="it" sz="1600"/>
              <a:t> un indirizzo di memoria.</a:t>
            </a:r>
            <a:endParaRPr sz="1600"/>
          </a:p>
          <a:p>
            <a:pPr indent="0" lvl="0" marL="0" rtl="0" algn="l">
              <a:spcBef>
                <a:spcPts val="1600"/>
              </a:spcBef>
              <a:spcAft>
                <a:spcPts val="0"/>
              </a:spcAft>
              <a:buNone/>
            </a:pPr>
            <a:r>
              <a:rPr lang="it" sz="1600"/>
              <a:t>Importante: </a:t>
            </a:r>
            <a:r>
              <a:rPr lang="it" sz="1600">
                <a:solidFill>
                  <a:schemeClr val="accent3"/>
                </a:solidFill>
              </a:rPr>
              <a:t>non vanno deallocati!</a:t>
            </a:r>
            <a:endParaRPr sz="1600">
              <a:solidFill>
                <a:schemeClr val="accent3"/>
              </a:solidFill>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62" name="Google Shape;162;p26"/>
          <p:cNvSpPr/>
          <p:nvPr/>
        </p:nvSpPr>
        <p:spPr>
          <a:xfrm>
            <a:off x="4867200" y="2949625"/>
            <a:ext cx="1137600" cy="406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solidFill>
                  <a:schemeClr val="lt2"/>
                </a:solidFill>
                <a:latin typeface="Roboto"/>
                <a:ea typeface="Roboto"/>
                <a:cs typeface="Roboto"/>
                <a:sym typeface="Roboto"/>
              </a:rPr>
              <a:t>riferimento</a:t>
            </a:r>
            <a:endParaRPr>
              <a:solidFill>
                <a:schemeClr val="lt2"/>
              </a:solidFill>
              <a:latin typeface="Roboto"/>
              <a:ea typeface="Roboto"/>
              <a:cs typeface="Roboto"/>
              <a:sym typeface="Roboto"/>
            </a:endParaRPr>
          </a:p>
        </p:txBody>
      </p:sp>
      <p:sp>
        <p:nvSpPr>
          <p:cNvPr id="163" name="Google Shape;163;p26"/>
          <p:cNvSpPr/>
          <p:nvPr/>
        </p:nvSpPr>
        <p:spPr>
          <a:xfrm>
            <a:off x="7118100" y="2234575"/>
            <a:ext cx="1511400" cy="18363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it" sz="1200">
                <a:solidFill>
                  <a:schemeClr val="lt2"/>
                </a:solidFill>
                <a:highlight>
                  <a:srgbClr val="FFFFFF"/>
                </a:highlight>
                <a:latin typeface="Roboto"/>
                <a:ea typeface="Roboto"/>
                <a:cs typeface="Roboto"/>
                <a:sym typeface="Roboto"/>
              </a:rPr>
              <a:t>count</a:t>
            </a:r>
            <a:endParaRPr sz="1200">
              <a:solidFill>
                <a:schemeClr val="lt2"/>
              </a:solidFill>
              <a:highlight>
                <a:srgbClr val="FFFFFF"/>
              </a:highlight>
              <a:latin typeface="Roboto"/>
              <a:ea typeface="Roboto"/>
              <a:cs typeface="Roboto"/>
              <a:sym typeface="Roboto"/>
            </a:endParaRPr>
          </a:p>
          <a:p>
            <a:pPr indent="0" lvl="0" marL="0" rtl="0" algn="ctr">
              <a:lnSpc>
                <a:spcPct val="115000"/>
              </a:lnSpc>
              <a:spcBef>
                <a:spcPts val="600"/>
              </a:spcBef>
              <a:spcAft>
                <a:spcPts val="0"/>
              </a:spcAft>
              <a:buNone/>
            </a:pPr>
            <a:r>
              <a:rPr lang="it" sz="1200">
                <a:solidFill>
                  <a:schemeClr val="lt2"/>
                </a:solidFill>
                <a:highlight>
                  <a:srgbClr val="FFFFFF"/>
                </a:highlight>
                <a:latin typeface="Roboto"/>
                <a:ea typeface="Roboto"/>
                <a:cs typeface="Roboto"/>
                <a:sym typeface="Roboto"/>
              </a:rPr>
              <a:t>offset</a:t>
            </a:r>
            <a:endParaRPr sz="1200">
              <a:solidFill>
                <a:schemeClr val="lt2"/>
              </a:solidFill>
              <a:highlight>
                <a:srgbClr val="FFFFFF"/>
              </a:highlight>
              <a:latin typeface="Roboto"/>
              <a:ea typeface="Roboto"/>
              <a:cs typeface="Roboto"/>
              <a:sym typeface="Roboto"/>
            </a:endParaRPr>
          </a:p>
          <a:p>
            <a:pPr indent="0" lvl="0" marL="0" rtl="0" algn="ctr">
              <a:lnSpc>
                <a:spcPct val="115000"/>
              </a:lnSpc>
              <a:spcBef>
                <a:spcPts val="600"/>
              </a:spcBef>
              <a:spcAft>
                <a:spcPts val="0"/>
              </a:spcAft>
              <a:buNone/>
            </a:pPr>
            <a:r>
              <a:rPr lang="it" sz="1200">
                <a:solidFill>
                  <a:schemeClr val="lt2"/>
                </a:solidFill>
                <a:highlight>
                  <a:srgbClr val="FFFFFF"/>
                </a:highlight>
                <a:latin typeface="Roboto"/>
                <a:ea typeface="Roboto"/>
                <a:cs typeface="Roboto"/>
                <a:sym typeface="Roboto"/>
              </a:rPr>
              <a:t>trim()</a:t>
            </a:r>
            <a:endParaRPr sz="1200">
              <a:solidFill>
                <a:schemeClr val="lt2"/>
              </a:solidFill>
              <a:highlight>
                <a:srgbClr val="FFFFFF"/>
              </a:highlight>
              <a:latin typeface="Roboto"/>
              <a:ea typeface="Roboto"/>
              <a:cs typeface="Roboto"/>
              <a:sym typeface="Roboto"/>
            </a:endParaRPr>
          </a:p>
          <a:p>
            <a:pPr indent="0" lvl="0" marL="0" rtl="0" algn="ctr">
              <a:lnSpc>
                <a:spcPct val="115000"/>
              </a:lnSpc>
              <a:spcBef>
                <a:spcPts val="600"/>
              </a:spcBef>
              <a:spcAft>
                <a:spcPts val="0"/>
              </a:spcAft>
              <a:buNone/>
            </a:pPr>
            <a:r>
              <a:rPr lang="it" sz="1200">
                <a:solidFill>
                  <a:schemeClr val="lt2"/>
                </a:solidFill>
                <a:highlight>
                  <a:srgbClr val="FFFFFF"/>
                </a:highlight>
                <a:latin typeface="Roboto"/>
                <a:ea typeface="Roboto"/>
                <a:cs typeface="Roboto"/>
                <a:sym typeface="Roboto"/>
              </a:rPr>
              <a:t>toLowerCase()</a:t>
            </a:r>
            <a:endParaRPr sz="1200">
              <a:solidFill>
                <a:schemeClr val="lt2"/>
              </a:solidFill>
              <a:highlight>
                <a:srgbClr val="FFFFFF"/>
              </a:highlight>
              <a:latin typeface="Roboto"/>
              <a:ea typeface="Roboto"/>
              <a:cs typeface="Roboto"/>
              <a:sym typeface="Roboto"/>
            </a:endParaRPr>
          </a:p>
          <a:p>
            <a:pPr indent="0" lvl="0" marL="0" rtl="0" algn="ctr">
              <a:lnSpc>
                <a:spcPct val="115000"/>
              </a:lnSpc>
              <a:spcBef>
                <a:spcPts val="600"/>
              </a:spcBef>
              <a:spcAft>
                <a:spcPts val="0"/>
              </a:spcAft>
              <a:buNone/>
            </a:pPr>
            <a:r>
              <a:rPr lang="it" sz="1200">
                <a:solidFill>
                  <a:schemeClr val="lt2"/>
                </a:solidFill>
                <a:highlight>
                  <a:srgbClr val="FFFFFF"/>
                </a:highlight>
                <a:latin typeface="Roboto"/>
                <a:ea typeface="Roboto"/>
                <a:cs typeface="Roboto"/>
                <a:sym typeface="Roboto"/>
              </a:rPr>
              <a:t>...</a:t>
            </a:r>
            <a:endParaRPr sz="1200">
              <a:solidFill>
                <a:schemeClr val="lt2"/>
              </a:solidFill>
              <a:highlight>
                <a:srgbClr val="FFFFFF"/>
              </a:highlight>
              <a:latin typeface="Roboto"/>
              <a:ea typeface="Roboto"/>
              <a:cs typeface="Roboto"/>
              <a:sym typeface="Roboto"/>
            </a:endParaRPr>
          </a:p>
          <a:p>
            <a:pPr indent="0" lvl="0" marL="0" rtl="0" algn="ctr">
              <a:lnSpc>
                <a:spcPct val="115000"/>
              </a:lnSpc>
              <a:spcBef>
                <a:spcPts val="600"/>
              </a:spcBef>
              <a:spcAft>
                <a:spcPts val="600"/>
              </a:spcAft>
              <a:buNone/>
            </a:pPr>
            <a:r>
              <a:rPr lang="it" sz="1200">
                <a:solidFill>
                  <a:schemeClr val="lt2"/>
                </a:solidFill>
                <a:highlight>
                  <a:srgbClr val="FFFFFF"/>
                </a:highlight>
                <a:latin typeface="Roboto"/>
                <a:ea typeface="Roboto"/>
                <a:cs typeface="Roboto"/>
                <a:sym typeface="Roboto"/>
              </a:rPr>
              <a:t>questa è una prova</a:t>
            </a:r>
            <a:endParaRPr sz="1200">
              <a:solidFill>
                <a:schemeClr val="lt2"/>
              </a:solidFill>
              <a:latin typeface="Roboto"/>
              <a:ea typeface="Roboto"/>
              <a:cs typeface="Roboto"/>
              <a:sym typeface="Roboto"/>
            </a:endParaRPr>
          </a:p>
        </p:txBody>
      </p:sp>
      <p:cxnSp>
        <p:nvCxnSpPr>
          <p:cNvPr id="164" name="Google Shape;164;p26"/>
          <p:cNvCxnSpPr>
            <a:stCxn id="162" idx="3"/>
            <a:endCxn id="163" idx="1"/>
          </p:cNvCxnSpPr>
          <p:nvPr/>
        </p:nvCxnSpPr>
        <p:spPr>
          <a:xfrm>
            <a:off x="6004800" y="3152725"/>
            <a:ext cx="1113300" cy="0"/>
          </a:xfrm>
          <a:prstGeom prst="straightConnector1">
            <a:avLst/>
          </a:prstGeom>
          <a:noFill/>
          <a:ln cap="flat" cmpd="sng" w="9525">
            <a:solidFill>
              <a:schemeClr val="dk1"/>
            </a:solidFill>
            <a:prstDash val="solid"/>
            <a:round/>
            <a:headEnd len="med" w="med" type="none"/>
            <a:tailEnd len="med" w="med" type="triangle"/>
          </a:ln>
        </p:spPr>
      </p:cxnSp>
      <p:sp>
        <p:nvSpPr>
          <p:cNvPr id="165" name="Google Shape;165;p26"/>
          <p:cNvSpPr txBox="1"/>
          <p:nvPr/>
        </p:nvSpPr>
        <p:spPr>
          <a:xfrm>
            <a:off x="4899750" y="2571750"/>
            <a:ext cx="1072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t">
                <a:solidFill>
                  <a:schemeClr val="lt2"/>
                </a:solidFill>
                <a:latin typeface="Roboto"/>
                <a:ea typeface="Roboto"/>
                <a:cs typeface="Roboto"/>
                <a:sym typeface="Roboto"/>
              </a:rPr>
              <a:t>mystr</a:t>
            </a:r>
            <a:endParaRPr>
              <a:solidFill>
                <a:schemeClr val="lt2"/>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I riferimenti</a:t>
            </a:r>
            <a:endParaRPr baseline="-25000"/>
          </a:p>
        </p:txBody>
      </p:sp>
      <p:sp>
        <p:nvSpPr>
          <p:cNvPr id="171" name="Google Shape;171;p27"/>
          <p:cNvSpPr txBox="1"/>
          <p:nvPr>
            <p:ph idx="1" type="body"/>
          </p:nvPr>
        </p:nvSpPr>
        <p:spPr>
          <a:xfrm>
            <a:off x="243925" y="1927200"/>
            <a:ext cx="8344800" cy="289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400">
                <a:latin typeface="Courier New"/>
                <a:ea typeface="Courier New"/>
                <a:cs typeface="Courier New"/>
                <a:sym typeface="Courier New"/>
              </a:rPr>
              <a:t>Esempio e1 = </a:t>
            </a:r>
            <a:r>
              <a:rPr lang="it" sz="1400">
                <a:solidFill>
                  <a:srgbClr val="0000BF"/>
                </a:solidFill>
                <a:latin typeface="Courier New"/>
                <a:ea typeface="Courier New"/>
                <a:cs typeface="Courier New"/>
                <a:sym typeface="Courier New"/>
              </a:rPr>
              <a:t>new</a:t>
            </a:r>
            <a:r>
              <a:rPr lang="it" sz="1400">
                <a:latin typeface="Courier New"/>
                <a:ea typeface="Courier New"/>
                <a:cs typeface="Courier New"/>
                <a:sym typeface="Courier New"/>
              </a:rPr>
              <a:t> Esempio()</a:t>
            </a:r>
            <a:r>
              <a:rPr lang="it" sz="1400">
                <a:latin typeface="Courier New"/>
                <a:ea typeface="Courier New"/>
                <a:cs typeface="Courier New"/>
                <a:sym typeface="Courier New"/>
              </a:rPr>
              <a:t>;</a:t>
            </a:r>
            <a:endParaRPr sz="1400">
              <a:latin typeface="Courier New"/>
              <a:ea typeface="Courier New"/>
              <a:cs typeface="Courier New"/>
              <a:sym typeface="Courier New"/>
            </a:endParaRPr>
          </a:p>
          <a:p>
            <a:pPr indent="0" lvl="0" marL="0" rtl="0" algn="l">
              <a:spcBef>
                <a:spcPts val="1600"/>
              </a:spcBef>
              <a:spcAft>
                <a:spcPts val="0"/>
              </a:spcAft>
              <a:buNone/>
            </a:pPr>
            <a:r>
              <a:rPr lang="it" sz="1600"/>
              <a:t>Qual è il riferimento di </a:t>
            </a:r>
            <a:r>
              <a:rPr lang="it" sz="1600">
                <a:latin typeface="Courier New"/>
                <a:ea typeface="Courier New"/>
                <a:cs typeface="Courier New"/>
                <a:sym typeface="Courier New"/>
              </a:rPr>
              <a:t>e1</a:t>
            </a:r>
            <a:r>
              <a:rPr lang="it" sz="1600"/>
              <a:t>?</a:t>
            </a:r>
            <a:endParaRPr sz="1600"/>
          </a:p>
          <a:p>
            <a:pPr indent="0" lvl="0" marL="0" rtl="0" algn="l">
              <a:lnSpc>
                <a:spcPct val="100000"/>
              </a:lnSpc>
              <a:spcBef>
                <a:spcPts val="1600"/>
              </a:spcBef>
              <a:spcAft>
                <a:spcPts val="0"/>
              </a:spcAft>
              <a:buNone/>
            </a:pPr>
            <a:r>
              <a:rPr lang="it" sz="1600"/>
              <a:t>Esempio@6d06d69c</a:t>
            </a:r>
            <a:endParaRPr sz="1600"/>
          </a:p>
          <a:p>
            <a:pPr indent="0" lvl="0" marL="0" rtl="0" algn="l">
              <a:lnSpc>
                <a:spcPct val="100000"/>
              </a:lnSpc>
              <a:spcBef>
                <a:spcPts val="0"/>
              </a:spcBef>
              <a:spcAft>
                <a:spcPts val="0"/>
              </a:spcAft>
              <a:buNone/>
            </a:pPr>
            <a:r>
              <a:t/>
            </a:r>
            <a:endParaRPr sz="1600"/>
          </a:p>
          <a:p>
            <a:pPr indent="0" lvl="0" marL="0" rtl="0" algn="l">
              <a:lnSpc>
                <a:spcPct val="100000"/>
              </a:lnSpc>
              <a:spcBef>
                <a:spcPts val="0"/>
              </a:spcBef>
              <a:spcAft>
                <a:spcPts val="0"/>
              </a:spcAft>
              <a:buNone/>
            </a:pPr>
            <a:r>
              <a:rPr lang="it" sz="1600"/>
              <a:t>A sinistra del simbolo @ troviamo il tipo dell’oggetto, nel nostro caso Esempio.</a:t>
            </a:r>
            <a:endParaRPr sz="1600"/>
          </a:p>
          <a:p>
            <a:pPr indent="0" lvl="0" marL="0" rtl="0" algn="l">
              <a:lnSpc>
                <a:spcPct val="100000"/>
              </a:lnSpc>
              <a:spcBef>
                <a:spcPts val="0"/>
              </a:spcBef>
              <a:spcAft>
                <a:spcPts val="0"/>
              </a:spcAft>
              <a:buNone/>
            </a:pPr>
            <a:r>
              <a:rPr lang="it" sz="1600"/>
              <a:t>A destra del simbolo @ troviamo un valore esadecimale che rappresenta l’indirizzo effettivo dell’oggetto.</a:t>
            </a:r>
            <a:endParaRPr sz="1600"/>
          </a:p>
          <a:p>
            <a:pPr indent="0" lvl="0" marL="0" rtl="0" algn="l">
              <a:lnSpc>
                <a:spcPct val="100000"/>
              </a:lnSpc>
              <a:spcBef>
                <a:spcPts val="0"/>
              </a:spcBef>
              <a:spcAft>
                <a:spcPts val="0"/>
              </a:spcAft>
              <a:buNone/>
            </a:pPr>
            <a:r>
              <a:t/>
            </a:r>
            <a:endParaRPr sz="1600"/>
          </a:p>
          <a:p>
            <a:pPr indent="0" lvl="0" marL="0" rtl="0" algn="l">
              <a:lnSpc>
                <a:spcPct val="100000"/>
              </a:lnSpc>
              <a:spcBef>
                <a:spcPts val="0"/>
              </a:spcBef>
              <a:spcAft>
                <a:spcPts val="0"/>
              </a:spcAft>
              <a:buNone/>
            </a:pPr>
            <a:r>
              <a:rPr lang="it" sz="1600"/>
              <a:t>Se si prova a stampare </a:t>
            </a:r>
            <a:r>
              <a:rPr lang="it" sz="1600">
                <a:latin typeface="Courier New"/>
                <a:ea typeface="Courier New"/>
                <a:cs typeface="Courier New"/>
                <a:sym typeface="Courier New"/>
              </a:rPr>
              <a:t>e1</a:t>
            </a:r>
            <a:r>
              <a:rPr lang="it" sz="1600"/>
              <a:t>, si ottiene in output il riferimento di </a:t>
            </a:r>
            <a:r>
              <a:rPr lang="it" sz="1600">
                <a:latin typeface="Courier New"/>
                <a:ea typeface="Courier New"/>
                <a:cs typeface="Courier New"/>
                <a:sym typeface="Courier New"/>
              </a:rPr>
              <a:t>e1</a:t>
            </a:r>
            <a:r>
              <a:rPr lang="it" sz="1600"/>
              <a:t>.</a:t>
            </a:r>
            <a:endParaRPr sz="1600"/>
          </a:p>
          <a:p>
            <a:pPr indent="0" lvl="0" marL="0" rtl="0" algn="l">
              <a:spcBef>
                <a:spcPts val="0"/>
              </a:spcBef>
              <a:spcAft>
                <a:spcPts val="0"/>
              </a:spcAft>
              <a:buNone/>
            </a:pPr>
            <a:r>
              <a:t/>
            </a:r>
            <a:endParaRPr sz="16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0" st="0"/>
                                            </p:txEl>
                                          </p:spTgt>
                                        </p:tgtEl>
                                        <p:attrNameLst>
                                          <p:attrName>style.visibility</p:attrName>
                                        </p:attrNameLst>
                                      </p:cBhvr>
                                      <p:to>
                                        <p:strVal val="visible"/>
                                      </p:to>
                                    </p:set>
                                    <p:animEffect filter="fade" transition="in">
                                      <p:cBhvr>
                                        <p:cTn dur="1000"/>
                                        <p:tgtEl>
                                          <p:spTgt spid="17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1" st="1"/>
                                            </p:txEl>
                                          </p:spTgt>
                                        </p:tgtEl>
                                        <p:attrNameLst>
                                          <p:attrName>style.visibility</p:attrName>
                                        </p:attrNameLst>
                                      </p:cBhvr>
                                      <p:to>
                                        <p:strVal val="visible"/>
                                      </p:to>
                                    </p:set>
                                    <p:animEffect filter="fade" transition="in">
                                      <p:cBhvr>
                                        <p:cTn dur="1000"/>
                                        <p:tgtEl>
                                          <p:spTgt spid="17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2" st="2"/>
                                            </p:txEl>
                                          </p:spTgt>
                                        </p:tgtEl>
                                        <p:attrNameLst>
                                          <p:attrName>style.visibility</p:attrName>
                                        </p:attrNameLst>
                                      </p:cBhvr>
                                      <p:to>
                                        <p:strVal val="visible"/>
                                      </p:to>
                                    </p:set>
                                    <p:animEffect filter="fade" transition="in">
                                      <p:cBhvr>
                                        <p:cTn dur="1000"/>
                                        <p:tgtEl>
                                          <p:spTgt spid="17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3" st="3"/>
                                            </p:txEl>
                                          </p:spTgt>
                                        </p:tgtEl>
                                        <p:attrNameLst>
                                          <p:attrName>style.visibility</p:attrName>
                                        </p:attrNameLst>
                                      </p:cBhvr>
                                      <p:to>
                                        <p:strVal val="visible"/>
                                      </p:to>
                                    </p:set>
                                    <p:animEffect filter="fade" transition="in">
                                      <p:cBhvr>
                                        <p:cTn dur="1000"/>
                                        <p:tgtEl>
                                          <p:spTgt spid="17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4" st="4"/>
                                            </p:txEl>
                                          </p:spTgt>
                                        </p:tgtEl>
                                        <p:attrNameLst>
                                          <p:attrName>style.visibility</p:attrName>
                                        </p:attrNameLst>
                                      </p:cBhvr>
                                      <p:to>
                                        <p:strVal val="visible"/>
                                      </p:to>
                                    </p:set>
                                    <p:animEffect filter="fade" transition="in">
                                      <p:cBhvr>
                                        <p:cTn dur="1000"/>
                                        <p:tgtEl>
                                          <p:spTgt spid="17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5" st="5"/>
                                            </p:txEl>
                                          </p:spTgt>
                                        </p:tgtEl>
                                        <p:attrNameLst>
                                          <p:attrName>style.visibility</p:attrName>
                                        </p:attrNameLst>
                                      </p:cBhvr>
                                      <p:to>
                                        <p:strVal val="visible"/>
                                      </p:to>
                                    </p:set>
                                    <p:animEffect filter="fade" transition="in">
                                      <p:cBhvr>
                                        <p:cTn dur="1000"/>
                                        <p:tgtEl>
                                          <p:spTgt spid="17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6" st="6"/>
                                            </p:txEl>
                                          </p:spTgt>
                                        </p:tgtEl>
                                        <p:attrNameLst>
                                          <p:attrName>style.visibility</p:attrName>
                                        </p:attrNameLst>
                                      </p:cBhvr>
                                      <p:to>
                                        <p:strVal val="visible"/>
                                      </p:to>
                                    </p:set>
                                    <p:animEffect filter="fade" transition="in">
                                      <p:cBhvr>
                                        <p:cTn dur="1000"/>
                                        <p:tgtEl>
                                          <p:spTgt spid="17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7" st="7"/>
                                            </p:txEl>
                                          </p:spTgt>
                                        </p:tgtEl>
                                        <p:attrNameLst>
                                          <p:attrName>style.visibility</p:attrName>
                                        </p:attrNameLst>
                                      </p:cBhvr>
                                      <p:to>
                                        <p:strVal val="visible"/>
                                      </p:to>
                                    </p:set>
                                    <p:animEffect filter="fade" transition="in">
                                      <p:cBhvr>
                                        <p:cTn dur="1000"/>
                                        <p:tgtEl>
                                          <p:spTgt spid="17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8" st="8"/>
                                            </p:txEl>
                                          </p:spTgt>
                                        </p:tgtEl>
                                        <p:attrNameLst>
                                          <p:attrName>style.visibility</p:attrName>
                                        </p:attrNameLst>
                                      </p:cBhvr>
                                      <p:to>
                                        <p:strVal val="visible"/>
                                      </p:to>
                                    </p:set>
                                    <p:animEffect filter="fade" transition="in">
                                      <p:cBhvr>
                                        <p:cTn dur="1000"/>
                                        <p:tgtEl>
                                          <p:spTgt spid="171">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9" st="9"/>
                                            </p:txEl>
                                          </p:spTgt>
                                        </p:tgtEl>
                                        <p:attrNameLst>
                                          <p:attrName>style.visibility</p:attrName>
                                        </p:attrNameLst>
                                      </p:cBhvr>
                                      <p:to>
                                        <p:strVal val="visible"/>
                                      </p:to>
                                    </p:set>
                                    <p:animEffect filter="fade" transition="in">
                                      <p:cBhvr>
                                        <p:cTn dur="1000"/>
                                        <p:tgtEl>
                                          <p:spTgt spid="171">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10" st="10"/>
                                            </p:txEl>
                                          </p:spTgt>
                                        </p:tgtEl>
                                        <p:attrNameLst>
                                          <p:attrName>style.visibility</p:attrName>
                                        </p:attrNameLst>
                                      </p:cBhvr>
                                      <p:to>
                                        <p:strVal val="visible"/>
                                      </p:to>
                                    </p:set>
                                    <p:animEffect filter="fade" transition="in">
                                      <p:cBhvr>
                                        <p:cTn dur="1000"/>
                                        <p:tgtEl>
                                          <p:spTgt spid="171">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idx="4294967295" type="body"/>
          </p:nvPr>
        </p:nvSpPr>
        <p:spPr>
          <a:xfrm>
            <a:off x="339150" y="694400"/>
            <a:ext cx="8344800" cy="444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solidFill>
                  <a:srgbClr val="0000BF"/>
                </a:solidFill>
                <a:latin typeface="Courier New"/>
                <a:ea typeface="Courier New"/>
                <a:cs typeface="Courier New"/>
                <a:sym typeface="Courier New"/>
              </a:rPr>
              <a:t>public class</a:t>
            </a:r>
            <a:r>
              <a:rPr lang="it" sz="1200">
                <a:latin typeface="Courier New"/>
                <a:ea typeface="Courier New"/>
                <a:cs typeface="Courier New"/>
                <a:sym typeface="Courier New"/>
              </a:rPr>
              <a:t> Main {</a:t>
            </a:r>
            <a:endParaRPr sz="1200">
              <a:latin typeface="Courier New"/>
              <a:ea typeface="Courier New"/>
              <a:cs typeface="Courier New"/>
              <a:sym typeface="Courier New"/>
            </a:endParaRPr>
          </a:p>
          <a:p>
            <a:pPr indent="0" lvl="0" marL="0" rtl="0" algn="l">
              <a:spcBef>
                <a:spcPts val="100"/>
              </a:spcBef>
              <a:spcAft>
                <a:spcPts val="0"/>
              </a:spcAft>
              <a:buNone/>
            </a:pPr>
            <a:r>
              <a:rPr lang="it" sz="1200">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public static void</a:t>
            </a:r>
            <a:r>
              <a:rPr lang="it" sz="1200">
                <a:latin typeface="Courier New"/>
                <a:ea typeface="Courier New"/>
                <a:cs typeface="Courier New"/>
                <a:sym typeface="Courier New"/>
              </a:rPr>
              <a:t> main(String[] args) {</a:t>
            </a:r>
            <a:endParaRPr sz="1200">
              <a:latin typeface="Courier New"/>
              <a:ea typeface="Courier New"/>
              <a:cs typeface="Courier New"/>
              <a:sym typeface="Courier New"/>
            </a:endParaRPr>
          </a:p>
          <a:p>
            <a:pPr indent="0" lvl="0" marL="0" rtl="0" algn="l">
              <a:spcBef>
                <a:spcPts val="100"/>
              </a:spcBef>
              <a:spcAft>
                <a:spcPts val="0"/>
              </a:spcAft>
              <a:buNone/>
            </a:pPr>
            <a:r>
              <a:rPr lang="it" sz="1200">
                <a:latin typeface="Courier New"/>
                <a:ea typeface="Courier New"/>
                <a:cs typeface="Courier New"/>
                <a:sym typeface="Courier New"/>
              </a:rPr>
              <a:t>    Esempio e1 = </a:t>
            </a:r>
            <a:r>
              <a:rPr lang="it" sz="1200">
                <a:solidFill>
                  <a:srgbClr val="0000BF"/>
                </a:solidFill>
                <a:latin typeface="Courier New"/>
                <a:ea typeface="Courier New"/>
                <a:cs typeface="Courier New"/>
                <a:sym typeface="Courier New"/>
              </a:rPr>
              <a:t>new</a:t>
            </a:r>
            <a:r>
              <a:rPr lang="it" sz="1200">
                <a:latin typeface="Courier New"/>
                <a:ea typeface="Courier New"/>
                <a:cs typeface="Courier New"/>
                <a:sym typeface="Courier New"/>
              </a:rPr>
              <a:t> Esempio(1);</a:t>
            </a:r>
            <a:endParaRPr sz="1200">
              <a:latin typeface="Courier New"/>
              <a:ea typeface="Courier New"/>
              <a:cs typeface="Courier New"/>
              <a:sym typeface="Courier New"/>
            </a:endParaRPr>
          </a:p>
          <a:p>
            <a:pPr indent="0" lvl="0" marL="0" rtl="0" algn="l">
              <a:spcBef>
                <a:spcPts val="100"/>
              </a:spcBef>
              <a:spcAft>
                <a:spcPts val="0"/>
              </a:spcAft>
              <a:buNone/>
            </a:pPr>
            <a:r>
              <a:rPr lang="it" sz="1200">
                <a:latin typeface="Courier New"/>
                <a:ea typeface="Courier New"/>
                <a:cs typeface="Courier New"/>
                <a:sym typeface="Courier New"/>
              </a:rPr>
              <a:t>    Esempio e2 = </a:t>
            </a:r>
            <a:r>
              <a:rPr lang="it" sz="1200">
                <a:solidFill>
                  <a:srgbClr val="0000BF"/>
                </a:solidFill>
                <a:latin typeface="Courier New"/>
                <a:ea typeface="Courier New"/>
                <a:cs typeface="Courier New"/>
                <a:sym typeface="Courier New"/>
              </a:rPr>
              <a:t>new</a:t>
            </a:r>
            <a:r>
              <a:rPr lang="it" sz="1200">
                <a:latin typeface="Courier New"/>
                <a:ea typeface="Courier New"/>
                <a:cs typeface="Courier New"/>
                <a:sym typeface="Courier New"/>
              </a:rPr>
              <a:t> Esempio(2);</a:t>
            </a:r>
            <a:endParaRPr sz="1200">
              <a:latin typeface="Courier New"/>
              <a:ea typeface="Courier New"/>
              <a:cs typeface="Courier New"/>
              <a:sym typeface="Courier New"/>
            </a:endParaRPr>
          </a:p>
          <a:p>
            <a:pPr indent="0" lvl="0" marL="0" rtl="0" algn="l">
              <a:spcBef>
                <a:spcPts val="100"/>
              </a:spcBef>
              <a:spcAft>
                <a:spcPts val="0"/>
              </a:spcAft>
              <a:buNone/>
            </a:pPr>
            <a:r>
              <a:rPr lang="it" sz="1200">
                <a:latin typeface="Courier New"/>
                <a:ea typeface="Courier New"/>
                <a:cs typeface="Courier New"/>
                <a:sym typeface="Courier New"/>
              </a:rPr>
              <a:t>    System.out.println(e1.getCampo()); </a:t>
            </a:r>
            <a:r>
              <a:rPr lang="it" sz="1200">
                <a:solidFill>
                  <a:srgbClr val="1EB540"/>
                </a:solidFill>
                <a:latin typeface="Courier New"/>
                <a:ea typeface="Courier New"/>
                <a:cs typeface="Courier New"/>
                <a:sym typeface="Courier New"/>
              </a:rPr>
              <a:t>//Risultato: 1</a:t>
            </a:r>
            <a:endParaRPr sz="1200">
              <a:solidFill>
                <a:srgbClr val="1EB540"/>
              </a:solidFill>
              <a:latin typeface="Courier New"/>
              <a:ea typeface="Courier New"/>
              <a:cs typeface="Courier New"/>
              <a:sym typeface="Courier New"/>
            </a:endParaRPr>
          </a:p>
          <a:p>
            <a:pPr indent="0" lvl="0" marL="0" rtl="0" algn="l">
              <a:spcBef>
                <a:spcPts val="100"/>
              </a:spcBef>
              <a:spcAft>
                <a:spcPts val="0"/>
              </a:spcAft>
              <a:buNone/>
            </a:pPr>
            <a:r>
              <a:rPr lang="it" sz="1200">
                <a:latin typeface="Courier New"/>
                <a:ea typeface="Courier New"/>
                <a:cs typeface="Courier New"/>
                <a:sym typeface="Courier New"/>
              </a:rPr>
              <a:t>    System.out.println(e2.getCampo()); </a:t>
            </a:r>
            <a:r>
              <a:rPr lang="it" sz="1200">
                <a:solidFill>
                  <a:srgbClr val="1EB540"/>
                </a:solidFill>
                <a:latin typeface="Courier New"/>
                <a:ea typeface="Courier New"/>
                <a:cs typeface="Courier New"/>
                <a:sym typeface="Courier New"/>
              </a:rPr>
              <a:t>//Risultato: 2</a:t>
            </a:r>
            <a:endParaRPr sz="1200">
              <a:solidFill>
                <a:srgbClr val="1EB540"/>
              </a:solidFill>
              <a:latin typeface="Courier New"/>
              <a:ea typeface="Courier New"/>
              <a:cs typeface="Courier New"/>
              <a:sym typeface="Courier New"/>
            </a:endParaRPr>
          </a:p>
          <a:p>
            <a:pPr indent="0" lvl="0" marL="0" rtl="0" algn="l">
              <a:spcBef>
                <a:spcPts val="100"/>
              </a:spcBef>
              <a:spcAft>
                <a:spcPts val="0"/>
              </a:spcAft>
              <a:buNone/>
            </a:pPr>
            <a:r>
              <a:rPr lang="it" sz="1200">
                <a:latin typeface="Courier New"/>
                <a:ea typeface="Courier New"/>
                <a:cs typeface="Courier New"/>
                <a:sym typeface="Courier New"/>
              </a:rPr>
              <a:t>    e2 = e1;</a:t>
            </a:r>
            <a:endParaRPr sz="1200">
              <a:latin typeface="Courier New"/>
              <a:ea typeface="Courier New"/>
              <a:cs typeface="Courier New"/>
              <a:sym typeface="Courier New"/>
            </a:endParaRPr>
          </a:p>
          <a:p>
            <a:pPr indent="0" lvl="0" marL="0" rtl="0" algn="l">
              <a:spcBef>
                <a:spcPts val="100"/>
              </a:spcBef>
              <a:spcAft>
                <a:spcPts val="0"/>
              </a:spcAft>
              <a:buNone/>
            </a:pPr>
            <a:r>
              <a:rPr lang="it" sz="1200">
                <a:latin typeface="Courier New"/>
                <a:ea typeface="Courier New"/>
                <a:cs typeface="Courier New"/>
                <a:sym typeface="Courier New"/>
              </a:rPr>
              <a:t>    System.out.println(e2.getCampo()); </a:t>
            </a:r>
            <a:r>
              <a:rPr lang="it" sz="1200">
                <a:solidFill>
                  <a:srgbClr val="1EB540"/>
                </a:solidFill>
                <a:latin typeface="Courier New"/>
                <a:ea typeface="Courier New"/>
                <a:cs typeface="Courier New"/>
                <a:sym typeface="Courier New"/>
              </a:rPr>
              <a:t>//Risultato: 1</a:t>
            </a:r>
            <a:endParaRPr sz="1200">
              <a:solidFill>
                <a:srgbClr val="1EB540"/>
              </a:solidFill>
              <a:latin typeface="Courier New"/>
              <a:ea typeface="Courier New"/>
              <a:cs typeface="Courier New"/>
              <a:sym typeface="Courier New"/>
            </a:endParaRPr>
          </a:p>
          <a:p>
            <a:pPr indent="0" lvl="0" marL="0" rtl="0" algn="l">
              <a:spcBef>
                <a:spcPts val="100"/>
              </a:spcBef>
              <a:spcAft>
                <a:spcPts val="0"/>
              </a:spcAft>
              <a:buNone/>
            </a:pPr>
            <a:r>
              <a:rPr lang="it"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rtl="0" algn="l">
              <a:spcBef>
                <a:spcPts val="100"/>
              </a:spcBef>
              <a:spcAft>
                <a:spcPts val="0"/>
              </a:spcAft>
              <a:buNone/>
            </a:pPr>
            <a:r>
              <a:rPr lang="it" sz="1200">
                <a:latin typeface="Courier New"/>
                <a:ea typeface="Courier New"/>
                <a:cs typeface="Courier New"/>
                <a:sym typeface="Courier New"/>
              </a:rPr>
              <a:t>    e2.setCampo(3);</a:t>
            </a:r>
            <a:endParaRPr sz="1200">
              <a:latin typeface="Courier New"/>
              <a:ea typeface="Courier New"/>
              <a:cs typeface="Courier New"/>
              <a:sym typeface="Courier New"/>
            </a:endParaRPr>
          </a:p>
          <a:p>
            <a:pPr indent="0" lvl="0" marL="0" rtl="0" algn="l">
              <a:spcBef>
                <a:spcPts val="100"/>
              </a:spcBef>
              <a:spcAft>
                <a:spcPts val="0"/>
              </a:spcAft>
              <a:buNone/>
            </a:pPr>
            <a:r>
              <a:rPr lang="it" sz="1200">
                <a:latin typeface="Courier New"/>
                <a:ea typeface="Courier New"/>
                <a:cs typeface="Courier New"/>
                <a:sym typeface="Courier New"/>
              </a:rPr>
              <a:t>    System.out.println(e2.getCampo()); </a:t>
            </a:r>
            <a:r>
              <a:rPr lang="it" sz="1200">
                <a:solidFill>
                  <a:srgbClr val="1EB540"/>
                </a:solidFill>
                <a:latin typeface="Courier New"/>
                <a:ea typeface="Courier New"/>
                <a:cs typeface="Courier New"/>
                <a:sym typeface="Courier New"/>
              </a:rPr>
              <a:t>//Risultato: 3</a:t>
            </a:r>
            <a:endParaRPr sz="1200">
              <a:solidFill>
                <a:srgbClr val="1EB540"/>
              </a:solidFill>
              <a:latin typeface="Courier New"/>
              <a:ea typeface="Courier New"/>
              <a:cs typeface="Courier New"/>
              <a:sym typeface="Courier New"/>
            </a:endParaRPr>
          </a:p>
          <a:p>
            <a:pPr indent="0" lvl="0" marL="0" rtl="0" algn="l">
              <a:spcBef>
                <a:spcPts val="100"/>
              </a:spcBef>
              <a:spcAft>
                <a:spcPts val="0"/>
              </a:spcAft>
              <a:buNone/>
            </a:pPr>
            <a:r>
              <a:rPr lang="it" sz="1200">
                <a:latin typeface="Courier New"/>
                <a:ea typeface="Courier New"/>
                <a:cs typeface="Courier New"/>
                <a:sym typeface="Courier New"/>
              </a:rPr>
              <a:t>    System.out.println(e1.getCampo()); </a:t>
            </a:r>
            <a:r>
              <a:rPr lang="it" sz="1200">
                <a:solidFill>
                  <a:srgbClr val="1EB540"/>
                </a:solidFill>
                <a:latin typeface="Courier New"/>
                <a:ea typeface="Courier New"/>
                <a:cs typeface="Courier New"/>
                <a:sym typeface="Courier New"/>
              </a:rPr>
              <a:t>//Risultato: 3</a:t>
            </a:r>
            <a:endParaRPr sz="1200">
              <a:solidFill>
                <a:srgbClr val="1EB540"/>
              </a:solidFill>
              <a:latin typeface="Courier New"/>
              <a:ea typeface="Courier New"/>
              <a:cs typeface="Courier New"/>
              <a:sym typeface="Courier New"/>
            </a:endParaRPr>
          </a:p>
          <a:p>
            <a:pPr indent="0" lvl="0" marL="0" rtl="0" algn="l">
              <a:spcBef>
                <a:spcPts val="100"/>
              </a:spcBef>
              <a:spcAft>
                <a:spcPts val="0"/>
              </a:spcAft>
              <a:buNone/>
            </a:pPr>
            <a:r>
              <a:rPr lang="it"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rtl="0" algn="l">
              <a:spcBef>
                <a:spcPts val="100"/>
              </a:spcBef>
              <a:spcAft>
                <a:spcPts val="0"/>
              </a:spcAft>
              <a:buNone/>
            </a:pPr>
            <a:r>
              <a:rPr lang="it" sz="1200">
                <a:latin typeface="Courier New"/>
                <a:ea typeface="Courier New"/>
                <a:cs typeface="Courier New"/>
                <a:sym typeface="Courier New"/>
              </a:rPr>
              <a:t>    e1.setCampo(5);</a:t>
            </a:r>
            <a:endParaRPr sz="1200">
              <a:latin typeface="Courier New"/>
              <a:ea typeface="Courier New"/>
              <a:cs typeface="Courier New"/>
              <a:sym typeface="Courier New"/>
            </a:endParaRPr>
          </a:p>
          <a:p>
            <a:pPr indent="0" lvl="0" marL="0" rtl="0" algn="l">
              <a:spcBef>
                <a:spcPts val="100"/>
              </a:spcBef>
              <a:spcAft>
                <a:spcPts val="0"/>
              </a:spcAft>
              <a:buNone/>
            </a:pPr>
            <a:r>
              <a:rPr lang="it" sz="1200">
                <a:latin typeface="Courier New"/>
                <a:ea typeface="Courier New"/>
                <a:cs typeface="Courier New"/>
                <a:sym typeface="Courier New"/>
              </a:rPr>
              <a:t>    System.out.println(e1.getCampo()); </a:t>
            </a:r>
            <a:r>
              <a:rPr lang="it" sz="1200">
                <a:solidFill>
                  <a:srgbClr val="1EB540"/>
                </a:solidFill>
                <a:latin typeface="Courier New"/>
                <a:ea typeface="Courier New"/>
                <a:cs typeface="Courier New"/>
                <a:sym typeface="Courier New"/>
              </a:rPr>
              <a:t>//Risultato: 5</a:t>
            </a:r>
            <a:endParaRPr sz="1200">
              <a:solidFill>
                <a:srgbClr val="1EB540"/>
              </a:solidFill>
              <a:latin typeface="Courier New"/>
              <a:ea typeface="Courier New"/>
              <a:cs typeface="Courier New"/>
              <a:sym typeface="Courier New"/>
            </a:endParaRPr>
          </a:p>
          <a:p>
            <a:pPr indent="0" lvl="0" marL="0" rtl="0" algn="l">
              <a:spcBef>
                <a:spcPts val="100"/>
              </a:spcBef>
              <a:spcAft>
                <a:spcPts val="0"/>
              </a:spcAft>
              <a:buNone/>
            </a:pPr>
            <a:r>
              <a:rPr lang="it" sz="1200">
                <a:latin typeface="Courier New"/>
                <a:ea typeface="Courier New"/>
                <a:cs typeface="Courier New"/>
                <a:sym typeface="Courier New"/>
              </a:rPr>
              <a:t>    System.out.println(e2.getCampo()); </a:t>
            </a:r>
            <a:r>
              <a:rPr lang="it" sz="1200">
                <a:solidFill>
                  <a:srgbClr val="1EB540"/>
                </a:solidFill>
                <a:latin typeface="Courier New"/>
                <a:ea typeface="Courier New"/>
                <a:cs typeface="Courier New"/>
                <a:sym typeface="Courier New"/>
              </a:rPr>
              <a:t>//Risultato: 5 </a:t>
            </a:r>
            <a:r>
              <a:rPr lang="it"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rtl="0" algn="l">
              <a:spcBef>
                <a:spcPts val="100"/>
              </a:spcBef>
              <a:spcAft>
                <a:spcPts val="0"/>
              </a:spcAft>
              <a:buNone/>
            </a:pPr>
            <a:r>
              <a:rPr lang="it"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rtl="0" algn="l">
              <a:spcBef>
                <a:spcPts val="100"/>
              </a:spcBef>
              <a:spcAft>
                <a:spcPts val="100"/>
              </a:spcAft>
              <a:buNone/>
            </a:pPr>
            <a:r>
              <a:rPr lang="it" sz="1200">
                <a:latin typeface="Courier New"/>
                <a:ea typeface="Courier New"/>
                <a:cs typeface="Courier New"/>
                <a:sym typeface="Courier New"/>
              </a:rPr>
              <a:t>}</a:t>
            </a:r>
            <a:endParaRPr sz="1200">
              <a:latin typeface="Courier New"/>
              <a:ea typeface="Courier New"/>
              <a:cs typeface="Courier New"/>
              <a:sym typeface="Courier New"/>
            </a:endParaRPr>
          </a:p>
        </p:txBody>
      </p:sp>
      <p:sp>
        <p:nvSpPr>
          <p:cNvPr id="177" name="Google Shape;177;p28"/>
          <p:cNvSpPr txBox="1"/>
          <p:nvPr>
            <p:ph type="title"/>
          </p:nvPr>
        </p:nvSpPr>
        <p:spPr>
          <a:xfrm>
            <a:off x="98250" y="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Esempio</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txBox="1"/>
          <p:nvPr>
            <p:ph idx="4294967295" type="body"/>
          </p:nvPr>
        </p:nvSpPr>
        <p:spPr>
          <a:xfrm>
            <a:off x="185375" y="674900"/>
            <a:ext cx="5118900" cy="4468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1200">
                <a:solidFill>
                  <a:srgbClr val="0000BF"/>
                </a:solidFill>
                <a:latin typeface="Courier New"/>
                <a:ea typeface="Courier New"/>
                <a:cs typeface="Courier New"/>
                <a:sym typeface="Courier New"/>
              </a:rPr>
              <a:t>public class</a:t>
            </a:r>
            <a:r>
              <a:rPr lang="it" sz="1200">
                <a:latin typeface="Courier New"/>
                <a:ea typeface="Courier New"/>
                <a:cs typeface="Courier New"/>
                <a:sym typeface="Courier New"/>
              </a:rPr>
              <a:t> Esempio {</a:t>
            </a:r>
            <a:endParaRPr sz="1200">
              <a:latin typeface="Courier New"/>
              <a:ea typeface="Courier New"/>
              <a:cs typeface="Courier New"/>
              <a:sym typeface="Courier New"/>
            </a:endParaRPr>
          </a:p>
          <a:p>
            <a:pPr indent="0" lvl="0" marL="0" rtl="0" algn="l">
              <a:lnSpc>
                <a:spcPct val="100000"/>
              </a:lnSpc>
              <a:spcBef>
                <a:spcPts val="0"/>
              </a:spcBef>
              <a:spcAft>
                <a:spcPts val="0"/>
              </a:spcAft>
              <a:buNone/>
            </a:pPr>
            <a:r>
              <a:rPr lang="it" sz="1200">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private int</a:t>
            </a:r>
            <a:r>
              <a:rPr lang="it" sz="1200">
                <a:latin typeface="Courier New"/>
                <a:ea typeface="Courier New"/>
                <a:cs typeface="Courier New"/>
                <a:sym typeface="Courier New"/>
              </a:rPr>
              <a:t> campo;</a:t>
            </a:r>
            <a:endParaRPr sz="1200">
              <a:latin typeface="Courier New"/>
              <a:ea typeface="Courier New"/>
              <a:cs typeface="Courier New"/>
              <a:sym typeface="Courier New"/>
            </a:endParaRPr>
          </a:p>
          <a:p>
            <a:pPr indent="0" lvl="0" marL="0" rtl="0" algn="l">
              <a:lnSpc>
                <a:spcPct val="100000"/>
              </a:lnSpc>
              <a:spcBef>
                <a:spcPts val="0"/>
              </a:spcBef>
              <a:spcAft>
                <a:spcPts val="0"/>
              </a:spcAft>
              <a:buNone/>
            </a:pPr>
            <a:r>
              <a:rPr lang="it" sz="1200">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public</a:t>
            </a:r>
            <a:r>
              <a:rPr lang="it" sz="1200">
                <a:latin typeface="Courier New"/>
                <a:ea typeface="Courier New"/>
                <a:cs typeface="Courier New"/>
                <a:sym typeface="Courier New"/>
              </a:rPr>
              <a:t> Esempio(int c) { campo = c; }</a:t>
            </a:r>
            <a:endParaRPr sz="1200">
              <a:latin typeface="Courier New"/>
              <a:ea typeface="Courier New"/>
              <a:cs typeface="Courier New"/>
              <a:sym typeface="Courier New"/>
            </a:endParaRPr>
          </a:p>
          <a:p>
            <a:pPr indent="0" lvl="0" marL="0" rtl="0" algn="l">
              <a:lnSpc>
                <a:spcPct val="100000"/>
              </a:lnSpc>
              <a:spcBef>
                <a:spcPts val="0"/>
              </a:spcBef>
              <a:spcAft>
                <a:spcPts val="0"/>
              </a:spcAft>
              <a:buNone/>
            </a:pPr>
            <a:r>
              <a:rPr lang="it" sz="1200">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public int</a:t>
            </a:r>
            <a:r>
              <a:rPr lang="it" sz="1200">
                <a:latin typeface="Courier New"/>
                <a:ea typeface="Courier New"/>
                <a:cs typeface="Courier New"/>
                <a:sym typeface="Courier New"/>
              </a:rPr>
              <a:t> getCampo() { </a:t>
            </a:r>
            <a:r>
              <a:rPr lang="it" sz="1200">
                <a:solidFill>
                  <a:srgbClr val="0000BF"/>
                </a:solidFill>
                <a:latin typeface="Courier New"/>
                <a:ea typeface="Courier New"/>
                <a:cs typeface="Courier New"/>
                <a:sym typeface="Courier New"/>
              </a:rPr>
              <a:t>return</a:t>
            </a:r>
            <a:r>
              <a:rPr lang="it" sz="1200">
                <a:latin typeface="Courier New"/>
                <a:ea typeface="Courier New"/>
                <a:cs typeface="Courier New"/>
                <a:sym typeface="Courier New"/>
              </a:rPr>
              <a:t> campo; }  </a:t>
            </a:r>
            <a:endParaRPr sz="1200">
              <a:latin typeface="Courier New"/>
              <a:ea typeface="Courier New"/>
              <a:cs typeface="Courier New"/>
              <a:sym typeface="Courier New"/>
            </a:endParaRPr>
          </a:p>
          <a:p>
            <a:pPr indent="0" lvl="0" marL="0" rtl="0" algn="l">
              <a:lnSpc>
                <a:spcPct val="100000"/>
              </a:lnSpc>
              <a:spcBef>
                <a:spcPts val="0"/>
              </a:spcBef>
              <a:spcAft>
                <a:spcPts val="0"/>
              </a:spcAft>
              <a:buNone/>
            </a:pPr>
            <a:r>
              <a:rPr lang="it" sz="1200">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public void</a:t>
            </a:r>
            <a:r>
              <a:rPr lang="it" sz="1200">
                <a:latin typeface="Courier New"/>
                <a:ea typeface="Courier New"/>
                <a:cs typeface="Courier New"/>
                <a:sym typeface="Courier New"/>
              </a:rPr>
              <a:t> modifica(Esempio e1, Esempio e2) {</a:t>
            </a:r>
            <a:endParaRPr sz="1200">
              <a:latin typeface="Courier New"/>
              <a:ea typeface="Courier New"/>
              <a:cs typeface="Courier New"/>
              <a:sym typeface="Courier New"/>
            </a:endParaRPr>
          </a:p>
          <a:p>
            <a:pPr indent="0" lvl="0" marL="0" rtl="0" algn="l">
              <a:lnSpc>
                <a:spcPct val="100000"/>
              </a:lnSpc>
              <a:spcBef>
                <a:spcPts val="0"/>
              </a:spcBef>
              <a:spcAft>
                <a:spcPts val="0"/>
              </a:spcAft>
              <a:buNone/>
            </a:pPr>
            <a:r>
              <a:rPr lang="it" sz="1200">
                <a:latin typeface="Courier New"/>
                <a:ea typeface="Courier New"/>
                <a:cs typeface="Courier New"/>
                <a:sym typeface="Courier New"/>
              </a:rPr>
              <a:t>    campo = e1.campo + e2.campo;</a:t>
            </a:r>
            <a:endParaRPr sz="1200">
              <a:latin typeface="Courier New"/>
              <a:ea typeface="Courier New"/>
              <a:cs typeface="Courier New"/>
              <a:sym typeface="Courier New"/>
            </a:endParaRPr>
          </a:p>
          <a:p>
            <a:pPr indent="0" lvl="0" marL="0" rtl="0" algn="l">
              <a:lnSpc>
                <a:spcPct val="100000"/>
              </a:lnSpc>
              <a:spcBef>
                <a:spcPts val="0"/>
              </a:spcBef>
              <a:spcAft>
                <a:spcPts val="0"/>
              </a:spcAft>
              <a:buNone/>
            </a:pPr>
            <a:r>
              <a:rPr lang="it" sz="1200">
                <a:latin typeface="Courier New"/>
                <a:ea typeface="Courier New"/>
                <a:cs typeface="Courier New"/>
                <a:sym typeface="Courier New"/>
              </a:rPr>
              <a:t>    e1.campo=0;</a:t>
            </a:r>
            <a:endParaRPr sz="1200">
              <a:latin typeface="Courier New"/>
              <a:ea typeface="Courier New"/>
              <a:cs typeface="Courier New"/>
              <a:sym typeface="Courier New"/>
            </a:endParaRPr>
          </a:p>
          <a:p>
            <a:pPr indent="0" lvl="0" marL="0" rtl="0" algn="l">
              <a:lnSpc>
                <a:spcPct val="100000"/>
              </a:lnSpc>
              <a:spcBef>
                <a:spcPts val="0"/>
              </a:spcBef>
              <a:spcAft>
                <a:spcPts val="0"/>
              </a:spcAft>
              <a:buNone/>
            </a:pPr>
            <a:r>
              <a:rPr lang="it" sz="1200">
                <a:latin typeface="Courier New"/>
                <a:ea typeface="Courier New"/>
                <a:cs typeface="Courier New"/>
                <a:sym typeface="Courier New"/>
              </a:rPr>
              <a:t>    e2.campo=0;</a:t>
            </a:r>
            <a:endParaRPr sz="1200">
              <a:latin typeface="Courier New"/>
              <a:ea typeface="Courier New"/>
              <a:cs typeface="Courier New"/>
              <a:sym typeface="Courier New"/>
            </a:endParaRPr>
          </a:p>
          <a:p>
            <a:pPr indent="0" lvl="0" marL="0" rtl="0" algn="l">
              <a:lnSpc>
                <a:spcPct val="100000"/>
              </a:lnSpc>
              <a:spcBef>
                <a:spcPts val="0"/>
              </a:spcBef>
              <a:spcAft>
                <a:spcPts val="0"/>
              </a:spcAft>
              <a:buNone/>
            </a:pPr>
            <a:r>
              <a:rPr lang="it" sz="1200">
                <a:latin typeface="Courier New"/>
                <a:ea typeface="Courier New"/>
                <a:cs typeface="Courier New"/>
                <a:sym typeface="Courier New"/>
              </a:rPr>
              <a:t>    e1 = </a:t>
            </a:r>
            <a:r>
              <a:rPr lang="it" sz="1200">
                <a:solidFill>
                  <a:srgbClr val="0000BF"/>
                </a:solidFill>
                <a:latin typeface="Courier New"/>
                <a:ea typeface="Courier New"/>
                <a:cs typeface="Courier New"/>
                <a:sym typeface="Courier New"/>
              </a:rPr>
              <a:t>new</a:t>
            </a:r>
            <a:r>
              <a:rPr lang="it" sz="1200">
                <a:latin typeface="Courier New"/>
                <a:ea typeface="Courier New"/>
                <a:cs typeface="Courier New"/>
                <a:sym typeface="Courier New"/>
              </a:rPr>
              <a:t> Esempio(8); </a:t>
            </a:r>
            <a:r>
              <a:rPr lang="it" sz="1200">
                <a:solidFill>
                  <a:srgbClr val="1EB540"/>
                </a:solidFill>
                <a:latin typeface="Courier New"/>
                <a:ea typeface="Courier New"/>
                <a:cs typeface="Courier New"/>
                <a:sym typeface="Courier New"/>
              </a:rPr>
              <a:t>//Ha effetto solo nel metodo</a:t>
            </a:r>
            <a:r>
              <a:rPr lang="it"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rtl="0" algn="l">
              <a:lnSpc>
                <a:spcPct val="100000"/>
              </a:lnSpc>
              <a:spcBef>
                <a:spcPts val="0"/>
              </a:spcBef>
              <a:spcAft>
                <a:spcPts val="0"/>
              </a:spcAft>
              <a:buNone/>
            </a:pPr>
            <a:r>
              <a:rPr lang="it" sz="1200">
                <a:latin typeface="Courier New"/>
                <a:ea typeface="Courier New"/>
                <a:cs typeface="Courier New"/>
                <a:sym typeface="Courier New"/>
              </a:rPr>
              <a:t>    System.out.println(e1.getCampo()); </a:t>
            </a:r>
            <a:r>
              <a:rPr lang="it" sz="1200">
                <a:solidFill>
                  <a:srgbClr val="1EB540"/>
                </a:solidFill>
                <a:latin typeface="Courier New"/>
                <a:ea typeface="Courier New"/>
                <a:cs typeface="Courier New"/>
                <a:sym typeface="Courier New"/>
              </a:rPr>
              <a:t>//Risultato: 8</a:t>
            </a:r>
            <a:endParaRPr sz="1200">
              <a:solidFill>
                <a:srgbClr val="1EB540"/>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1200">
                <a:latin typeface="Courier New"/>
                <a:ea typeface="Courier New"/>
                <a:cs typeface="Courier New"/>
                <a:sym typeface="Courier New"/>
              </a:rPr>
              <a:t>  }  </a:t>
            </a:r>
            <a:endParaRPr sz="1200">
              <a:latin typeface="Courier New"/>
              <a:ea typeface="Courier New"/>
              <a:cs typeface="Courier New"/>
              <a:sym typeface="Courier New"/>
            </a:endParaRPr>
          </a:p>
          <a:p>
            <a:pPr indent="0" lvl="0" marL="0" rtl="0" algn="l">
              <a:lnSpc>
                <a:spcPct val="100000"/>
              </a:lnSpc>
              <a:spcBef>
                <a:spcPts val="0"/>
              </a:spcBef>
              <a:spcAft>
                <a:spcPts val="0"/>
              </a:spcAft>
              <a:buNone/>
            </a:pPr>
            <a:r>
              <a:rPr lang="it" sz="1200">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public static void</a:t>
            </a:r>
            <a:r>
              <a:rPr lang="it" sz="1200">
                <a:latin typeface="Courier New"/>
                <a:ea typeface="Courier New"/>
                <a:cs typeface="Courier New"/>
                <a:sym typeface="Courier New"/>
              </a:rPr>
              <a:t> main(String[] args) {</a:t>
            </a:r>
            <a:endParaRPr sz="1200">
              <a:latin typeface="Courier New"/>
              <a:ea typeface="Courier New"/>
              <a:cs typeface="Courier New"/>
              <a:sym typeface="Courier New"/>
            </a:endParaRPr>
          </a:p>
          <a:p>
            <a:pPr indent="0" lvl="0" marL="0" rtl="0" algn="l">
              <a:lnSpc>
                <a:spcPct val="100000"/>
              </a:lnSpc>
              <a:spcBef>
                <a:spcPts val="0"/>
              </a:spcBef>
              <a:spcAft>
                <a:spcPts val="0"/>
              </a:spcAft>
              <a:buNone/>
            </a:pPr>
            <a:r>
              <a:rPr lang="it" sz="1200">
                <a:latin typeface="Courier New"/>
                <a:ea typeface="Courier New"/>
                <a:cs typeface="Courier New"/>
                <a:sym typeface="Courier New"/>
              </a:rPr>
              <a:t>    Esempio e1 = </a:t>
            </a:r>
            <a:r>
              <a:rPr lang="it" sz="1200">
                <a:solidFill>
                  <a:srgbClr val="0000BF"/>
                </a:solidFill>
                <a:latin typeface="Courier New"/>
                <a:ea typeface="Courier New"/>
                <a:cs typeface="Courier New"/>
                <a:sym typeface="Courier New"/>
              </a:rPr>
              <a:t>new</a:t>
            </a:r>
            <a:r>
              <a:rPr lang="it" sz="1200">
                <a:latin typeface="Courier New"/>
                <a:ea typeface="Courier New"/>
                <a:cs typeface="Courier New"/>
                <a:sym typeface="Courier New"/>
              </a:rPr>
              <a:t> Esempio(1);</a:t>
            </a:r>
            <a:endParaRPr sz="1200">
              <a:latin typeface="Courier New"/>
              <a:ea typeface="Courier New"/>
              <a:cs typeface="Courier New"/>
              <a:sym typeface="Courier New"/>
            </a:endParaRPr>
          </a:p>
          <a:p>
            <a:pPr indent="0" lvl="0" marL="0" rtl="0" algn="l">
              <a:lnSpc>
                <a:spcPct val="100000"/>
              </a:lnSpc>
              <a:spcBef>
                <a:spcPts val="0"/>
              </a:spcBef>
              <a:spcAft>
                <a:spcPts val="0"/>
              </a:spcAft>
              <a:buNone/>
            </a:pPr>
            <a:r>
              <a:rPr lang="it" sz="1200">
                <a:latin typeface="Courier New"/>
                <a:ea typeface="Courier New"/>
                <a:cs typeface="Courier New"/>
                <a:sym typeface="Courier New"/>
              </a:rPr>
              <a:t>    Esempio e2 = </a:t>
            </a:r>
            <a:r>
              <a:rPr lang="it" sz="1200">
                <a:solidFill>
                  <a:srgbClr val="0000BF"/>
                </a:solidFill>
                <a:latin typeface="Courier New"/>
                <a:ea typeface="Courier New"/>
                <a:cs typeface="Courier New"/>
                <a:sym typeface="Courier New"/>
              </a:rPr>
              <a:t>new</a:t>
            </a:r>
            <a:r>
              <a:rPr lang="it" sz="1200">
                <a:latin typeface="Courier New"/>
                <a:ea typeface="Courier New"/>
                <a:cs typeface="Courier New"/>
                <a:sym typeface="Courier New"/>
              </a:rPr>
              <a:t> Esempio(2);</a:t>
            </a:r>
            <a:endParaRPr sz="1200">
              <a:latin typeface="Courier New"/>
              <a:ea typeface="Courier New"/>
              <a:cs typeface="Courier New"/>
              <a:sym typeface="Courier New"/>
            </a:endParaRPr>
          </a:p>
          <a:p>
            <a:pPr indent="0" lvl="0" marL="0" rtl="0" algn="l">
              <a:lnSpc>
                <a:spcPct val="100000"/>
              </a:lnSpc>
              <a:spcBef>
                <a:spcPts val="0"/>
              </a:spcBef>
              <a:spcAft>
                <a:spcPts val="0"/>
              </a:spcAft>
              <a:buNone/>
            </a:pPr>
            <a:r>
              <a:rPr lang="it" sz="1200">
                <a:latin typeface="Courier New"/>
                <a:ea typeface="Courier New"/>
                <a:cs typeface="Courier New"/>
                <a:sym typeface="Courier New"/>
              </a:rPr>
              <a:t>    Esempio e3 = </a:t>
            </a:r>
            <a:r>
              <a:rPr lang="it" sz="1200">
                <a:solidFill>
                  <a:srgbClr val="0000BF"/>
                </a:solidFill>
                <a:latin typeface="Courier New"/>
                <a:ea typeface="Courier New"/>
                <a:cs typeface="Courier New"/>
                <a:sym typeface="Courier New"/>
              </a:rPr>
              <a:t>new</a:t>
            </a:r>
            <a:r>
              <a:rPr lang="it" sz="1200">
                <a:latin typeface="Courier New"/>
                <a:ea typeface="Courier New"/>
                <a:cs typeface="Courier New"/>
                <a:sym typeface="Courier New"/>
              </a:rPr>
              <a:t> Esempio(5);</a:t>
            </a:r>
            <a:endParaRPr sz="1200">
              <a:latin typeface="Courier New"/>
              <a:ea typeface="Courier New"/>
              <a:cs typeface="Courier New"/>
              <a:sym typeface="Courier New"/>
            </a:endParaRPr>
          </a:p>
          <a:p>
            <a:pPr indent="0" lvl="0" marL="0" rtl="0" algn="l">
              <a:lnSpc>
                <a:spcPct val="100000"/>
              </a:lnSpc>
              <a:spcBef>
                <a:spcPts val="0"/>
              </a:spcBef>
              <a:spcAft>
                <a:spcPts val="0"/>
              </a:spcAft>
              <a:buNone/>
            </a:pPr>
            <a:r>
              <a:rPr lang="it" sz="1200">
                <a:latin typeface="Courier New"/>
                <a:ea typeface="Courier New"/>
                <a:cs typeface="Courier New"/>
                <a:sym typeface="Courier New"/>
              </a:rPr>
              <a:t>    System.out.println(e3.getCampo()); </a:t>
            </a:r>
            <a:r>
              <a:rPr lang="it" sz="1200">
                <a:solidFill>
                  <a:srgbClr val="1EB540"/>
                </a:solidFill>
                <a:latin typeface="Courier New"/>
                <a:ea typeface="Courier New"/>
                <a:cs typeface="Courier New"/>
                <a:sym typeface="Courier New"/>
              </a:rPr>
              <a:t>//Risultato: 5</a:t>
            </a:r>
            <a:endParaRPr sz="1200">
              <a:solidFill>
                <a:srgbClr val="1EB540"/>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rtl="0" algn="l">
              <a:lnSpc>
                <a:spcPct val="100000"/>
              </a:lnSpc>
              <a:spcBef>
                <a:spcPts val="0"/>
              </a:spcBef>
              <a:spcAft>
                <a:spcPts val="0"/>
              </a:spcAft>
              <a:buNone/>
            </a:pPr>
            <a:r>
              <a:rPr lang="it" sz="1200">
                <a:latin typeface="Courier New"/>
                <a:ea typeface="Courier New"/>
                <a:cs typeface="Courier New"/>
                <a:sym typeface="Courier New"/>
              </a:rPr>
              <a:t>    e3.modifica(e1,e2);</a:t>
            </a:r>
            <a:endParaRPr sz="1200">
              <a:latin typeface="Courier New"/>
              <a:ea typeface="Courier New"/>
              <a:cs typeface="Courier New"/>
              <a:sym typeface="Courier New"/>
            </a:endParaRPr>
          </a:p>
          <a:p>
            <a:pPr indent="0" lvl="0" marL="0" rtl="0" algn="l">
              <a:lnSpc>
                <a:spcPct val="100000"/>
              </a:lnSpc>
              <a:spcBef>
                <a:spcPts val="0"/>
              </a:spcBef>
              <a:spcAft>
                <a:spcPts val="0"/>
              </a:spcAft>
              <a:buNone/>
            </a:pPr>
            <a:r>
              <a:rPr lang="it" sz="1200">
                <a:latin typeface="Courier New"/>
                <a:ea typeface="Courier New"/>
                <a:cs typeface="Courier New"/>
                <a:sym typeface="Courier New"/>
              </a:rPr>
              <a:t>    System.out.println(e1.getCampo()); </a:t>
            </a:r>
            <a:r>
              <a:rPr lang="it" sz="1200">
                <a:solidFill>
                  <a:srgbClr val="1EB540"/>
                </a:solidFill>
                <a:latin typeface="Courier New"/>
                <a:ea typeface="Courier New"/>
                <a:cs typeface="Courier New"/>
                <a:sym typeface="Courier New"/>
              </a:rPr>
              <a:t>//Risultato: 0</a:t>
            </a:r>
            <a:endParaRPr sz="1200">
              <a:solidFill>
                <a:srgbClr val="1EB540"/>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1200">
                <a:latin typeface="Courier New"/>
                <a:ea typeface="Courier New"/>
                <a:cs typeface="Courier New"/>
                <a:sym typeface="Courier New"/>
              </a:rPr>
              <a:t>    System.out.println(e2.getCampo()); </a:t>
            </a:r>
            <a:r>
              <a:rPr lang="it" sz="1200">
                <a:solidFill>
                  <a:srgbClr val="1EB540"/>
                </a:solidFill>
                <a:latin typeface="Courier New"/>
                <a:ea typeface="Courier New"/>
                <a:cs typeface="Courier New"/>
                <a:sym typeface="Courier New"/>
              </a:rPr>
              <a:t>//Risultato: 0</a:t>
            </a:r>
            <a:r>
              <a:rPr lang="it"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rtl="0" algn="l">
              <a:lnSpc>
                <a:spcPct val="100000"/>
              </a:lnSpc>
              <a:spcBef>
                <a:spcPts val="0"/>
              </a:spcBef>
              <a:spcAft>
                <a:spcPts val="0"/>
              </a:spcAft>
              <a:buNone/>
            </a:pPr>
            <a:r>
              <a:rPr lang="it" sz="1200">
                <a:latin typeface="Courier New"/>
                <a:ea typeface="Courier New"/>
                <a:cs typeface="Courier New"/>
                <a:sym typeface="Courier New"/>
              </a:rPr>
              <a:t>    System.out.println(e3.getCampo()); </a:t>
            </a:r>
            <a:r>
              <a:rPr lang="it" sz="1200">
                <a:solidFill>
                  <a:srgbClr val="1EB540"/>
                </a:solidFill>
                <a:latin typeface="Courier New"/>
                <a:ea typeface="Courier New"/>
                <a:cs typeface="Courier New"/>
                <a:sym typeface="Courier New"/>
              </a:rPr>
              <a:t>//Risultato: 3</a:t>
            </a:r>
            <a:endParaRPr sz="1200">
              <a:solidFill>
                <a:srgbClr val="1EB540"/>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rtl="0" algn="l">
              <a:lnSpc>
                <a:spcPct val="100000"/>
              </a:lnSpc>
              <a:spcBef>
                <a:spcPts val="0"/>
              </a:spcBef>
              <a:spcAft>
                <a:spcPts val="0"/>
              </a:spcAft>
              <a:buNone/>
            </a:pPr>
            <a:r>
              <a:rPr lang="it" sz="1200">
                <a:latin typeface="Courier New"/>
                <a:ea typeface="Courier New"/>
                <a:cs typeface="Courier New"/>
                <a:sym typeface="Courier New"/>
              </a:rPr>
              <a:t>}</a:t>
            </a:r>
            <a:endParaRPr sz="1200">
              <a:latin typeface="Courier New"/>
              <a:ea typeface="Courier New"/>
              <a:cs typeface="Courier New"/>
              <a:sym typeface="Courier New"/>
            </a:endParaRPr>
          </a:p>
        </p:txBody>
      </p:sp>
      <p:sp>
        <p:nvSpPr>
          <p:cNvPr id="183" name="Google Shape;183;p29"/>
          <p:cNvSpPr txBox="1"/>
          <p:nvPr/>
        </p:nvSpPr>
        <p:spPr>
          <a:xfrm>
            <a:off x="5510975" y="791625"/>
            <a:ext cx="3518400" cy="2339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Tutti gli argomenti ai metodi sono passati come una copia del valore.</a:t>
            </a:r>
            <a:endParaRPr>
              <a:solidFill>
                <a:schemeClr val="lt2"/>
              </a:solidFill>
              <a:latin typeface="Roboto"/>
              <a:ea typeface="Roboto"/>
              <a:cs typeface="Roboto"/>
              <a:sym typeface="Roboto"/>
            </a:endParaRPr>
          </a:p>
          <a:p>
            <a:pPr indent="0" lvl="0" marL="0" rtl="0" algn="l">
              <a:spcBef>
                <a:spcPts val="0"/>
              </a:spcBef>
              <a:spcAft>
                <a:spcPts val="0"/>
              </a:spcAft>
              <a:buNone/>
            </a:pPr>
            <a:r>
              <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Se l’argomento è un tipo base (int, float, ecc.), allora viene fatta una copia dell’elemento.</a:t>
            </a:r>
            <a:endParaRPr>
              <a:solidFill>
                <a:schemeClr val="lt2"/>
              </a:solidFill>
              <a:latin typeface="Roboto"/>
              <a:ea typeface="Roboto"/>
              <a:cs typeface="Roboto"/>
              <a:sym typeface="Roboto"/>
            </a:endParaRPr>
          </a:p>
          <a:p>
            <a:pPr indent="0" lvl="0" marL="0" rtl="0" algn="l">
              <a:spcBef>
                <a:spcPts val="0"/>
              </a:spcBef>
              <a:spcAft>
                <a:spcPts val="0"/>
              </a:spcAft>
              <a:buNone/>
            </a:pPr>
            <a:r>
              <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Se l’argomento è una variabile riferimento, allora viene fatta una copia del suo riferimento.</a:t>
            </a:r>
            <a:endParaRPr>
              <a:solidFill>
                <a:schemeClr val="lt2"/>
              </a:solidFill>
              <a:latin typeface="Roboto"/>
              <a:ea typeface="Roboto"/>
              <a:cs typeface="Roboto"/>
              <a:sym typeface="Roboto"/>
            </a:endParaRPr>
          </a:p>
        </p:txBody>
      </p:sp>
      <p:sp>
        <p:nvSpPr>
          <p:cNvPr id="184" name="Google Shape;184;p29"/>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Esempio</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0" st="0"/>
                                            </p:txEl>
                                          </p:spTgt>
                                        </p:tgtEl>
                                        <p:attrNameLst>
                                          <p:attrName>style.visibility</p:attrName>
                                        </p:attrNameLst>
                                      </p:cBhvr>
                                      <p:to>
                                        <p:strVal val="visible"/>
                                      </p:to>
                                    </p:set>
                                    <p:animEffect filter="fade" transition="in">
                                      <p:cBhvr>
                                        <p:cTn dur="1000"/>
                                        <p:tgtEl>
                                          <p:spTgt spid="18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1" st="1"/>
                                            </p:txEl>
                                          </p:spTgt>
                                        </p:tgtEl>
                                        <p:attrNameLst>
                                          <p:attrName>style.visibility</p:attrName>
                                        </p:attrNameLst>
                                      </p:cBhvr>
                                      <p:to>
                                        <p:strVal val="visible"/>
                                      </p:to>
                                    </p:set>
                                    <p:animEffect filter="fade" transition="in">
                                      <p:cBhvr>
                                        <p:cTn dur="1000"/>
                                        <p:tgtEl>
                                          <p:spTgt spid="18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2" st="2"/>
                                            </p:txEl>
                                          </p:spTgt>
                                        </p:tgtEl>
                                        <p:attrNameLst>
                                          <p:attrName>style.visibility</p:attrName>
                                        </p:attrNameLst>
                                      </p:cBhvr>
                                      <p:to>
                                        <p:strVal val="visible"/>
                                      </p:to>
                                    </p:set>
                                    <p:animEffect filter="fade" transition="in">
                                      <p:cBhvr>
                                        <p:cTn dur="1000"/>
                                        <p:tgtEl>
                                          <p:spTgt spid="18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3" st="3"/>
                                            </p:txEl>
                                          </p:spTgt>
                                        </p:tgtEl>
                                        <p:attrNameLst>
                                          <p:attrName>style.visibility</p:attrName>
                                        </p:attrNameLst>
                                      </p:cBhvr>
                                      <p:to>
                                        <p:strVal val="visible"/>
                                      </p:to>
                                    </p:set>
                                    <p:animEffect filter="fade" transition="in">
                                      <p:cBhvr>
                                        <p:cTn dur="1000"/>
                                        <p:tgtEl>
                                          <p:spTgt spid="18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4" st="4"/>
                                            </p:txEl>
                                          </p:spTgt>
                                        </p:tgtEl>
                                        <p:attrNameLst>
                                          <p:attrName>style.visibility</p:attrName>
                                        </p:attrNameLst>
                                      </p:cBhvr>
                                      <p:to>
                                        <p:strVal val="visible"/>
                                      </p:to>
                                    </p:set>
                                    <p:animEffect filter="fade" transition="in">
                                      <p:cBhvr>
                                        <p:cTn dur="1000"/>
                                        <p:tgtEl>
                                          <p:spTgt spid="183">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Metodi statici</a:t>
            </a:r>
            <a:endParaRPr baseline="-25000"/>
          </a:p>
        </p:txBody>
      </p:sp>
      <p:sp>
        <p:nvSpPr>
          <p:cNvPr id="190" name="Google Shape;190;p30"/>
          <p:cNvSpPr txBox="1"/>
          <p:nvPr>
            <p:ph idx="1" type="body"/>
          </p:nvPr>
        </p:nvSpPr>
        <p:spPr>
          <a:xfrm>
            <a:off x="243925" y="1927200"/>
            <a:ext cx="4907700" cy="3216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400">
                <a:solidFill>
                  <a:srgbClr val="0000BF"/>
                </a:solidFill>
                <a:latin typeface="Courier New"/>
                <a:ea typeface="Courier New"/>
                <a:cs typeface="Courier New"/>
                <a:sym typeface="Courier New"/>
              </a:rPr>
              <a:t>public class</a:t>
            </a:r>
            <a:r>
              <a:rPr lang="it" sz="1400">
                <a:latin typeface="Courier New"/>
                <a:ea typeface="Courier New"/>
                <a:cs typeface="Courier New"/>
                <a:sym typeface="Courier New"/>
              </a:rPr>
              <a:t> MyMath {</a:t>
            </a:r>
            <a:endParaRPr sz="1400">
              <a:latin typeface="Courier New"/>
              <a:ea typeface="Courier New"/>
              <a:cs typeface="Courier New"/>
              <a:sym typeface="Courier New"/>
            </a:endParaRPr>
          </a:p>
          <a:p>
            <a:pPr indent="0" lvl="0" marL="0" rtl="0" algn="l">
              <a:lnSpc>
                <a:spcPct val="115000"/>
              </a:lnSpc>
              <a:spcBef>
                <a:spcPts val="10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public static int</a:t>
            </a:r>
            <a:r>
              <a:rPr lang="it" sz="1400">
                <a:latin typeface="Courier New"/>
                <a:ea typeface="Courier New"/>
                <a:cs typeface="Courier New"/>
                <a:sym typeface="Courier New"/>
              </a:rPr>
              <a:t> gcd(</a:t>
            </a:r>
            <a:r>
              <a:rPr lang="it" sz="1400">
                <a:solidFill>
                  <a:srgbClr val="0000BF"/>
                </a:solidFill>
                <a:latin typeface="Courier New"/>
                <a:ea typeface="Courier New"/>
                <a:cs typeface="Courier New"/>
                <a:sym typeface="Courier New"/>
              </a:rPr>
              <a:t>int</a:t>
            </a:r>
            <a:r>
              <a:rPr lang="it" sz="1400">
                <a:latin typeface="Courier New"/>
                <a:ea typeface="Courier New"/>
                <a:cs typeface="Courier New"/>
                <a:sym typeface="Courier New"/>
              </a:rPr>
              <a:t> m, </a:t>
            </a:r>
            <a:r>
              <a:rPr lang="it" sz="1400">
                <a:solidFill>
                  <a:srgbClr val="0000BF"/>
                </a:solidFill>
                <a:latin typeface="Courier New"/>
                <a:ea typeface="Courier New"/>
                <a:cs typeface="Courier New"/>
                <a:sym typeface="Courier New"/>
              </a:rPr>
              <a:t>int</a:t>
            </a:r>
            <a:r>
              <a:rPr lang="it" sz="1400">
                <a:latin typeface="Courier New"/>
                <a:ea typeface="Courier New"/>
                <a:cs typeface="Courier New"/>
                <a:sym typeface="Courier New"/>
              </a:rPr>
              <a:t> n) {</a:t>
            </a:r>
            <a:endParaRPr sz="1400">
              <a:latin typeface="Courier New"/>
              <a:ea typeface="Courier New"/>
              <a:cs typeface="Courier New"/>
              <a:sym typeface="Courier New"/>
            </a:endParaRPr>
          </a:p>
          <a:p>
            <a:pPr indent="0" lvl="0" marL="0" rtl="0" algn="l">
              <a:lnSpc>
                <a:spcPct val="115000"/>
              </a:lnSpc>
              <a:spcBef>
                <a:spcPts val="10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if</a:t>
            </a:r>
            <a:r>
              <a:rPr lang="it" sz="1400">
                <a:latin typeface="Courier New"/>
                <a:ea typeface="Courier New"/>
                <a:cs typeface="Courier New"/>
                <a:sym typeface="Courier New"/>
              </a:rPr>
              <a:t> (n == 0)</a:t>
            </a:r>
            <a:endParaRPr sz="1400">
              <a:latin typeface="Courier New"/>
              <a:ea typeface="Courier New"/>
              <a:cs typeface="Courier New"/>
              <a:sym typeface="Courier New"/>
            </a:endParaRPr>
          </a:p>
          <a:p>
            <a:pPr indent="0" lvl="0" marL="0" rtl="0" algn="l">
              <a:lnSpc>
                <a:spcPct val="115000"/>
              </a:lnSpc>
              <a:spcBef>
                <a:spcPts val="10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return</a:t>
            </a:r>
            <a:r>
              <a:rPr lang="it" sz="1400">
                <a:latin typeface="Courier New"/>
                <a:ea typeface="Courier New"/>
                <a:cs typeface="Courier New"/>
                <a:sym typeface="Courier New"/>
              </a:rPr>
              <a:t> m; </a:t>
            </a:r>
            <a:endParaRPr sz="1400">
              <a:latin typeface="Courier New"/>
              <a:ea typeface="Courier New"/>
              <a:cs typeface="Courier New"/>
              <a:sym typeface="Courier New"/>
            </a:endParaRPr>
          </a:p>
          <a:p>
            <a:pPr indent="0" lvl="0" marL="0" rtl="0" algn="l">
              <a:lnSpc>
                <a:spcPct val="115000"/>
              </a:lnSpc>
              <a:spcBef>
                <a:spcPts val="10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else</a:t>
            </a:r>
            <a:endParaRPr sz="1400">
              <a:solidFill>
                <a:srgbClr val="0000BF"/>
              </a:solidFill>
              <a:latin typeface="Courier New"/>
              <a:ea typeface="Courier New"/>
              <a:cs typeface="Courier New"/>
              <a:sym typeface="Courier New"/>
            </a:endParaRPr>
          </a:p>
          <a:p>
            <a:pPr indent="0" lvl="0" marL="0" rtl="0" algn="l">
              <a:lnSpc>
                <a:spcPct val="115000"/>
              </a:lnSpc>
              <a:spcBef>
                <a:spcPts val="10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return</a:t>
            </a:r>
            <a:r>
              <a:rPr lang="it" sz="1400">
                <a:latin typeface="Courier New"/>
                <a:ea typeface="Courier New"/>
                <a:cs typeface="Courier New"/>
                <a:sym typeface="Courier New"/>
              </a:rPr>
              <a:t> gcd(n, m % n);    </a:t>
            </a:r>
            <a:endParaRPr sz="1400">
              <a:latin typeface="Courier New"/>
              <a:ea typeface="Courier New"/>
              <a:cs typeface="Courier New"/>
              <a:sym typeface="Courier New"/>
            </a:endParaRPr>
          </a:p>
          <a:p>
            <a:pPr indent="0" lvl="0" marL="0" rtl="0" algn="l">
              <a:lnSpc>
                <a:spcPct val="115000"/>
              </a:lnSpc>
              <a:spcBef>
                <a:spcPts val="100"/>
              </a:spcBef>
              <a:spcAft>
                <a:spcPts val="0"/>
              </a:spcAft>
              <a:buNone/>
            </a:pPr>
            <a:r>
              <a:rPr lang="it" sz="1400">
                <a:latin typeface="Courier New"/>
                <a:ea typeface="Courier New"/>
                <a:cs typeface="Courier New"/>
                <a:sym typeface="Courier New"/>
              </a:rPr>
              <a:t>  }</a:t>
            </a:r>
            <a:endParaRPr sz="1400">
              <a:latin typeface="Courier New"/>
              <a:ea typeface="Courier New"/>
              <a:cs typeface="Courier New"/>
              <a:sym typeface="Courier New"/>
            </a:endParaRPr>
          </a:p>
          <a:p>
            <a:pPr indent="0" lvl="0" marL="0" rtl="0" algn="l">
              <a:lnSpc>
                <a:spcPct val="115000"/>
              </a:lnSpc>
              <a:spcBef>
                <a:spcPts val="10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public static void</a:t>
            </a:r>
            <a:r>
              <a:rPr lang="it" sz="1400">
                <a:latin typeface="Courier New"/>
                <a:ea typeface="Courier New"/>
                <a:cs typeface="Courier New"/>
                <a:sym typeface="Courier New"/>
              </a:rPr>
              <a:t> main(String[] args) {</a:t>
            </a:r>
            <a:endParaRPr sz="1400">
              <a:latin typeface="Courier New"/>
              <a:ea typeface="Courier New"/>
              <a:cs typeface="Courier New"/>
              <a:sym typeface="Courier New"/>
            </a:endParaRPr>
          </a:p>
          <a:p>
            <a:pPr indent="0" lvl="0" marL="0" rtl="0" algn="l">
              <a:lnSpc>
                <a:spcPct val="115000"/>
              </a:lnSpc>
              <a:spcBef>
                <a:spcPts val="10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int</a:t>
            </a:r>
            <a:r>
              <a:rPr lang="it" sz="1400">
                <a:latin typeface="Courier New"/>
                <a:ea typeface="Courier New"/>
                <a:cs typeface="Courier New"/>
                <a:sym typeface="Courier New"/>
              </a:rPr>
              <a:t> result = MyMath.gcd(60,24);</a:t>
            </a:r>
            <a:endParaRPr sz="1400">
              <a:latin typeface="Courier New"/>
              <a:ea typeface="Courier New"/>
              <a:cs typeface="Courier New"/>
              <a:sym typeface="Courier New"/>
            </a:endParaRPr>
          </a:p>
          <a:p>
            <a:pPr indent="0" lvl="0" marL="0" rtl="0" algn="l">
              <a:lnSpc>
                <a:spcPct val="115000"/>
              </a:lnSpc>
              <a:spcBef>
                <a:spcPts val="100"/>
              </a:spcBef>
              <a:spcAft>
                <a:spcPts val="0"/>
              </a:spcAft>
              <a:buNone/>
            </a:pPr>
            <a:r>
              <a:rPr lang="it" sz="1400">
                <a:latin typeface="Courier New"/>
                <a:ea typeface="Courier New"/>
                <a:cs typeface="Courier New"/>
                <a:sym typeface="Courier New"/>
              </a:rPr>
              <a:t>    System.out.println(result);</a:t>
            </a:r>
            <a:endParaRPr sz="1400">
              <a:latin typeface="Courier New"/>
              <a:ea typeface="Courier New"/>
              <a:cs typeface="Courier New"/>
              <a:sym typeface="Courier New"/>
            </a:endParaRPr>
          </a:p>
          <a:p>
            <a:pPr indent="0" lvl="0" marL="0" rtl="0" algn="l">
              <a:lnSpc>
                <a:spcPct val="115000"/>
              </a:lnSpc>
              <a:spcBef>
                <a:spcPts val="100"/>
              </a:spcBef>
              <a:spcAft>
                <a:spcPts val="0"/>
              </a:spcAft>
              <a:buNone/>
            </a:pPr>
            <a:r>
              <a:rPr lang="it" sz="1400">
                <a:latin typeface="Courier New"/>
                <a:ea typeface="Courier New"/>
                <a:cs typeface="Courier New"/>
                <a:sym typeface="Courier New"/>
              </a:rPr>
              <a:t>  }</a:t>
            </a:r>
            <a:endParaRPr sz="1400">
              <a:latin typeface="Courier New"/>
              <a:ea typeface="Courier New"/>
              <a:cs typeface="Courier New"/>
              <a:sym typeface="Courier New"/>
            </a:endParaRPr>
          </a:p>
          <a:p>
            <a:pPr indent="0" lvl="0" marL="0" rtl="0" algn="l">
              <a:lnSpc>
                <a:spcPct val="115000"/>
              </a:lnSpc>
              <a:spcBef>
                <a:spcPts val="100"/>
              </a:spcBef>
              <a:spcAft>
                <a:spcPts val="100"/>
              </a:spcAft>
              <a:buNone/>
            </a:pPr>
            <a:r>
              <a:rPr lang="it" sz="1400">
                <a:latin typeface="Courier New"/>
                <a:ea typeface="Courier New"/>
                <a:cs typeface="Courier New"/>
                <a:sym typeface="Courier New"/>
              </a:rPr>
              <a:t>}</a:t>
            </a:r>
            <a:endParaRPr sz="1400">
              <a:latin typeface="Courier New"/>
              <a:ea typeface="Courier New"/>
              <a:cs typeface="Courier New"/>
              <a:sym typeface="Courier New"/>
            </a:endParaRPr>
          </a:p>
        </p:txBody>
      </p:sp>
      <p:sp>
        <p:nvSpPr>
          <p:cNvPr id="191" name="Google Shape;191;p30"/>
          <p:cNvSpPr txBox="1"/>
          <p:nvPr/>
        </p:nvSpPr>
        <p:spPr>
          <a:xfrm>
            <a:off x="5663550" y="2137025"/>
            <a:ext cx="3315300" cy="2124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I metodi </a:t>
            </a:r>
            <a:r>
              <a:rPr lang="it">
                <a:solidFill>
                  <a:schemeClr val="accent3"/>
                </a:solidFill>
                <a:latin typeface="Roboto"/>
                <a:ea typeface="Roboto"/>
                <a:cs typeface="Roboto"/>
                <a:sym typeface="Roboto"/>
              </a:rPr>
              <a:t>static</a:t>
            </a:r>
            <a:r>
              <a:rPr lang="it">
                <a:solidFill>
                  <a:schemeClr val="lt2"/>
                </a:solidFill>
                <a:latin typeface="Roboto"/>
                <a:ea typeface="Roboto"/>
                <a:cs typeface="Roboto"/>
                <a:sym typeface="Roboto"/>
              </a:rPr>
              <a:t> possono essere invocati utilizzando il nome della classe. </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accent3"/>
                </a:solidFill>
                <a:latin typeface="Roboto"/>
                <a:ea typeface="Roboto"/>
                <a:cs typeface="Roboto"/>
                <a:sym typeface="Roboto"/>
              </a:rPr>
              <a:t>Non</a:t>
            </a:r>
            <a:r>
              <a:rPr lang="it">
                <a:solidFill>
                  <a:schemeClr val="lt2"/>
                </a:solidFill>
                <a:latin typeface="Roboto"/>
                <a:ea typeface="Roboto"/>
                <a:cs typeface="Roboto"/>
                <a:sym typeface="Roboto"/>
              </a:rPr>
              <a:t> possono utilizzare campi o invocare metodi che non siano static.</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I campi </a:t>
            </a:r>
            <a:r>
              <a:rPr lang="it">
                <a:solidFill>
                  <a:schemeClr val="accent3"/>
                </a:solidFill>
                <a:latin typeface="Roboto"/>
                <a:ea typeface="Roboto"/>
                <a:cs typeface="Roboto"/>
                <a:sym typeface="Roboto"/>
              </a:rPr>
              <a:t>static</a:t>
            </a:r>
            <a:r>
              <a:rPr lang="it">
                <a:solidFill>
                  <a:schemeClr val="lt2"/>
                </a:solidFill>
                <a:latin typeface="Roboto"/>
                <a:ea typeface="Roboto"/>
                <a:cs typeface="Roboto"/>
                <a:sym typeface="Roboto"/>
              </a:rPr>
              <a:t> sono condivisi da tutte le istanze degli oggetti.</a:t>
            </a:r>
            <a:endParaRPr>
              <a:solidFill>
                <a:schemeClr val="lt2"/>
              </a:solidFill>
              <a:latin typeface="Roboto"/>
              <a:ea typeface="Roboto"/>
              <a:cs typeface="Roboto"/>
              <a:sym typeface="Roboto"/>
            </a:endParaRPr>
          </a:p>
          <a:p>
            <a:pPr indent="0" lvl="0" marL="0" rtl="0" algn="l">
              <a:spcBef>
                <a:spcPts val="0"/>
              </a:spcBef>
              <a:spcAft>
                <a:spcPts val="0"/>
              </a:spcAft>
              <a:buNone/>
            </a:pPr>
            <a:r>
              <a:t/>
            </a:r>
            <a:endParaRPr>
              <a:solidFill>
                <a:schemeClr val="lt2"/>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xEl>
                                              <p:pRg end="0" st="0"/>
                                            </p:txEl>
                                          </p:spTgt>
                                        </p:tgtEl>
                                        <p:attrNameLst>
                                          <p:attrName>style.visibility</p:attrName>
                                        </p:attrNameLst>
                                      </p:cBhvr>
                                      <p:to>
                                        <p:strVal val="visible"/>
                                      </p:to>
                                    </p:set>
                                    <p:animEffect filter="fade" transition="in">
                                      <p:cBhvr>
                                        <p:cTn dur="1000"/>
                                        <p:tgtEl>
                                          <p:spTgt spid="19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xEl>
                                              <p:pRg end="1" st="1"/>
                                            </p:txEl>
                                          </p:spTgt>
                                        </p:tgtEl>
                                        <p:attrNameLst>
                                          <p:attrName>style.visibility</p:attrName>
                                        </p:attrNameLst>
                                      </p:cBhvr>
                                      <p:to>
                                        <p:strVal val="visible"/>
                                      </p:to>
                                    </p:set>
                                    <p:animEffect filter="fade" transition="in">
                                      <p:cBhvr>
                                        <p:cTn dur="1000"/>
                                        <p:tgtEl>
                                          <p:spTgt spid="19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xEl>
                                              <p:pRg end="2" st="2"/>
                                            </p:txEl>
                                          </p:spTgt>
                                        </p:tgtEl>
                                        <p:attrNameLst>
                                          <p:attrName>style.visibility</p:attrName>
                                        </p:attrNameLst>
                                      </p:cBhvr>
                                      <p:to>
                                        <p:strVal val="visible"/>
                                      </p:to>
                                    </p:set>
                                    <p:animEffect filter="fade" transition="in">
                                      <p:cBhvr>
                                        <p:cTn dur="1000"/>
                                        <p:tgtEl>
                                          <p:spTgt spid="19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xEl>
                                              <p:pRg end="3" st="3"/>
                                            </p:txEl>
                                          </p:spTgt>
                                        </p:tgtEl>
                                        <p:attrNameLst>
                                          <p:attrName>style.visibility</p:attrName>
                                        </p:attrNameLst>
                                      </p:cBhvr>
                                      <p:to>
                                        <p:strVal val="visible"/>
                                      </p:to>
                                    </p:set>
                                    <p:animEffect filter="fade" transition="in">
                                      <p:cBhvr>
                                        <p:cTn dur="1000"/>
                                        <p:tgtEl>
                                          <p:spTgt spid="191">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Package</a:t>
            </a:r>
            <a:endParaRPr baseline="-25000"/>
          </a:p>
        </p:txBody>
      </p:sp>
      <p:sp>
        <p:nvSpPr>
          <p:cNvPr id="197" name="Google Shape;197;p31"/>
          <p:cNvSpPr txBox="1"/>
          <p:nvPr/>
        </p:nvSpPr>
        <p:spPr>
          <a:xfrm>
            <a:off x="308775" y="1942025"/>
            <a:ext cx="8653800" cy="2986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I package sono il meccanismo attraverso il quale si possono creare librerie di classi correlate (come le librerie C++).</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Tutte le classi facenti parte di un package iniziano con la direttiva </a:t>
            </a:r>
            <a:r>
              <a:rPr lang="it">
                <a:solidFill>
                  <a:schemeClr val="accent3"/>
                </a:solidFill>
                <a:latin typeface="Courier New"/>
                <a:ea typeface="Courier New"/>
                <a:cs typeface="Courier New"/>
                <a:sym typeface="Courier New"/>
              </a:rPr>
              <a:t>package &lt;nome&gt;</a:t>
            </a:r>
            <a:r>
              <a:rPr lang="it">
                <a:solidFill>
                  <a:schemeClr val="lt2"/>
                </a:solidFill>
                <a:latin typeface="Roboto"/>
                <a:ea typeface="Roboto"/>
                <a:cs typeface="Roboto"/>
                <a:sym typeface="Roboto"/>
              </a:rPr>
              <a:t>, dove </a:t>
            </a:r>
            <a:r>
              <a:rPr lang="it">
                <a:solidFill>
                  <a:schemeClr val="accent3"/>
                </a:solidFill>
                <a:latin typeface="Courier New"/>
                <a:ea typeface="Courier New"/>
                <a:cs typeface="Courier New"/>
                <a:sym typeface="Courier New"/>
              </a:rPr>
              <a:t>&lt;nome&gt;</a:t>
            </a:r>
            <a:r>
              <a:rPr lang="it">
                <a:solidFill>
                  <a:schemeClr val="lt2"/>
                </a:solidFill>
                <a:latin typeface="Roboto"/>
                <a:ea typeface="Roboto"/>
                <a:cs typeface="Roboto"/>
                <a:sym typeface="Roboto"/>
              </a:rPr>
              <a:t> è l’identificativo del package.</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Per utilizzare le classi di un package all’interno di altre classi, è necessario specificare direttive </a:t>
            </a:r>
            <a:r>
              <a:rPr lang="it">
                <a:solidFill>
                  <a:srgbClr val="0000BF"/>
                </a:solidFill>
                <a:latin typeface="Roboto"/>
                <a:ea typeface="Roboto"/>
                <a:cs typeface="Roboto"/>
                <a:sym typeface="Roboto"/>
              </a:rPr>
              <a:t>import</a:t>
            </a:r>
            <a:r>
              <a:rPr lang="it">
                <a:solidFill>
                  <a:schemeClr val="lt2"/>
                </a:solidFill>
                <a:latin typeface="Roboto"/>
                <a:ea typeface="Roboto"/>
                <a:cs typeface="Roboto"/>
                <a:sym typeface="Roboto"/>
              </a:rPr>
              <a:t> (simile a </a:t>
            </a:r>
            <a:r>
              <a:rPr lang="it">
                <a:solidFill>
                  <a:srgbClr val="0000BF"/>
                </a:solidFill>
                <a:latin typeface="Roboto"/>
                <a:ea typeface="Roboto"/>
                <a:cs typeface="Roboto"/>
                <a:sym typeface="Roboto"/>
              </a:rPr>
              <a:t>include</a:t>
            </a:r>
            <a:r>
              <a:rPr lang="it">
                <a:solidFill>
                  <a:schemeClr val="lt2"/>
                </a:solidFill>
                <a:latin typeface="Roboto"/>
                <a:ea typeface="Roboto"/>
                <a:cs typeface="Roboto"/>
                <a:sym typeface="Roboto"/>
              </a:rPr>
              <a:t> del c++) nell’intestazione delle classi utilizzatrici.</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Se usiamo una classe che è all’interno dello stesso package non è necessario importarla.</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È possibile che i package contengano sotto-package.</a:t>
            </a:r>
            <a:endParaRPr>
              <a:solidFill>
                <a:schemeClr val="lt2"/>
              </a:solidFill>
              <a:latin typeface="Roboto"/>
              <a:ea typeface="Roboto"/>
              <a:cs typeface="Roboto"/>
              <a:sym typeface="Roboto"/>
            </a:endParaRPr>
          </a:p>
          <a:p>
            <a:pPr indent="0" lvl="0" marL="457200" rtl="0" algn="l">
              <a:spcBef>
                <a:spcPts val="0"/>
              </a:spcBef>
              <a:spcAft>
                <a:spcPts val="0"/>
              </a:spcAft>
              <a:buNone/>
            </a:pPr>
            <a:r>
              <a:t/>
            </a:r>
            <a:endParaRPr>
              <a:solidFill>
                <a:schemeClr val="lt2"/>
              </a:solidFill>
              <a:latin typeface="Roboto"/>
              <a:ea typeface="Roboto"/>
              <a:cs typeface="Roboto"/>
              <a:sym typeface="Roboto"/>
            </a:endParaRPr>
          </a:p>
          <a:p>
            <a:pPr indent="0" lvl="0" marL="457200" rtl="0" algn="l">
              <a:spcBef>
                <a:spcPts val="0"/>
              </a:spcBef>
              <a:spcAft>
                <a:spcPts val="0"/>
              </a:spcAft>
              <a:buNone/>
            </a:pPr>
            <a:r>
              <a:rPr lang="it">
                <a:solidFill>
                  <a:schemeClr val="lt2"/>
                </a:solidFill>
                <a:latin typeface="Roboto"/>
                <a:ea typeface="Roboto"/>
                <a:cs typeface="Roboto"/>
                <a:sym typeface="Roboto"/>
              </a:rPr>
              <a:t>Esempi:</a:t>
            </a:r>
            <a:endParaRPr>
              <a:solidFill>
                <a:schemeClr val="lt2"/>
              </a:solidFill>
              <a:latin typeface="Roboto"/>
              <a:ea typeface="Roboto"/>
              <a:cs typeface="Roboto"/>
              <a:sym typeface="Roboto"/>
            </a:endParaRPr>
          </a:p>
          <a:p>
            <a:pPr indent="0" lvl="0" marL="457200" rtl="0" algn="l">
              <a:spcBef>
                <a:spcPts val="0"/>
              </a:spcBef>
              <a:spcAft>
                <a:spcPts val="0"/>
              </a:spcAft>
              <a:buNone/>
            </a:pPr>
            <a:r>
              <a:rPr lang="it">
                <a:solidFill>
                  <a:schemeClr val="accent3"/>
                </a:solidFill>
                <a:latin typeface="Courier New"/>
                <a:ea typeface="Courier New"/>
                <a:cs typeface="Courier New"/>
                <a:sym typeface="Courier New"/>
              </a:rPr>
              <a:t>import java.util.Scanner</a:t>
            </a:r>
            <a:r>
              <a:rPr lang="it">
                <a:solidFill>
                  <a:schemeClr val="lt2"/>
                </a:solidFill>
                <a:latin typeface="Roboto"/>
                <a:ea typeface="Roboto"/>
                <a:cs typeface="Roboto"/>
                <a:sym typeface="Roboto"/>
              </a:rPr>
              <a:t> importa la classe </a:t>
            </a:r>
            <a:r>
              <a:rPr lang="it">
                <a:solidFill>
                  <a:schemeClr val="accent3"/>
                </a:solidFill>
                <a:latin typeface="Courier New"/>
                <a:ea typeface="Courier New"/>
                <a:cs typeface="Courier New"/>
                <a:sym typeface="Courier New"/>
              </a:rPr>
              <a:t>Scanner</a:t>
            </a:r>
            <a:r>
              <a:rPr lang="it">
                <a:solidFill>
                  <a:schemeClr val="lt2"/>
                </a:solidFill>
                <a:latin typeface="Roboto"/>
                <a:ea typeface="Roboto"/>
                <a:cs typeface="Roboto"/>
                <a:sym typeface="Roboto"/>
              </a:rPr>
              <a:t>, del package </a:t>
            </a:r>
            <a:r>
              <a:rPr lang="it">
                <a:solidFill>
                  <a:schemeClr val="lt2"/>
                </a:solidFill>
                <a:latin typeface="Courier New"/>
                <a:ea typeface="Courier New"/>
                <a:cs typeface="Courier New"/>
                <a:sym typeface="Courier New"/>
              </a:rPr>
              <a:t>java.util</a:t>
            </a:r>
            <a:r>
              <a:rPr lang="it">
                <a:solidFill>
                  <a:schemeClr val="lt2"/>
                </a:solidFill>
                <a:latin typeface="Roboto"/>
                <a:ea typeface="Roboto"/>
                <a:cs typeface="Roboto"/>
                <a:sym typeface="Roboto"/>
              </a:rPr>
              <a:t> (sottopackage del package </a:t>
            </a:r>
            <a:r>
              <a:rPr lang="it">
                <a:solidFill>
                  <a:schemeClr val="lt2"/>
                </a:solidFill>
                <a:latin typeface="Courier New"/>
                <a:ea typeface="Courier New"/>
                <a:cs typeface="Courier New"/>
                <a:sym typeface="Courier New"/>
              </a:rPr>
              <a:t>java</a:t>
            </a:r>
            <a:r>
              <a:rPr lang="it">
                <a:solidFill>
                  <a:schemeClr val="lt2"/>
                </a:solidFill>
                <a:latin typeface="Roboto"/>
                <a:ea typeface="Roboto"/>
                <a:cs typeface="Roboto"/>
                <a:sym typeface="Roboto"/>
              </a:rPr>
              <a:t>).</a:t>
            </a:r>
            <a:endParaRPr>
              <a:solidFill>
                <a:schemeClr val="lt2"/>
              </a:solidFill>
              <a:latin typeface="Roboto"/>
              <a:ea typeface="Roboto"/>
              <a:cs typeface="Roboto"/>
              <a:sym typeface="Roboto"/>
            </a:endParaRPr>
          </a:p>
          <a:p>
            <a:pPr indent="0" lvl="0" marL="457200" rtl="0" algn="l">
              <a:spcBef>
                <a:spcPts val="0"/>
              </a:spcBef>
              <a:spcAft>
                <a:spcPts val="0"/>
              </a:spcAft>
              <a:buNone/>
            </a:pPr>
            <a:r>
              <a:rPr lang="it">
                <a:solidFill>
                  <a:schemeClr val="accent3"/>
                </a:solidFill>
                <a:latin typeface="Courier New"/>
                <a:ea typeface="Courier New"/>
                <a:cs typeface="Courier New"/>
                <a:sym typeface="Courier New"/>
              </a:rPr>
              <a:t>import java.io.*</a:t>
            </a:r>
            <a:r>
              <a:rPr lang="it">
                <a:solidFill>
                  <a:schemeClr val="lt2"/>
                </a:solidFill>
                <a:latin typeface="Roboto"/>
                <a:ea typeface="Roboto"/>
                <a:cs typeface="Roboto"/>
                <a:sym typeface="Roboto"/>
              </a:rPr>
              <a:t> importa tutte le classi e gli eventuali sotto-package di </a:t>
            </a:r>
            <a:r>
              <a:rPr lang="it">
                <a:solidFill>
                  <a:schemeClr val="lt2"/>
                </a:solidFill>
                <a:latin typeface="Courier New"/>
                <a:ea typeface="Courier New"/>
                <a:cs typeface="Courier New"/>
                <a:sym typeface="Courier New"/>
              </a:rPr>
              <a:t>java.io</a:t>
            </a:r>
            <a:r>
              <a:rPr lang="it">
                <a:solidFill>
                  <a:schemeClr val="lt2"/>
                </a:solidFill>
                <a:latin typeface="Roboto"/>
                <a:ea typeface="Roboto"/>
                <a:cs typeface="Roboto"/>
                <a:sym typeface="Roboto"/>
              </a:rPr>
              <a:t>.</a:t>
            </a:r>
            <a:endParaRPr>
              <a:solidFill>
                <a:schemeClr val="lt2"/>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0" st="0"/>
                                            </p:txEl>
                                          </p:spTgt>
                                        </p:tgtEl>
                                        <p:attrNameLst>
                                          <p:attrName>style.visibility</p:attrName>
                                        </p:attrNameLst>
                                      </p:cBhvr>
                                      <p:to>
                                        <p:strVal val="visible"/>
                                      </p:to>
                                    </p:set>
                                    <p:animEffect filter="fade" transition="in">
                                      <p:cBhvr>
                                        <p:cTn dur="1000"/>
                                        <p:tgtEl>
                                          <p:spTgt spid="19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1" st="1"/>
                                            </p:txEl>
                                          </p:spTgt>
                                        </p:tgtEl>
                                        <p:attrNameLst>
                                          <p:attrName>style.visibility</p:attrName>
                                        </p:attrNameLst>
                                      </p:cBhvr>
                                      <p:to>
                                        <p:strVal val="visible"/>
                                      </p:to>
                                    </p:set>
                                    <p:animEffect filter="fade" transition="in">
                                      <p:cBhvr>
                                        <p:cTn dur="1000"/>
                                        <p:tgtEl>
                                          <p:spTgt spid="19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2" st="2"/>
                                            </p:txEl>
                                          </p:spTgt>
                                        </p:tgtEl>
                                        <p:attrNameLst>
                                          <p:attrName>style.visibility</p:attrName>
                                        </p:attrNameLst>
                                      </p:cBhvr>
                                      <p:to>
                                        <p:strVal val="visible"/>
                                      </p:to>
                                    </p:set>
                                    <p:animEffect filter="fade" transition="in">
                                      <p:cBhvr>
                                        <p:cTn dur="1000"/>
                                        <p:tgtEl>
                                          <p:spTgt spid="19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3" st="3"/>
                                            </p:txEl>
                                          </p:spTgt>
                                        </p:tgtEl>
                                        <p:attrNameLst>
                                          <p:attrName>style.visibility</p:attrName>
                                        </p:attrNameLst>
                                      </p:cBhvr>
                                      <p:to>
                                        <p:strVal val="visible"/>
                                      </p:to>
                                    </p:set>
                                    <p:animEffect filter="fade" transition="in">
                                      <p:cBhvr>
                                        <p:cTn dur="1000"/>
                                        <p:tgtEl>
                                          <p:spTgt spid="19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4" st="4"/>
                                            </p:txEl>
                                          </p:spTgt>
                                        </p:tgtEl>
                                        <p:attrNameLst>
                                          <p:attrName>style.visibility</p:attrName>
                                        </p:attrNameLst>
                                      </p:cBhvr>
                                      <p:to>
                                        <p:strVal val="visible"/>
                                      </p:to>
                                    </p:set>
                                    <p:animEffect filter="fade" transition="in">
                                      <p:cBhvr>
                                        <p:cTn dur="1000"/>
                                        <p:tgtEl>
                                          <p:spTgt spid="19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5" st="5"/>
                                            </p:txEl>
                                          </p:spTgt>
                                        </p:tgtEl>
                                        <p:attrNameLst>
                                          <p:attrName>style.visibility</p:attrName>
                                        </p:attrNameLst>
                                      </p:cBhvr>
                                      <p:to>
                                        <p:strVal val="visible"/>
                                      </p:to>
                                    </p:set>
                                    <p:animEffect filter="fade" transition="in">
                                      <p:cBhvr>
                                        <p:cTn dur="1000"/>
                                        <p:tgtEl>
                                          <p:spTgt spid="19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6" st="6"/>
                                            </p:txEl>
                                          </p:spTgt>
                                        </p:tgtEl>
                                        <p:attrNameLst>
                                          <p:attrName>style.visibility</p:attrName>
                                        </p:attrNameLst>
                                      </p:cBhvr>
                                      <p:to>
                                        <p:strVal val="visible"/>
                                      </p:to>
                                    </p:set>
                                    <p:animEffect filter="fade" transition="in">
                                      <p:cBhvr>
                                        <p:cTn dur="1000"/>
                                        <p:tgtEl>
                                          <p:spTgt spid="19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7" st="7"/>
                                            </p:txEl>
                                          </p:spTgt>
                                        </p:tgtEl>
                                        <p:attrNameLst>
                                          <p:attrName>style.visibility</p:attrName>
                                        </p:attrNameLst>
                                      </p:cBhvr>
                                      <p:to>
                                        <p:strVal val="visible"/>
                                      </p:to>
                                    </p:set>
                                    <p:animEffect filter="fade" transition="in">
                                      <p:cBhvr>
                                        <p:cTn dur="1000"/>
                                        <p:tgtEl>
                                          <p:spTgt spid="19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8" st="8"/>
                                            </p:txEl>
                                          </p:spTgt>
                                        </p:tgtEl>
                                        <p:attrNameLst>
                                          <p:attrName>style.visibility</p:attrName>
                                        </p:attrNameLst>
                                      </p:cBhvr>
                                      <p:to>
                                        <p:strVal val="visible"/>
                                      </p:to>
                                    </p:set>
                                    <p:animEffect filter="fade" transition="in">
                                      <p:cBhvr>
                                        <p:cTn dur="1000"/>
                                        <p:tgtEl>
                                          <p:spTgt spid="197">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Programmare in Java</a:t>
            </a:r>
            <a:endParaRPr/>
          </a:p>
        </p:txBody>
      </p:sp>
      <p:sp>
        <p:nvSpPr>
          <p:cNvPr id="74" name="Google Shape;74;p14"/>
          <p:cNvSpPr txBox="1"/>
          <p:nvPr>
            <p:ph idx="1" type="body"/>
          </p:nvPr>
        </p:nvSpPr>
        <p:spPr>
          <a:xfrm>
            <a:off x="471900" y="1919075"/>
            <a:ext cx="8222100" cy="307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it"/>
              <a:t>Cosa serve?</a:t>
            </a:r>
            <a:endParaRPr b="1"/>
          </a:p>
          <a:p>
            <a:pPr indent="-342900" lvl="0" marL="457200" rtl="0" algn="l">
              <a:spcBef>
                <a:spcPts val="1600"/>
              </a:spcBef>
              <a:spcAft>
                <a:spcPts val="0"/>
              </a:spcAft>
              <a:buSzPts val="1800"/>
              <a:buChar char="●"/>
            </a:pPr>
            <a:r>
              <a:rPr b="1" lang="it"/>
              <a:t>Java Development Kit (JDK) </a:t>
            </a:r>
            <a:endParaRPr b="1"/>
          </a:p>
          <a:p>
            <a:pPr indent="-330200" lvl="1" marL="914400" rtl="0" algn="l">
              <a:spcBef>
                <a:spcPts val="0"/>
              </a:spcBef>
              <a:spcAft>
                <a:spcPts val="0"/>
              </a:spcAft>
              <a:buSzPts val="1600"/>
              <a:buChar char="○"/>
            </a:pPr>
            <a:r>
              <a:rPr lang="it" sz="1600"/>
              <a:t>a lezione useremo la open JDK versione 17</a:t>
            </a:r>
            <a:endParaRPr sz="1600"/>
          </a:p>
          <a:p>
            <a:pPr indent="0" lvl="0" marL="457200" rtl="0" algn="l">
              <a:spcBef>
                <a:spcPts val="1600"/>
              </a:spcBef>
              <a:spcAft>
                <a:spcPts val="0"/>
              </a:spcAft>
              <a:buNone/>
            </a:pPr>
            <a:r>
              <a:t/>
            </a:r>
            <a:endParaRPr sz="1600"/>
          </a:p>
          <a:p>
            <a:pPr indent="-342900" lvl="0" marL="457200" rtl="0" algn="l">
              <a:spcBef>
                <a:spcPts val="1600"/>
              </a:spcBef>
              <a:spcAft>
                <a:spcPts val="0"/>
              </a:spcAft>
              <a:buSzPts val="1800"/>
              <a:buChar char="●"/>
            </a:pPr>
            <a:r>
              <a:rPr b="1" lang="it"/>
              <a:t>Un editor di testo o un IDE di sviluppo</a:t>
            </a:r>
            <a:endParaRPr b="1"/>
          </a:p>
          <a:p>
            <a:pPr indent="-330200" lvl="1" marL="914400" rtl="0" algn="l">
              <a:spcBef>
                <a:spcPts val="0"/>
              </a:spcBef>
              <a:spcAft>
                <a:spcPts val="0"/>
              </a:spcAft>
              <a:buSzPts val="1600"/>
              <a:buChar char="○"/>
            </a:pPr>
            <a:r>
              <a:rPr lang="it" sz="1600"/>
              <a:t>Eclipse: </a:t>
            </a:r>
            <a:r>
              <a:rPr lang="it" sz="1600" u="sng">
                <a:solidFill>
                  <a:schemeClr val="hlink"/>
                </a:solidFill>
                <a:hlinkClick r:id="rId3"/>
              </a:rPr>
              <a:t>https://www.eclipse.org/downloads</a:t>
            </a:r>
            <a:r>
              <a:rPr lang="it" sz="1600" u="sng">
                <a:solidFill>
                  <a:schemeClr val="hlink"/>
                </a:solidFill>
                <a:hlinkClick r:id="rId4"/>
              </a:rPr>
              <a:t>/</a:t>
            </a:r>
            <a:endParaRPr sz="1600"/>
          </a:p>
          <a:p>
            <a:pPr indent="-330200" lvl="1" marL="914400" rtl="0" algn="l">
              <a:spcBef>
                <a:spcPts val="0"/>
              </a:spcBef>
              <a:spcAft>
                <a:spcPts val="0"/>
              </a:spcAft>
              <a:buSzPts val="1600"/>
              <a:buChar char="○"/>
            </a:pPr>
            <a:r>
              <a:rPr lang="it" sz="1600"/>
              <a:t>IntelliJ: </a:t>
            </a:r>
            <a:r>
              <a:rPr lang="it" sz="1600" u="sng">
                <a:solidFill>
                  <a:schemeClr val="hlink"/>
                </a:solidFill>
                <a:hlinkClick r:id="rId5"/>
              </a:rPr>
              <a:t>https://www.jetbrains.com/idea/</a:t>
            </a:r>
            <a:endParaRPr sz="1600"/>
          </a:p>
          <a:p>
            <a:pPr indent="0" lvl="0" marL="0" rtl="0" algn="l">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Moduli</a:t>
            </a:r>
            <a:endParaRPr baseline="-25000"/>
          </a:p>
        </p:txBody>
      </p:sp>
      <p:sp>
        <p:nvSpPr>
          <p:cNvPr id="203" name="Google Shape;203;p32"/>
          <p:cNvSpPr txBox="1"/>
          <p:nvPr/>
        </p:nvSpPr>
        <p:spPr>
          <a:xfrm>
            <a:off x="308775" y="1942025"/>
            <a:ext cx="8653800" cy="2770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A partire da Java 9 è stato introdotto un nuovo livello di astrazione superiore ai package, conosciuto come </a:t>
            </a:r>
            <a:r>
              <a:rPr lang="it">
                <a:solidFill>
                  <a:schemeClr val="accent3"/>
                </a:solidFill>
                <a:latin typeface="Roboto"/>
                <a:ea typeface="Roboto"/>
                <a:cs typeface="Roboto"/>
                <a:sym typeface="Roboto"/>
              </a:rPr>
              <a:t>Java Platform Module System</a:t>
            </a:r>
            <a:r>
              <a:rPr lang="it">
                <a:solidFill>
                  <a:schemeClr val="lt2"/>
                </a:solidFill>
                <a:latin typeface="Roboto"/>
                <a:ea typeface="Roboto"/>
                <a:cs typeface="Roboto"/>
                <a:sym typeface="Roboto"/>
              </a:rPr>
              <a:t> (</a:t>
            </a:r>
            <a:r>
              <a:rPr lang="it">
                <a:solidFill>
                  <a:schemeClr val="accent3"/>
                </a:solidFill>
                <a:latin typeface="Roboto"/>
                <a:ea typeface="Roboto"/>
                <a:cs typeface="Roboto"/>
                <a:sym typeface="Roboto"/>
              </a:rPr>
              <a:t>JPMS</a:t>
            </a:r>
            <a:r>
              <a:rPr lang="it">
                <a:solidFill>
                  <a:schemeClr val="lt2"/>
                </a:solidFill>
                <a:latin typeface="Roboto"/>
                <a:ea typeface="Roboto"/>
                <a:cs typeface="Roboto"/>
                <a:sym typeface="Roboto"/>
              </a:rPr>
              <a:t>), o semplicemente </a:t>
            </a:r>
            <a:r>
              <a:rPr lang="it">
                <a:solidFill>
                  <a:schemeClr val="accent3"/>
                </a:solidFill>
                <a:latin typeface="Roboto"/>
                <a:ea typeface="Roboto"/>
                <a:cs typeface="Roboto"/>
                <a:sym typeface="Roboto"/>
              </a:rPr>
              <a:t>Moduli</a:t>
            </a:r>
            <a:r>
              <a:rPr lang="it">
                <a:solidFill>
                  <a:schemeClr val="lt2"/>
                </a:solidFill>
                <a:latin typeface="Roboto"/>
                <a:ea typeface="Roboto"/>
                <a:cs typeface="Roboto"/>
                <a:sym typeface="Roboto"/>
              </a:rPr>
              <a:t>.</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I moduli sono gruppi di package legati tra di loro e gruppi di risorse. Orientativamente è come se fossero </a:t>
            </a:r>
            <a:r>
              <a:rPr b="1" lang="it">
                <a:solidFill>
                  <a:schemeClr val="lt2"/>
                </a:solidFill>
                <a:latin typeface="Roboto"/>
                <a:ea typeface="Roboto"/>
                <a:cs typeface="Roboto"/>
                <a:sym typeface="Roboto"/>
              </a:rPr>
              <a:t>“package di package”</a:t>
            </a:r>
            <a:r>
              <a:rPr lang="it">
                <a:solidFill>
                  <a:schemeClr val="lt2"/>
                </a:solidFill>
                <a:latin typeface="Roboto"/>
                <a:ea typeface="Roboto"/>
                <a:cs typeface="Roboto"/>
                <a:sym typeface="Roboto"/>
              </a:rPr>
              <a:t>.</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Ogni modulo è responsabile delle proprie risorse, come ad esempio immagini, eventuali file, ecc.</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Per utilizzare i moduli si deve realizzare un file descrittivo che definisce diversi aspetti del modulo: </a:t>
            </a:r>
            <a:endParaRPr>
              <a:solidFill>
                <a:schemeClr val="lt2"/>
              </a:solidFill>
              <a:latin typeface="Roboto"/>
              <a:ea typeface="Roboto"/>
              <a:cs typeface="Roboto"/>
              <a:sym typeface="Roboto"/>
            </a:endParaRPr>
          </a:p>
          <a:p>
            <a:pPr indent="-317500" lvl="1" marL="9144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il nome del modulo</a:t>
            </a:r>
            <a:endParaRPr>
              <a:solidFill>
                <a:schemeClr val="lt2"/>
              </a:solidFill>
              <a:latin typeface="Roboto"/>
              <a:ea typeface="Roboto"/>
              <a:cs typeface="Roboto"/>
              <a:sym typeface="Roboto"/>
            </a:endParaRPr>
          </a:p>
          <a:p>
            <a:pPr indent="-317500" lvl="1" marL="9144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le dipendenze (altri moduli da cui il modulo dipende)</a:t>
            </a:r>
            <a:endParaRPr>
              <a:solidFill>
                <a:schemeClr val="lt2"/>
              </a:solidFill>
              <a:latin typeface="Roboto"/>
              <a:ea typeface="Roboto"/>
              <a:cs typeface="Roboto"/>
              <a:sym typeface="Roboto"/>
            </a:endParaRPr>
          </a:p>
          <a:p>
            <a:pPr indent="-317500" lvl="1" marL="9144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una lista di package pubblici (cioè, package che si vuole rendere visibili da altri moduli)</a:t>
            </a:r>
            <a:endParaRPr>
              <a:solidFill>
                <a:schemeClr val="lt2"/>
              </a:solidFill>
              <a:latin typeface="Roboto"/>
              <a:ea typeface="Roboto"/>
              <a:cs typeface="Roboto"/>
              <a:sym typeface="Roboto"/>
            </a:endParaRPr>
          </a:p>
          <a:p>
            <a:pPr indent="-317500" lvl="1" marL="9144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ecc.</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I package all’interno di un modulo sono di default privati, questo significa che devono essere resi pubblici in modo esplicito se si vuole renderli disponibili al di fuori del modulo che si sta creando.</a:t>
            </a:r>
            <a:endParaRPr>
              <a:solidFill>
                <a:schemeClr val="lt2"/>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0" st="0"/>
                                            </p:txEl>
                                          </p:spTgt>
                                        </p:tgtEl>
                                        <p:attrNameLst>
                                          <p:attrName>style.visibility</p:attrName>
                                        </p:attrNameLst>
                                      </p:cBhvr>
                                      <p:to>
                                        <p:strVal val="visible"/>
                                      </p:to>
                                    </p:set>
                                    <p:animEffect filter="fade" transition="in">
                                      <p:cBhvr>
                                        <p:cTn dur="1000"/>
                                        <p:tgtEl>
                                          <p:spTgt spid="20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1" st="1"/>
                                            </p:txEl>
                                          </p:spTgt>
                                        </p:tgtEl>
                                        <p:attrNameLst>
                                          <p:attrName>style.visibility</p:attrName>
                                        </p:attrNameLst>
                                      </p:cBhvr>
                                      <p:to>
                                        <p:strVal val="visible"/>
                                      </p:to>
                                    </p:set>
                                    <p:animEffect filter="fade" transition="in">
                                      <p:cBhvr>
                                        <p:cTn dur="1000"/>
                                        <p:tgtEl>
                                          <p:spTgt spid="20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2" st="2"/>
                                            </p:txEl>
                                          </p:spTgt>
                                        </p:tgtEl>
                                        <p:attrNameLst>
                                          <p:attrName>style.visibility</p:attrName>
                                        </p:attrNameLst>
                                      </p:cBhvr>
                                      <p:to>
                                        <p:strVal val="visible"/>
                                      </p:to>
                                    </p:set>
                                    <p:animEffect filter="fade" transition="in">
                                      <p:cBhvr>
                                        <p:cTn dur="1000"/>
                                        <p:tgtEl>
                                          <p:spTgt spid="20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3" st="3"/>
                                            </p:txEl>
                                          </p:spTgt>
                                        </p:tgtEl>
                                        <p:attrNameLst>
                                          <p:attrName>style.visibility</p:attrName>
                                        </p:attrNameLst>
                                      </p:cBhvr>
                                      <p:to>
                                        <p:strVal val="visible"/>
                                      </p:to>
                                    </p:set>
                                    <p:animEffect filter="fade" transition="in">
                                      <p:cBhvr>
                                        <p:cTn dur="1000"/>
                                        <p:tgtEl>
                                          <p:spTgt spid="20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4" st="4"/>
                                            </p:txEl>
                                          </p:spTgt>
                                        </p:tgtEl>
                                        <p:attrNameLst>
                                          <p:attrName>style.visibility</p:attrName>
                                        </p:attrNameLst>
                                      </p:cBhvr>
                                      <p:to>
                                        <p:strVal val="visible"/>
                                      </p:to>
                                    </p:set>
                                    <p:animEffect filter="fade" transition="in">
                                      <p:cBhvr>
                                        <p:cTn dur="1000"/>
                                        <p:tgtEl>
                                          <p:spTgt spid="20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5" st="5"/>
                                            </p:txEl>
                                          </p:spTgt>
                                        </p:tgtEl>
                                        <p:attrNameLst>
                                          <p:attrName>style.visibility</p:attrName>
                                        </p:attrNameLst>
                                      </p:cBhvr>
                                      <p:to>
                                        <p:strVal val="visible"/>
                                      </p:to>
                                    </p:set>
                                    <p:animEffect filter="fade" transition="in">
                                      <p:cBhvr>
                                        <p:cTn dur="1000"/>
                                        <p:tgtEl>
                                          <p:spTgt spid="20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6" st="6"/>
                                            </p:txEl>
                                          </p:spTgt>
                                        </p:tgtEl>
                                        <p:attrNameLst>
                                          <p:attrName>style.visibility</p:attrName>
                                        </p:attrNameLst>
                                      </p:cBhvr>
                                      <p:to>
                                        <p:strVal val="visible"/>
                                      </p:to>
                                    </p:set>
                                    <p:animEffect filter="fade" transition="in">
                                      <p:cBhvr>
                                        <p:cTn dur="1000"/>
                                        <p:tgtEl>
                                          <p:spTgt spid="20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7" st="7"/>
                                            </p:txEl>
                                          </p:spTgt>
                                        </p:tgtEl>
                                        <p:attrNameLst>
                                          <p:attrName>style.visibility</p:attrName>
                                        </p:attrNameLst>
                                      </p:cBhvr>
                                      <p:to>
                                        <p:strVal val="visible"/>
                                      </p:to>
                                    </p:set>
                                    <p:animEffect filter="fade" transition="in">
                                      <p:cBhvr>
                                        <p:cTn dur="1000"/>
                                        <p:tgtEl>
                                          <p:spTgt spid="20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8" st="8"/>
                                            </p:txEl>
                                          </p:spTgt>
                                        </p:tgtEl>
                                        <p:attrNameLst>
                                          <p:attrName>style.visibility</p:attrName>
                                        </p:attrNameLst>
                                      </p:cBhvr>
                                      <p:to>
                                        <p:strVal val="visible"/>
                                      </p:to>
                                    </p:set>
                                    <p:animEffect filter="fade" transition="in">
                                      <p:cBhvr>
                                        <p:cTn dur="1000"/>
                                        <p:tgtEl>
                                          <p:spTgt spid="203">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Input da console</a:t>
            </a:r>
            <a:endParaRPr baseline="-25000"/>
          </a:p>
        </p:txBody>
      </p:sp>
      <p:sp>
        <p:nvSpPr>
          <p:cNvPr id="209" name="Google Shape;209;p33"/>
          <p:cNvSpPr txBox="1"/>
          <p:nvPr>
            <p:ph idx="1" type="body"/>
          </p:nvPr>
        </p:nvSpPr>
        <p:spPr>
          <a:xfrm>
            <a:off x="243925" y="1927200"/>
            <a:ext cx="4907700" cy="3216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1400">
                <a:solidFill>
                  <a:srgbClr val="0000BF"/>
                </a:solidFill>
                <a:latin typeface="Courier New"/>
                <a:ea typeface="Courier New"/>
                <a:cs typeface="Courier New"/>
                <a:sym typeface="Courier New"/>
              </a:rPr>
              <a:t>import</a:t>
            </a:r>
            <a:r>
              <a:rPr lang="it" sz="1400">
                <a:latin typeface="Courier New"/>
                <a:ea typeface="Courier New"/>
                <a:cs typeface="Courier New"/>
                <a:sym typeface="Courier New"/>
              </a:rPr>
              <a:t> java.util.Scanner;</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solidFill>
                  <a:srgbClr val="0000BF"/>
                </a:solidFill>
                <a:latin typeface="Courier New"/>
                <a:ea typeface="Courier New"/>
                <a:cs typeface="Courier New"/>
                <a:sym typeface="Courier New"/>
              </a:rPr>
              <a:t>public class</a:t>
            </a:r>
            <a:r>
              <a:rPr lang="it" sz="1400">
                <a:latin typeface="Courier New"/>
                <a:ea typeface="Courier New"/>
                <a:cs typeface="Courier New"/>
                <a:sym typeface="Courier New"/>
              </a:rPr>
              <a:t> EsempioLetturaInput {</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public static void</a:t>
            </a:r>
            <a:r>
              <a:rPr lang="it" sz="1400">
                <a:latin typeface="Courier New"/>
                <a:ea typeface="Courier New"/>
                <a:cs typeface="Courier New"/>
                <a:sym typeface="Courier New"/>
              </a:rPr>
              <a:t> main(String[] args) {</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Scanner in = </a:t>
            </a:r>
            <a:r>
              <a:rPr lang="it" sz="1400">
                <a:solidFill>
                  <a:srgbClr val="0000BF"/>
                </a:solidFill>
                <a:latin typeface="Courier New"/>
                <a:ea typeface="Courier New"/>
                <a:cs typeface="Courier New"/>
                <a:sym typeface="Courier New"/>
              </a:rPr>
              <a:t>new</a:t>
            </a:r>
            <a:r>
              <a:rPr lang="it" sz="1400">
                <a:latin typeface="Courier New"/>
                <a:ea typeface="Courier New"/>
                <a:cs typeface="Courier New"/>
                <a:sym typeface="Courier New"/>
              </a:rPr>
              <a:t> Scanner(System.in);</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System.out.println(</a:t>
            </a:r>
            <a:r>
              <a:rPr lang="it" sz="1400">
                <a:solidFill>
                  <a:srgbClr val="9400D1"/>
                </a:solidFill>
                <a:latin typeface="Courier New"/>
                <a:ea typeface="Courier New"/>
                <a:cs typeface="Courier New"/>
                <a:sym typeface="Courier New"/>
              </a:rPr>
              <a:t>"Primo numero"</a:t>
            </a:r>
            <a:r>
              <a:rPr lang="it" sz="1400">
                <a:latin typeface="Courier New"/>
                <a:ea typeface="Courier New"/>
                <a:cs typeface="Courier New"/>
                <a:sym typeface="Courier New"/>
              </a:rPr>
              <a:t>);</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int</a:t>
            </a:r>
            <a:r>
              <a:rPr lang="it" sz="1400">
                <a:latin typeface="Courier New"/>
                <a:ea typeface="Courier New"/>
                <a:cs typeface="Courier New"/>
                <a:sym typeface="Courier New"/>
              </a:rPr>
              <a:t> m = in.nextInt();</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System.out.println(</a:t>
            </a:r>
            <a:r>
              <a:rPr lang="it" sz="1400">
                <a:solidFill>
                  <a:srgbClr val="9400D1"/>
                </a:solidFill>
                <a:latin typeface="Courier New"/>
                <a:ea typeface="Courier New"/>
                <a:cs typeface="Courier New"/>
                <a:sym typeface="Courier New"/>
              </a:rPr>
              <a:t>"Secondo numero"</a:t>
            </a:r>
            <a:r>
              <a:rPr lang="it" sz="1400">
                <a:latin typeface="Courier New"/>
                <a:ea typeface="Courier New"/>
                <a:cs typeface="Courier New"/>
                <a:sym typeface="Courier New"/>
              </a:rPr>
              <a:t>);</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int</a:t>
            </a:r>
            <a:r>
              <a:rPr lang="it" sz="1400">
                <a:latin typeface="Courier New"/>
                <a:ea typeface="Courier New"/>
                <a:cs typeface="Courier New"/>
                <a:sym typeface="Courier New"/>
              </a:rPr>
              <a:t> n = in.nextInt();</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int</a:t>
            </a:r>
            <a:r>
              <a:rPr lang="it" sz="1400">
                <a:latin typeface="Courier New"/>
                <a:ea typeface="Courier New"/>
                <a:cs typeface="Courier New"/>
                <a:sym typeface="Courier New"/>
              </a:rPr>
              <a:t> z = m + n;</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System.out.println(</a:t>
            </a:r>
            <a:r>
              <a:rPr lang="it" sz="1400">
                <a:solidFill>
                  <a:srgbClr val="9400D1"/>
                </a:solidFill>
                <a:latin typeface="Courier New"/>
                <a:ea typeface="Courier New"/>
                <a:cs typeface="Courier New"/>
                <a:sym typeface="Courier New"/>
              </a:rPr>
              <a:t>"Somma: "</a:t>
            </a:r>
            <a:r>
              <a:rPr lang="it" sz="1400">
                <a:latin typeface="Courier New"/>
                <a:ea typeface="Courier New"/>
                <a:cs typeface="Courier New"/>
                <a:sym typeface="Courier New"/>
              </a:rPr>
              <a:t> + z);</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a:t>
            </a:r>
            <a:endParaRPr sz="1400">
              <a:solidFill>
                <a:srgbClr val="0000BF"/>
              </a:solidFill>
              <a:latin typeface="Courier New"/>
              <a:ea typeface="Courier New"/>
              <a:cs typeface="Courier New"/>
              <a:sym typeface="Courier New"/>
            </a:endParaRPr>
          </a:p>
        </p:txBody>
      </p:sp>
      <p:sp>
        <p:nvSpPr>
          <p:cNvPr id="210" name="Google Shape;210;p33"/>
          <p:cNvSpPr txBox="1"/>
          <p:nvPr/>
        </p:nvSpPr>
        <p:spPr>
          <a:xfrm>
            <a:off x="5265375" y="2137025"/>
            <a:ext cx="3713400" cy="2339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La classe </a:t>
            </a:r>
            <a:r>
              <a:rPr lang="it">
                <a:solidFill>
                  <a:schemeClr val="lt2"/>
                </a:solidFill>
                <a:latin typeface="Courier New"/>
                <a:ea typeface="Courier New"/>
                <a:cs typeface="Courier New"/>
                <a:sym typeface="Courier New"/>
              </a:rPr>
              <a:t>Scanner</a:t>
            </a:r>
            <a:r>
              <a:rPr lang="it">
                <a:solidFill>
                  <a:schemeClr val="lt2"/>
                </a:solidFill>
                <a:latin typeface="Roboto"/>
                <a:ea typeface="Roboto"/>
                <a:cs typeface="Roboto"/>
                <a:sym typeface="Roboto"/>
              </a:rPr>
              <a:t> di </a:t>
            </a:r>
            <a:r>
              <a:rPr lang="it">
                <a:solidFill>
                  <a:schemeClr val="lt2"/>
                </a:solidFill>
                <a:latin typeface="Courier New"/>
                <a:ea typeface="Courier New"/>
                <a:cs typeface="Courier New"/>
                <a:sym typeface="Courier New"/>
              </a:rPr>
              <a:t>java.util</a:t>
            </a:r>
            <a:r>
              <a:rPr lang="it">
                <a:solidFill>
                  <a:schemeClr val="lt2"/>
                </a:solidFill>
                <a:latin typeface="Roboto"/>
                <a:ea typeface="Roboto"/>
                <a:cs typeface="Roboto"/>
                <a:sym typeface="Roboto"/>
              </a:rPr>
              <a:t> mette a disposizione metodi per </a:t>
            </a:r>
            <a:r>
              <a:rPr lang="it">
                <a:solidFill>
                  <a:schemeClr val="accent3"/>
                </a:solidFill>
                <a:latin typeface="Roboto"/>
                <a:ea typeface="Roboto"/>
                <a:cs typeface="Roboto"/>
                <a:sym typeface="Roboto"/>
              </a:rPr>
              <a:t>iterare</a:t>
            </a:r>
            <a:r>
              <a:rPr lang="it">
                <a:solidFill>
                  <a:schemeClr val="lt2"/>
                </a:solidFill>
                <a:latin typeface="Roboto"/>
                <a:ea typeface="Roboto"/>
                <a:cs typeface="Roboto"/>
                <a:sym typeface="Roboto"/>
              </a:rPr>
              <a:t> oggetti di tipo </a:t>
            </a:r>
            <a:r>
              <a:rPr lang="it">
                <a:solidFill>
                  <a:schemeClr val="lt2"/>
                </a:solidFill>
                <a:latin typeface="Courier New"/>
                <a:ea typeface="Courier New"/>
                <a:cs typeface="Courier New"/>
                <a:sym typeface="Courier New"/>
              </a:rPr>
              <a:t>InputStream</a:t>
            </a:r>
            <a:r>
              <a:rPr lang="it">
                <a:solidFill>
                  <a:schemeClr val="lt2"/>
                </a:solidFill>
                <a:latin typeface="Roboto"/>
                <a:ea typeface="Roboto"/>
                <a:cs typeface="Roboto"/>
                <a:sym typeface="Roboto"/>
              </a:rPr>
              <a:t> tra cui anche </a:t>
            </a:r>
            <a:r>
              <a:rPr lang="it">
                <a:solidFill>
                  <a:schemeClr val="lt2"/>
                </a:solidFill>
                <a:latin typeface="Courier New"/>
                <a:ea typeface="Courier New"/>
                <a:cs typeface="Courier New"/>
                <a:sym typeface="Courier New"/>
              </a:rPr>
              <a:t>System.in</a:t>
            </a:r>
            <a:r>
              <a:rPr lang="it">
                <a:solidFill>
                  <a:schemeClr val="lt2"/>
                </a:solidFill>
                <a:latin typeface="Roboto"/>
                <a:ea typeface="Roboto"/>
                <a:cs typeface="Roboto"/>
                <a:sym typeface="Roboto"/>
              </a:rPr>
              <a:t>.</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Esiste un metodo </a:t>
            </a:r>
            <a:r>
              <a:rPr lang="it">
                <a:solidFill>
                  <a:schemeClr val="lt2"/>
                </a:solidFill>
                <a:latin typeface="Courier New"/>
                <a:ea typeface="Courier New"/>
                <a:cs typeface="Courier New"/>
                <a:sym typeface="Courier New"/>
              </a:rPr>
              <a:t>next&lt;...&gt;</a:t>
            </a:r>
            <a:r>
              <a:rPr lang="it">
                <a:solidFill>
                  <a:schemeClr val="lt2"/>
                </a:solidFill>
                <a:latin typeface="Roboto"/>
                <a:ea typeface="Roboto"/>
                <a:cs typeface="Roboto"/>
                <a:sym typeface="Roboto"/>
              </a:rPr>
              <a:t> per quasi tutti i tipi primitivi, ad esempio </a:t>
            </a:r>
            <a:r>
              <a:rPr lang="it">
                <a:solidFill>
                  <a:schemeClr val="lt2"/>
                </a:solidFill>
                <a:latin typeface="Courier New"/>
                <a:ea typeface="Courier New"/>
                <a:cs typeface="Courier New"/>
                <a:sym typeface="Courier New"/>
              </a:rPr>
              <a:t>nextInt</a:t>
            </a:r>
            <a:r>
              <a:rPr lang="it">
                <a:solidFill>
                  <a:schemeClr val="lt2"/>
                </a:solidFill>
                <a:latin typeface="Roboto"/>
                <a:ea typeface="Roboto"/>
                <a:cs typeface="Roboto"/>
                <a:sym typeface="Roboto"/>
              </a:rPr>
              <a:t>, </a:t>
            </a:r>
            <a:r>
              <a:rPr lang="it">
                <a:solidFill>
                  <a:schemeClr val="lt2"/>
                </a:solidFill>
                <a:latin typeface="Courier New"/>
                <a:ea typeface="Courier New"/>
                <a:cs typeface="Courier New"/>
                <a:sym typeface="Courier New"/>
              </a:rPr>
              <a:t>nextLong</a:t>
            </a:r>
            <a:r>
              <a:rPr lang="it">
                <a:solidFill>
                  <a:schemeClr val="lt2"/>
                </a:solidFill>
                <a:latin typeface="Roboto"/>
                <a:ea typeface="Roboto"/>
                <a:cs typeface="Roboto"/>
                <a:sym typeface="Roboto"/>
              </a:rPr>
              <a:t>, ecc.</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Per le stringhe ci sono i metodi </a:t>
            </a:r>
            <a:r>
              <a:rPr lang="it">
                <a:solidFill>
                  <a:schemeClr val="lt2"/>
                </a:solidFill>
                <a:latin typeface="Courier New"/>
                <a:ea typeface="Courier New"/>
                <a:cs typeface="Courier New"/>
                <a:sym typeface="Courier New"/>
              </a:rPr>
              <a:t>next</a:t>
            </a:r>
            <a:r>
              <a:rPr lang="it">
                <a:solidFill>
                  <a:schemeClr val="lt2"/>
                </a:solidFill>
                <a:latin typeface="Roboto"/>
                <a:ea typeface="Roboto"/>
                <a:cs typeface="Roboto"/>
                <a:sym typeface="Roboto"/>
              </a:rPr>
              <a:t> (prossima stringa) e </a:t>
            </a:r>
            <a:r>
              <a:rPr lang="it">
                <a:solidFill>
                  <a:schemeClr val="lt2"/>
                </a:solidFill>
                <a:latin typeface="Courier New"/>
                <a:ea typeface="Courier New"/>
                <a:cs typeface="Courier New"/>
                <a:sym typeface="Courier New"/>
              </a:rPr>
              <a:t>nextLine</a:t>
            </a:r>
            <a:r>
              <a:rPr lang="it">
                <a:solidFill>
                  <a:schemeClr val="lt2"/>
                </a:solidFill>
                <a:latin typeface="Roboto"/>
                <a:ea typeface="Roboto"/>
                <a:cs typeface="Roboto"/>
                <a:sym typeface="Roboto"/>
              </a:rPr>
              <a:t> (prossima riga).</a:t>
            </a:r>
            <a:endParaRPr>
              <a:solidFill>
                <a:schemeClr val="lt2"/>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xEl>
                                              <p:pRg end="0" st="0"/>
                                            </p:txEl>
                                          </p:spTgt>
                                        </p:tgtEl>
                                        <p:attrNameLst>
                                          <p:attrName>style.visibility</p:attrName>
                                        </p:attrNameLst>
                                      </p:cBhvr>
                                      <p:to>
                                        <p:strVal val="visible"/>
                                      </p:to>
                                    </p:set>
                                    <p:animEffect filter="fade" transition="in">
                                      <p:cBhvr>
                                        <p:cTn dur="1000"/>
                                        <p:tgtEl>
                                          <p:spTgt spid="21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xEl>
                                              <p:pRg end="1" st="1"/>
                                            </p:txEl>
                                          </p:spTgt>
                                        </p:tgtEl>
                                        <p:attrNameLst>
                                          <p:attrName>style.visibility</p:attrName>
                                        </p:attrNameLst>
                                      </p:cBhvr>
                                      <p:to>
                                        <p:strVal val="visible"/>
                                      </p:to>
                                    </p:set>
                                    <p:animEffect filter="fade" transition="in">
                                      <p:cBhvr>
                                        <p:cTn dur="1000"/>
                                        <p:tgtEl>
                                          <p:spTgt spid="21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xEl>
                                              <p:pRg end="2" st="2"/>
                                            </p:txEl>
                                          </p:spTgt>
                                        </p:tgtEl>
                                        <p:attrNameLst>
                                          <p:attrName>style.visibility</p:attrName>
                                        </p:attrNameLst>
                                      </p:cBhvr>
                                      <p:to>
                                        <p:strVal val="visible"/>
                                      </p:to>
                                    </p:set>
                                    <p:animEffect filter="fade" transition="in">
                                      <p:cBhvr>
                                        <p:cTn dur="1000"/>
                                        <p:tgtEl>
                                          <p:spTgt spid="210">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Oggetti speciali: stringhe</a:t>
            </a:r>
            <a:endParaRPr baseline="-25000"/>
          </a:p>
        </p:txBody>
      </p:sp>
      <p:sp>
        <p:nvSpPr>
          <p:cNvPr id="216" name="Google Shape;216;p34"/>
          <p:cNvSpPr txBox="1"/>
          <p:nvPr/>
        </p:nvSpPr>
        <p:spPr>
          <a:xfrm>
            <a:off x="203150" y="2096400"/>
            <a:ext cx="8710500" cy="2339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Gli oggetti </a:t>
            </a:r>
            <a:r>
              <a:rPr lang="it">
                <a:solidFill>
                  <a:schemeClr val="lt2"/>
                </a:solidFill>
                <a:latin typeface="Courier New"/>
                <a:ea typeface="Courier New"/>
                <a:cs typeface="Courier New"/>
                <a:sym typeface="Courier New"/>
              </a:rPr>
              <a:t>String</a:t>
            </a:r>
            <a:r>
              <a:rPr lang="it">
                <a:solidFill>
                  <a:schemeClr val="lt2"/>
                </a:solidFill>
                <a:latin typeface="Roboto"/>
                <a:ea typeface="Roboto"/>
                <a:cs typeface="Roboto"/>
                <a:sym typeface="Roboto"/>
              </a:rPr>
              <a:t> rappresentano sequenze di caratteri alfanumerici e sono </a:t>
            </a:r>
            <a:r>
              <a:rPr lang="it">
                <a:solidFill>
                  <a:schemeClr val="accent3"/>
                </a:solidFill>
                <a:latin typeface="Roboto"/>
                <a:ea typeface="Roboto"/>
                <a:cs typeface="Roboto"/>
                <a:sym typeface="Roboto"/>
              </a:rPr>
              <a:t>immutabili</a:t>
            </a:r>
            <a:r>
              <a:rPr lang="it">
                <a:solidFill>
                  <a:schemeClr val="lt2"/>
                </a:solidFill>
                <a:latin typeface="Roboto"/>
                <a:ea typeface="Roboto"/>
                <a:cs typeface="Roboto"/>
                <a:sym typeface="Roboto"/>
              </a:rPr>
              <a:t>.</a:t>
            </a:r>
            <a:endParaRPr>
              <a:solidFill>
                <a:schemeClr val="lt2"/>
              </a:solidFill>
              <a:latin typeface="Roboto"/>
              <a:ea typeface="Roboto"/>
              <a:cs typeface="Roboto"/>
              <a:sym typeface="Roboto"/>
            </a:endParaRPr>
          </a:p>
          <a:p>
            <a:pPr indent="0" lvl="0" marL="457200" rtl="0" algn="l">
              <a:spcBef>
                <a:spcPts val="0"/>
              </a:spcBef>
              <a:spcAft>
                <a:spcPts val="0"/>
              </a:spcAft>
              <a:buNone/>
            </a:pPr>
            <a:r>
              <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È possibile accedere ad un qualsiasi carattere con il metodo </a:t>
            </a:r>
            <a:r>
              <a:rPr lang="it">
                <a:solidFill>
                  <a:schemeClr val="lt2"/>
                </a:solidFill>
                <a:latin typeface="Courier New"/>
                <a:ea typeface="Courier New"/>
                <a:cs typeface="Courier New"/>
                <a:sym typeface="Courier New"/>
              </a:rPr>
              <a:t>charAt</a:t>
            </a:r>
            <a:r>
              <a:rPr lang="it">
                <a:solidFill>
                  <a:schemeClr val="lt2"/>
                </a:solidFill>
                <a:latin typeface="Roboto"/>
                <a:ea typeface="Roboto"/>
                <a:cs typeface="Roboto"/>
                <a:sym typeface="Roboto"/>
              </a:rPr>
              <a:t>, ma non è possibile modificarlo.</a:t>
            </a:r>
            <a:endParaRPr>
              <a:solidFill>
                <a:schemeClr val="lt2"/>
              </a:solidFill>
              <a:latin typeface="Roboto"/>
              <a:ea typeface="Roboto"/>
              <a:cs typeface="Roboto"/>
              <a:sym typeface="Roboto"/>
            </a:endParaRPr>
          </a:p>
          <a:p>
            <a:pPr indent="0" lvl="0" marL="457200" rtl="0" algn="l">
              <a:spcBef>
                <a:spcPts val="0"/>
              </a:spcBef>
              <a:spcAft>
                <a:spcPts val="0"/>
              </a:spcAft>
              <a:buNone/>
            </a:pPr>
            <a:r>
              <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Data una stringa </a:t>
            </a:r>
            <a:r>
              <a:rPr lang="it">
                <a:solidFill>
                  <a:schemeClr val="lt2"/>
                </a:solidFill>
                <a:latin typeface="Courier New"/>
                <a:ea typeface="Courier New"/>
                <a:cs typeface="Courier New"/>
                <a:sym typeface="Courier New"/>
              </a:rPr>
              <a:t>str</a:t>
            </a:r>
            <a:r>
              <a:rPr lang="it">
                <a:solidFill>
                  <a:schemeClr val="lt2"/>
                </a:solidFill>
                <a:latin typeface="Roboto"/>
                <a:ea typeface="Roboto"/>
                <a:cs typeface="Roboto"/>
                <a:sym typeface="Roboto"/>
              </a:rPr>
              <a:t>, gli indici dei caratteri vanno da </a:t>
            </a:r>
            <a:r>
              <a:rPr lang="it">
                <a:solidFill>
                  <a:schemeClr val="lt2"/>
                </a:solidFill>
                <a:latin typeface="Courier New"/>
                <a:ea typeface="Courier New"/>
                <a:cs typeface="Courier New"/>
                <a:sym typeface="Courier New"/>
              </a:rPr>
              <a:t>0</a:t>
            </a:r>
            <a:r>
              <a:rPr lang="it">
                <a:solidFill>
                  <a:schemeClr val="lt2"/>
                </a:solidFill>
                <a:latin typeface="Roboto"/>
                <a:ea typeface="Roboto"/>
                <a:cs typeface="Roboto"/>
                <a:sym typeface="Roboto"/>
              </a:rPr>
              <a:t> a </a:t>
            </a:r>
            <a:r>
              <a:rPr lang="it">
                <a:solidFill>
                  <a:schemeClr val="lt2"/>
                </a:solidFill>
                <a:latin typeface="Courier New"/>
                <a:ea typeface="Courier New"/>
                <a:cs typeface="Courier New"/>
                <a:sym typeface="Courier New"/>
              </a:rPr>
              <a:t>str.length() - 1</a:t>
            </a:r>
            <a:r>
              <a:rPr lang="it">
                <a:solidFill>
                  <a:schemeClr val="lt2"/>
                </a:solidFill>
                <a:latin typeface="Roboto"/>
                <a:ea typeface="Roboto"/>
                <a:cs typeface="Roboto"/>
                <a:sym typeface="Roboto"/>
              </a:rPr>
              <a:t>.</a:t>
            </a:r>
            <a:endParaRPr>
              <a:solidFill>
                <a:schemeClr val="lt2"/>
              </a:solidFill>
              <a:latin typeface="Roboto"/>
              <a:ea typeface="Roboto"/>
              <a:cs typeface="Roboto"/>
              <a:sym typeface="Roboto"/>
            </a:endParaRPr>
          </a:p>
          <a:p>
            <a:pPr indent="0" lvl="0" marL="457200" rtl="0" algn="l">
              <a:spcBef>
                <a:spcPts val="0"/>
              </a:spcBef>
              <a:spcAft>
                <a:spcPts val="0"/>
              </a:spcAft>
              <a:buNone/>
            </a:pPr>
            <a:r>
              <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Esistono metodi per l’uguaglianza e per la concatenazione. Ad esempio, l’istruzione </a:t>
            </a:r>
            <a:endParaRPr>
              <a:solidFill>
                <a:schemeClr val="lt2"/>
              </a:solidFill>
              <a:latin typeface="Roboto"/>
              <a:ea typeface="Roboto"/>
              <a:cs typeface="Roboto"/>
              <a:sym typeface="Roboto"/>
            </a:endParaRPr>
          </a:p>
          <a:p>
            <a:pPr indent="457200" lvl="0" marL="457200" rtl="0" algn="l">
              <a:spcBef>
                <a:spcPts val="0"/>
              </a:spcBef>
              <a:spcAft>
                <a:spcPts val="0"/>
              </a:spcAft>
              <a:buNone/>
            </a:pPr>
            <a:r>
              <a:rPr lang="it">
                <a:solidFill>
                  <a:schemeClr val="lt2"/>
                </a:solidFill>
                <a:latin typeface="Courier New"/>
                <a:ea typeface="Courier New"/>
                <a:cs typeface="Courier New"/>
                <a:sym typeface="Courier New"/>
              </a:rPr>
              <a:t>String c = a + b</a:t>
            </a:r>
            <a:endParaRPr>
              <a:solidFill>
                <a:schemeClr val="lt2"/>
              </a:solidFill>
              <a:latin typeface="Roboto"/>
              <a:ea typeface="Roboto"/>
              <a:cs typeface="Roboto"/>
              <a:sym typeface="Roboto"/>
            </a:endParaRPr>
          </a:p>
          <a:p>
            <a:pPr indent="0" lvl="0" marL="457200" rtl="0" algn="l">
              <a:spcBef>
                <a:spcPts val="0"/>
              </a:spcBef>
              <a:spcAft>
                <a:spcPts val="0"/>
              </a:spcAft>
              <a:buNone/>
            </a:pPr>
            <a:r>
              <a:rPr lang="it">
                <a:solidFill>
                  <a:schemeClr val="lt2"/>
                </a:solidFill>
                <a:latin typeface="Roboto"/>
                <a:ea typeface="Roboto"/>
                <a:cs typeface="Roboto"/>
                <a:sym typeface="Roboto"/>
              </a:rPr>
              <a:t>crea una nuova stringa con i contenuti di </a:t>
            </a:r>
            <a:r>
              <a:rPr lang="it">
                <a:solidFill>
                  <a:schemeClr val="lt2"/>
                </a:solidFill>
                <a:latin typeface="Courier New"/>
                <a:ea typeface="Courier New"/>
                <a:cs typeface="Courier New"/>
                <a:sym typeface="Courier New"/>
              </a:rPr>
              <a:t>a</a:t>
            </a:r>
            <a:r>
              <a:rPr lang="it">
                <a:solidFill>
                  <a:schemeClr val="lt2"/>
                </a:solidFill>
                <a:latin typeface="Roboto"/>
                <a:ea typeface="Roboto"/>
                <a:cs typeface="Roboto"/>
                <a:sym typeface="Roboto"/>
              </a:rPr>
              <a:t> concatenati a quelli di </a:t>
            </a:r>
            <a:r>
              <a:rPr lang="it">
                <a:solidFill>
                  <a:schemeClr val="lt2"/>
                </a:solidFill>
                <a:latin typeface="Courier New"/>
                <a:ea typeface="Courier New"/>
                <a:cs typeface="Courier New"/>
                <a:sym typeface="Courier New"/>
              </a:rPr>
              <a:t>b</a:t>
            </a:r>
            <a:r>
              <a:rPr lang="it">
                <a:solidFill>
                  <a:schemeClr val="lt2"/>
                </a:solidFill>
                <a:latin typeface="Roboto"/>
                <a:ea typeface="Roboto"/>
                <a:cs typeface="Roboto"/>
                <a:sym typeface="Roboto"/>
              </a:rPr>
              <a:t>.</a:t>
            </a:r>
            <a:endParaRPr>
              <a:solidFill>
                <a:schemeClr val="lt2"/>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5"/>
          <p:cNvSpPr txBox="1"/>
          <p:nvPr>
            <p:ph idx="4294967295" type="body"/>
          </p:nvPr>
        </p:nvSpPr>
        <p:spPr>
          <a:xfrm>
            <a:off x="68075" y="703400"/>
            <a:ext cx="7998900" cy="4440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1400">
                <a:solidFill>
                  <a:srgbClr val="0000BF"/>
                </a:solidFill>
                <a:latin typeface="Courier New"/>
                <a:ea typeface="Courier New"/>
                <a:cs typeface="Courier New"/>
                <a:sym typeface="Courier New"/>
              </a:rPr>
              <a:t>import</a:t>
            </a:r>
            <a:r>
              <a:rPr lang="it" sz="1400">
                <a:latin typeface="Courier New"/>
                <a:ea typeface="Courier New"/>
                <a:cs typeface="Courier New"/>
                <a:sym typeface="Courier New"/>
              </a:rPr>
              <a:t> java.util.Scanner;</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solidFill>
                  <a:srgbClr val="0000BF"/>
                </a:solidFill>
                <a:latin typeface="Courier New"/>
                <a:ea typeface="Courier New"/>
                <a:cs typeface="Courier New"/>
                <a:sym typeface="Courier New"/>
              </a:rPr>
              <a:t>public class</a:t>
            </a:r>
            <a:r>
              <a:rPr lang="it" sz="1400">
                <a:latin typeface="Courier New"/>
                <a:ea typeface="Courier New"/>
                <a:cs typeface="Courier New"/>
                <a:sym typeface="Courier New"/>
              </a:rPr>
              <a:t> TestString {</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public static void</a:t>
            </a:r>
            <a:r>
              <a:rPr lang="it" sz="1400">
                <a:latin typeface="Courier New"/>
                <a:ea typeface="Courier New"/>
                <a:cs typeface="Courier New"/>
                <a:sym typeface="Courier New"/>
              </a:rPr>
              <a:t> main(String[] args) {</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Scanner in = </a:t>
            </a:r>
            <a:r>
              <a:rPr lang="it" sz="1400">
                <a:solidFill>
                  <a:srgbClr val="0000BF"/>
                </a:solidFill>
                <a:latin typeface="Courier New"/>
                <a:ea typeface="Courier New"/>
                <a:cs typeface="Courier New"/>
                <a:sym typeface="Courier New"/>
              </a:rPr>
              <a:t>new</a:t>
            </a:r>
            <a:r>
              <a:rPr lang="it" sz="1400">
                <a:latin typeface="Courier New"/>
                <a:ea typeface="Courier New"/>
                <a:cs typeface="Courier New"/>
                <a:sym typeface="Courier New"/>
              </a:rPr>
              <a:t> Scanner(System.in);  </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String text1 = in.nextLine();</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String text2 = in.nextLine();    </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r>
              <a:rPr lang="it" sz="1400">
                <a:solidFill>
                  <a:srgbClr val="1EB540"/>
                </a:solidFill>
                <a:latin typeface="Courier New"/>
                <a:ea typeface="Courier New"/>
                <a:cs typeface="Courier New"/>
                <a:sym typeface="Courier New"/>
              </a:rPr>
              <a:t>//Confronto del riferimento</a:t>
            </a:r>
            <a:endParaRPr sz="1400">
              <a:solidFill>
                <a:srgbClr val="1EB540"/>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if</a:t>
            </a:r>
            <a:r>
              <a:rPr lang="it" sz="1400">
                <a:latin typeface="Courier New"/>
                <a:ea typeface="Courier New"/>
                <a:cs typeface="Courier New"/>
                <a:sym typeface="Courier New"/>
              </a:rPr>
              <a:t>(text1==text2)</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System.out.println(</a:t>
            </a:r>
            <a:r>
              <a:rPr lang="it" sz="1400">
                <a:solidFill>
                  <a:srgbClr val="9400D1"/>
                </a:solidFill>
                <a:latin typeface="Courier New"/>
                <a:ea typeface="Courier New"/>
                <a:cs typeface="Courier New"/>
                <a:sym typeface="Courier New"/>
              </a:rPr>
              <a:t>"Confronto =="</a:t>
            </a:r>
            <a:r>
              <a:rPr lang="it" sz="1400">
                <a:latin typeface="Courier New"/>
                <a:ea typeface="Courier New"/>
                <a:cs typeface="Courier New"/>
                <a:sym typeface="Courier New"/>
              </a:rPr>
              <a:t>);</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r>
              <a:rPr lang="it" sz="1400">
                <a:solidFill>
                  <a:srgbClr val="1EB540"/>
                </a:solidFill>
                <a:latin typeface="Courier New"/>
                <a:ea typeface="Courier New"/>
                <a:cs typeface="Courier New"/>
                <a:sym typeface="Courier New"/>
              </a:rPr>
              <a:t>//Confronto del valore</a:t>
            </a:r>
            <a:endParaRPr sz="1400">
              <a:solidFill>
                <a:srgbClr val="1EB540"/>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if</a:t>
            </a:r>
            <a:r>
              <a:rPr lang="it" sz="1400">
                <a:latin typeface="Courier New"/>
                <a:ea typeface="Courier New"/>
                <a:cs typeface="Courier New"/>
                <a:sym typeface="Courier New"/>
              </a:rPr>
              <a:t>(text1.equals(text2))</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System.out.println(</a:t>
            </a:r>
            <a:r>
              <a:rPr lang="it" sz="1400">
                <a:solidFill>
                  <a:srgbClr val="9400D1"/>
                </a:solidFill>
                <a:latin typeface="Courier New"/>
                <a:ea typeface="Courier New"/>
                <a:cs typeface="Courier New"/>
                <a:sym typeface="Courier New"/>
              </a:rPr>
              <a:t>"Confronto equals"</a:t>
            </a:r>
            <a:r>
              <a:rPr lang="it" sz="1400">
                <a:latin typeface="Courier New"/>
                <a:ea typeface="Courier New"/>
                <a:cs typeface="Courier New"/>
                <a:sym typeface="Courier New"/>
              </a:rPr>
              <a:t>)</a:t>
            </a:r>
            <a:r>
              <a:rPr lang="it" sz="1400">
                <a:latin typeface="Courier New"/>
                <a:ea typeface="Courier New"/>
                <a:cs typeface="Courier New"/>
                <a:sym typeface="Courier New"/>
              </a:rPr>
              <a:t>;</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r>
              <a:rPr lang="it" sz="1400">
                <a:solidFill>
                  <a:srgbClr val="1EB540"/>
                </a:solidFill>
                <a:latin typeface="Courier New"/>
                <a:ea typeface="Courier New"/>
                <a:cs typeface="Courier New"/>
                <a:sym typeface="Courier New"/>
              </a:rPr>
              <a:t>//Confronta ignorando maiuscole/minuscole</a:t>
            </a:r>
            <a:endParaRPr sz="1400">
              <a:solidFill>
                <a:srgbClr val="1EB540"/>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if</a:t>
            </a:r>
            <a:r>
              <a:rPr lang="it" sz="1400">
                <a:latin typeface="Courier New"/>
                <a:ea typeface="Courier New"/>
                <a:cs typeface="Courier New"/>
                <a:sym typeface="Courier New"/>
              </a:rPr>
              <a:t>(text1.equalsIgnoreCase(text2))</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System.out.println(</a:t>
            </a:r>
            <a:r>
              <a:rPr lang="it" sz="1400">
                <a:solidFill>
                  <a:srgbClr val="9400D1"/>
                </a:solidFill>
                <a:latin typeface="Courier New"/>
                <a:ea typeface="Courier New"/>
                <a:cs typeface="Courier New"/>
                <a:sym typeface="Courier New"/>
              </a:rPr>
              <a:t>"Confronto equalsIgnoreCase"</a:t>
            </a:r>
            <a:r>
              <a:rPr lang="it" sz="1400">
                <a:latin typeface="Courier New"/>
                <a:ea typeface="Courier New"/>
                <a:cs typeface="Courier New"/>
                <a:sym typeface="Courier New"/>
              </a:rPr>
              <a:t>);</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a:t>
            </a:r>
            <a:endParaRPr sz="1400">
              <a:latin typeface="Courier New"/>
              <a:ea typeface="Courier New"/>
              <a:cs typeface="Courier New"/>
              <a:sym typeface="Courier New"/>
            </a:endParaRPr>
          </a:p>
        </p:txBody>
      </p:sp>
      <p:sp>
        <p:nvSpPr>
          <p:cNvPr id="222" name="Google Shape;222;p35"/>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Confronto stringhe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Stringhe formattate</a:t>
            </a:r>
            <a:endParaRPr baseline="-25000"/>
          </a:p>
        </p:txBody>
      </p:sp>
      <p:sp>
        <p:nvSpPr>
          <p:cNvPr id="228" name="Google Shape;228;p36"/>
          <p:cNvSpPr txBox="1"/>
          <p:nvPr/>
        </p:nvSpPr>
        <p:spPr>
          <a:xfrm>
            <a:off x="203150" y="2096400"/>
            <a:ext cx="87105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rgbClr val="0000BF"/>
                </a:solidFill>
                <a:latin typeface="Courier New"/>
                <a:ea typeface="Courier New"/>
                <a:cs typeface="Courier New"/>
                <a:sym typeface="Courier New"/>
              </a:rPr>
              <a:t>public class</a:t>
            </a:r>
            <a:r>
              <a:rPr lang="it">
                <a:solidFill>
                  <a:schemeClr val="lt2"/>
                </a:solidFill>
                <a:latin typeface="Courier New"/>
                <a:ea typeface="Courier New"/>
                <a:cs typeface="Courier New"/>
                <a:sym typeface="Courier New"/>
              </a:rPr>
              <a:t> TestString {</a:t>
            </a:r>
            <a:endParaRPr>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a:solidFill>
                  <a:schemeClr val="lt2"/>
                </a:solidFill>
                <a:latin typeface="Courier New"/>
                <a:ea typeface="Courier New"/>
                <a:cs typeface="Courier New"/>
                <a:sym typeface="Courier New"/>
              </a:rPr>
              <a:t>  </a:t>
            </a:r>
            <a:r>
              <a:rPr lang="it">
                <a:solidFill>
                  <a:srgbClr val="0000BF"/>
                </a:solidFill>
                <a:latin typeface="Courier New"/>
                <a:ea typeface="Courier New"/>
                <a:cs typeface="Courier New"/>
                <a:sym typeface="Courier New"/>
              </a:rPr>
              <a:t>public static void</a:t>
            </a:r>
            <a:r>
              <a:rPr lang="it">
                <a:solidFill>
                  <a:schemeClr val="lt2"/>
                </a:solidFill>
                <a:latin typeface="Courier New"/>
                <a:ea typeface="Courier New"/>
                <a:cs typeface="Courier New"/>
                <a:sym typeface="Courier New"/>
              </a:rPr>
              <a:t> main(String[] args) {</a:t>
            </a:r>
            <a:endParaRPr>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a:solidFill>
                  <a:schemeClr val="lt2"/>
                </a:solidFill>
                <a:latin typeface="Courier New"/>
                <a:ea typeface="Courier New"/>
                <a:cs typeface="Courier New"/>
                <a:sym typeface="Courier New"/>
              </a:rPr>
              <a:t>    String text = </a:t>
            </a:r>
            <a:r>
              <a:rPr lang="it">
                <a:solidFill>
                  <a:srgbClr val="9400D1"/>
                </a:solidFill>
                <a:latin typeface="Courier New"/>
                <a:ea typeface="Courier New"/>
                <a:cs typeface="Courier New"/>
                <a:sym typeface="Courier New"/>
              </a:rPr>
              <a:t>"ciao\n\tcome va?\n\tTutto ok\n"</a:t>
            </a:r>
            <a:r>
              <a:rPr lang="it">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a:solidFill>
                  <a:schemeClr val="lt2"/>
                </a:solidFill>
                <a:latin typeface="Courier New"/>
                <a:ea typeface="Courier New"/>
                <a:cs typeface="Courier New"/>
                <a:sym typeface="Courier New"/>
              </a:rPr>
              <a:t>    String formattedText = </a:t>
            </a:r>
            <a:r>
              <a:rPr lang="it">
                <a:solidFill>
                  <a:srgbClr val="9400D1"/>
                </a:solidFill>
                <a:latin typeface="Courier New"/>
                <a:ea typeface="Courier New"/>
                <a:cs typeface="Courier New"/>
                <a:sym typeface="Courier New"/>
              </a:rPr>
              <a:t>"""</a:t>
            </a:r>
            <a:endParaRPr>
              <a:solidFill>
                <a:srgbClr val="9400D1"/>
              </a:solidFill>
              <a:latin typeface="Courier New"/>
              <a:ea typeface="Courier New"/>
              <a:cs typeface="Courier New"/>
              <a:sym typeface="Courier New"/>
            </a:endParaRPr>
          </a:p>
          <a:p>
            <a:pPr indent="0" lvl="0" marL="0" rtl="0" algn="l">
              <a:spcBef>
                <a:spcPts val="0"/>
              </a:spcBef>
              <a:spcAft>
                <a:spcPts val="0"/>
              </a:spcAft>
              <a:buNone/>
            </a:pPr>
            <a:r>
              <a:rPr lang="it">
                <a:solidFill>
                  <a:srgbClr val="9400D1"/>
                </a:solidFill>
                <a:latin typeface="Courier New"/>
                <a:ea typeface="Courier New"/>
                <a:cs typeface="Courier New"/>
                <a:sym typeface="Courier New"/>
              </a:rPr>
              <a:t>ciao</a:t>
            </a:r>
            <a:endParaRPr>
              <a:solidFill>
                <a:srgbClr val="9400D1"/>
              </a:solidFill>
              <a:latin typeface="Courier New"/>
              <a:ea typeface="Courier New"/>
              <a:cs typeface="Courier New"/>
              <a:sym typeface="Courier New"/>
            </a:endParaRPr>
          </a:p>
          <a:p>
            <a:pPr indent="0" lvl="0" marL="0" rtl="0" algn="l">
              <a:spcBef>
                <a:spcPts val="0"/>
              </a:spcBef>
              <a:spcAft>
                <a:spcPts val="0"/>
              </a:spcAft>
              <a:buNone/>
            </a:pPr>
            <a:r>
              <a:rPr lang="it">
                <a:solidFill>
                  <a:srgbClr val="9400D1"/>
                </a:solidFill>
                <a:latin typeface="Courier New"/>
                <a:ea typeface="Courier New"/>
                <a:cs typeface="Courier New"/>
                <a:sym typeface="Courier New"/>
              </a:rPr>
              <a:t>	come va?</a:t>
            </a:r>
            <a:endParaRPr>
              <a:solidFill>
                <a:srgbClr val="9400D1"/>
              </a:solidFill>
              <a:latin typeface="Courier New"/>
              <a:ea typeface="Courier New"/>
              <a:cs typeface="Courier New"/>
              <a:sym typeface="Courier New"/>
            </a:endParaRPr>
          </a:p>
          <a:p>
            <a:pPr indent="0" lvl="0" marL="0" rtl="0" algn="l">
              <a:spcBef>
                <a:spcPts val="0"/>
              </a:spcBef>
              <a:spcAft>
                <a:spcPts val="0"/>
              </a:spcAft>
              <a:buNone/>
            </a:pPr>
            <a:r>
              <a:rPr lang="it">
                <a:solidFill>
                  <a:srgbClr val="9400D1"/>
                </a:solidFill>
                <a:latin typeface="Courier New"/>
                <a:ea typeface="Courier New"/>
                <a:cs typeface="Courier New"/>
                <a:sym typeface="Courier New"/>
              </a:rPr>
              <a:t>	Tutto ok</a:t>
            </a:r>
            <a:endParaRPr>
              <a:solidFill>
                <a:srgbClr val="9400D1"/>
              </a:solidFill>
              <a:latin typeface="Courier New"/>
              <a:ea typeface="Courier New"/>
              <a:cs typeface="Courier New"/>
              <a:sym typeface="Courier New"/>
            </a:endParaRPr>
          </a:p>
          <a:p>
            <a:pPr indent="0" lvl="0" marL="0" rtl="0" algn="l">
              <a:spcBef>
                <a:spcPts val="0"/>
              </a:spcBef>
              <a:spcAft>
                <a:spcPts val="0"/>
              </a:spcAft>
              <a:buNone/>
            </a:pPr>
            <a:r>
              <a:t/>
            </a:r>
            <a:endParaRPr>
              <a:solidFill>
                <a:srgbClr val="9400D1"/>
              </a:solidFill>
              <a:latin typeface="Courier New"/>
              <a:ea typeface="Courier New"/>
              <a:cs typeface="Courier New"/>
              <a:sym typeface="Courier New"/>
            </a:endParaRPr>
          </a:p>
          <a:p>
            <a:pPr indent="0" lvl="0" marL="0" rtl="0" algn="l">
              <a:spcBef>
                <a:spcPts val="0"/>
              </a:spcBef>
              <a:spcAft>
                <a:spcPts val="0"/>
              </a:spcAft>
              <a:buNone/>
            </a:pPr>
            <a:r>
              <a:rPr lang="it">
                <a:solidFill>
                  <a:srgbClr val="9400D1"/>
                </a:solidFill>
                <a:latin typeface="Courier New"/>
                <a:ea typeface="Courier New"/>
                <a:cs typeface="Courier New"/>
                <a:sym typeface="Courier New"/>
              </a:rPr>
              <a:t>"""</a:t>
            </a:r>
            <a:r>
              <a:rPr lang="it">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a:solidFill>
                  <a:schemeClr val="lt2"/>
                </a:solidFill>
                <a:latin typeface="Courier New"/>
                <a:ea typeface="Courier New"/>
                <a:cs typeface="Courier New"/>
                <a:sym typeface="Courier New"/>
              </a:rPr>
              <a:t>    System.out.println(text);</a:t>
            </a:r>
            <a:endParaRPr>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a:solidFill>
                  <a:schemeClr val="lt2"/>
                </a:solidFill>
                <a:latin typeface="Courier New"/>
                <a:ea typeface="Courier New"/>
                <a:cs typeface="Courier New"/>
                <a:sym typeface="Courier New"/>
              </a:rPr>
              <a:t>    System.out.println(formattedText);</a:t>
            </a:r>
            <a:endParaRPr>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a:solidFill>
                  <a:schemeClr val="lt2"/>
                </a:solidFill>
                <a:latin typeface="Courier New"/>
                <a:ea typeface="Courier New"/>
                <a:cs typeface="Courier New"/>
                <a:sym typeface="Courier New"/>
              </a:rPr>
              <a:t>  }</a:t>
            </a:r>
            <a:endParaRPr>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p>
            <a:pPr indent="0" lvl="0" marL="0" rtl="0" algn="l">
              <a:spcBef>
                <a:spcPts val="0"/>
              </a:spcBef>
              <a:spcAft>
                <a:spcPts val="0"/>
              </a:spcAft>
              <a:buNone/>
            </a:pPr>
            <a:r>
              <a:t/>
            </a:r>
            <a:endParaRPr>
              <a:solidFill>
                <a:schemeClr val="lt2"/>
              </a:solidFill>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StringBuffer e StringBuilder</a:t>
            </a:r>
            <a:endParaRPr baseline="-25000"/>
          </a:p>
        </p:txBody>
      </p:sp>
      <p:sp>
        <p:nvSpPr>
          <p:cNvPr id="234" name="Google Shape;234;p37"/>
          <p:cNvSpPr txBox="1"/>
          <p:nvPr>
            <p:ph idx="1" type="body"/>
          </p:nvPr>
        </p:nvSpPr>
        <p:spPr>
          <a:xfrm>
            <a:off x="243925" y="1927200"/>
            <a:ext cx="5216400" cy="3216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1400">
                <a:latin typeface="Courier New"/>
                <a:ea typeface="Courier New"/>
                <a:cs typeface="Courier New"/>
                <a:sym typeface="Courier New"/>
              </a:rPr>
              <a:t>String x = </a:t>
            </a:r>
            <a:r>
              <a:rPr lang="it" sz="1400">
                <a:solidFill>
                  <a:srgbClr val="9400D1"/>
                </a:solidFill>
                <a:latin typeface="Courier New"/>
                <a:ea typeface="Courier New"/>
                <a:cs typeface="Courier New"/>
                <a:sym typeface="Courier New"/>
              </a:rPr>
              <a:t>"Testo"</a:t>
            </a:r>
            <a:r>
              <a:rPr lang="it" sz="1400">
                <a:latin typeface="Courier New"/>
                <a:ea typeface="Courier New"/>
                <a:cs typeface="Courier New"/>
                <a:sym typeface="Courier New"/>
              </a:rPr>
              <a:t>; </a:t>
            </a:r>
            <a:r>
              <a:rPr lang="it" sz="1400">
                <a:solidFill>
                  <a:srgbClr val="1EB540"/>
                </a:solidFill>
                <a:latin typeface="Courier New"/>
                <a:ea typeface="Courier New"/>
                <a:cs typeface="Courier New"/>
                <a:sym typeface="Courier New"/>
              </a:rPr>
              <a:t>// Un oggetto String</a:t>
            </a:r>
            <a:endParaRPr sz="1400">
              <a:solidFill>
                <a:srgbClr val="1EB540"/>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String y = x + </a:t>
            </a:r>
            <a:r>
              <a:rPr lang="it" sz="1400">
                <a:solidFill>
                  <a:srgbClr val="9400D1"/>
                </a:solidFill>
                <a:latin typeface="Courier New"/>
                <a:ea typeface="Courier New"/>
                <a:cs typeface="Courier New"/>
                <a:sym typeface="Courier New"/>
              </a:rPr>
              <a:t>"!"</a:t>
            </a:r>
            <a:r>
              <a:rPr lang="it" sz="1400">
                <a:latin typeface="Courier New"/>
                <a:ea typeface="Courier New"/>
                <a:cs typeface="Courier New"/>
                <a:sym typeface="Courier New"/>
              </a:rPr>
              <a:t>; </a:t>
            </a:r>
            <a:r>
              <a:rPr lang="it" sz="1400">
                <a:solidFill>
                  <a:srgbClr val="1EB540"/>
                </a:solidFill>
                <a:latin typeface="Courier New"/>
                <a:ea typeface="Courier New"/>
                <a:cs typeface="Courier New"/>
                <a:sym typeface="Courier New"/>
              </a:rPr>
              <a:t>// Un nuovo oggetto String</a:t>
            </a:r>
            <a:endParaRPr sz="1400">
              <a:solidFill>
                <a:srgbClr val="1EB540"/>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StringBuffer z = </a:t>
            </a:r>
            <a:r>
              <a:rPr lang="it" sz="1400">
                <a:solidFill>
                  <a:srgbClr val="0000BF"/>
                </a:solidFill>
                <a:latin typeface="Courier New"/>
                <a:ea typeface="Courier New"/>
                <a:cs typeface="Courier New"/>
                <a:sym typeface="Courier New"/>
              </a:rPr>
              <a:t>new</a:t>
            </a:r>
            <a:r>
              <a:rPr lang="it" sz="1400">
                <a:latin typeface="Courier New"/>
                <a:ea typeface="Courier New"/>
                <a:cs typeface="Courier New"/>
                <a:sym typeface="Courier New"/>
              </a:rPr>
              <a:t> StringBuffer(x);</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z.append(</a:t>
            </a:r>
            <a:r>
              <a:rPr lang="it" sz="1400">
                <a:solidFill>
                  <a:srgbClr val="9400D1"/>
                </a:solidFill>
                <a:latin typeface="Courier New"/>
                <a:ea typeface="Courier New"/>
                <a:cs typeface="Courier New"/>
                <a:sym typeface="Courier New"/>
              </a:rPr>
              <a:t>"!"</a:t>
            </a:r>
            <a:r>
              <a:rPr lang="it" sz="1400">
                <a:latin typeface="Courier New"/>
                <a:ea typeface="Courier New"/>
                <a:cs typeface="Courier New"/>
                <a:sym typeface="Courier New"/>
              </a:rPr>
              <a:t>);</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z.setCharAt(0, </a:t>
            </a:r>
            <a:r>
              <a:rPr lang="it" sz="1400">
                <a:solidFill>
                  <a:srgbClr val="9400D1"/>
                </a:solidFill>
                <a:latin typeface="Courier New"/>
                <a:ea typeface="Courier New"/>
                <a:cs typeface="Courier New"/>
                <a:sym typeface="Courier New"/>
              </a:rPr>
              <a:t>'t'</a:t>
            </a:r>
            <a:r>
              <a:rPr lang="it" sz="1400">
                <a:latin typeface="Courier New"/>
                <a:ea typeface="Courier New"/>
                <a:cs typeface="Courier New"/>
                <a:sym typeface="Courier New"/>
              </a:rPr>
              <a:t>);</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StringBuilder w = </a:t>
            </a:r>
            <a:r>
              <a:rPr lang="it" sz="1400">
                <a:solidFill>
                  <a:srgbClr val="0000BF"/>
                </a:solidFill>
                <a:latin typeface="Courier New"/>
                <a:ea typeface="Courier New"/>
                <a:cs typeface="Courier New"/>
                <a:sym typeface="Courier New"/>
              </a:rPr>
              <a:t>new</a:t>
            </a:r>
            <a:r>
              <a:rPr lang="it" sz="1400">
                <a:latin typeface="Courier New"/>
                <a:ea typeface="Courier New"/>
                <a:cs typeface="Courier New"/>
                <a:sym typeface="Courier New"/>
              </a:rPr>
              <a:t> StringBuilder(x);</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w.append(</a:t>
            </a:r>
            <a:r>
              <a:rPr lang="it" sz="1400">
                <a:solidFill>
                  <a:srgbClr val="9400D1"/>
                </a:solidFill>
                <a:latin typeface="Courier New"/>
                <a:ea typeface="Courier New"/>
                <a:cs typeface="Courier New"/>
                <a:sym typeface="Courier New"/>
              </a:rPr>
              <a:t>"!"</a:t>
            </a:r>
            <a:r>
              <a:rPr lang="it" sz="1400">
                <a:latin typeface="Courier New"/>
                <a:ea typeface="Courier New"/>
                <a:cs typeface="Courier New"/>
                <a:sym typeface="Courier New"/>
              </a:rPr>
              <a:t>) ;</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w.setCharAt(0, </a:t>
            </a:r>
            <a:r>
              <a:rPr lang="it" sz="1400">
                <a:solidFill>
                  <a:srgbClr val="9400D1"/>
                </a:solidFill>
                <a:latin typeface="Courier New"/>
                <a:ea typeface="Courier New"/>
                <a:cs typeface="Courier New"/>
                <a:sym typeface="Courier New"/>
              </a:rPr>
              <a:t>'u'</a:t>
            </a:r>
            <a:r>
              <a:rPr lang="it" sz="1400">
                <a:latin typeface="Courier New"/>
                <a:ea typeface="Courier New"/>
                <a:cs typeface="Courier New"/>
                <a:sym typeface="Courier New"/>
              </a:rPr>
              <a:t>);</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400">
              <a:solidFill>
                <a:srgbClr val="0000BF"/>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400">
              <a:solidFill>
                <a:srgbClr val="0000BF"/>
              </a:solidFill>
              <a:latin typeface="Courier New"/>
              <a:ea typeface="Courier New"/>
              <a:cs typeface="Courier New"/>
              <a:sym typeface="Courier New"/>
            </a:endParaRPr>
          </a:p>
        </p:txBody>
      </p:sp>
      <p:sp>
        <p:nvSpPr>
          <p:cNvPr id="235" name="Google Shape;235;p37"/>
          <p:cNvSpPr txBox="1"/>
          <p:nvPr/>
        </p:nvSpPr>
        <p:spPr>
          <a:xfrm>
            <a:off x="5265375" y="1927200"/>
            <a:ext cx="3713400" cy="2986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La classe </a:t>
            </a:r>
            <a:r>
              <a:rPr lang="it">
                <a:solidFill>
                  <a:schemeClr val="lt2"/>
                </a:solidFill>
                <a:latin typeface="Courier New"/>
                <a:ea typeface="Courier New"/>
                <a:cs typeface="Courier New"/>
                <a:sym typeface="Courier New"/>
              </a:rPr>
              <a:t>String</a:t>
            </a:r>
            <a:r>
              <a:rPr lang="it">
                <a:solidFill>
                  <a:schemeClr val="lt2"/>
                </a:solidFill>
                <a:latin typeface="Roboto"/>
                <a:ea typeface="Roboto"/>
                <a:cs typeface="Roboto"/>
                <a:sym typeface="Roboto"/>
              </a:rPr>
              <a:t> costruisce oggetti immutabili.</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Ogni operazione su oggetti </a:t>
            </a:r>
            <a:r>
              <a:rPr lang="it">
                <a:solidFill>
                  <a:schemeClr val="lt2"/>
                </a:solidFill>
                <a:latin typeface="Courier New"/>
                <a:ea typeface="Courier New"/>
                <a:cs typeface="Courier New"/>
                <a:sym typeface="Courier New"/>
              </a:rPr>
              <a:t>String</a:t>
            </a:r>
            <a:r>
              <a:rPr lang="it">
                <a:solidFill>
                  <a:schemeClr val="lt2"/>
                </a:solidFill>
                <a:latin typeface="Roboto"/>
                <a:ea typeface="Roboto"/>
                <a:cs typeface="Roboto"/>
                <a:sym typeface="Roboto"/>
              </a:rPr>
              <a:t> che ha come risultato </a:t>
            </a:r>
            <a:r>
              <a:rPr lang="it">
                <a:solidFill>
                  <a:schemeClr val="lt2"/>
                </a:solidFill>
                <a:latin typeface="Courier New"/>
                <a:ea typeface="Courier New"/>
                <a:cs typeface="Courier New"/>
                <a:sym typeface="Courier New"/>
              </a:rPr>
              <a:t>String</a:t>
            </a:r>
            <a:r>
              <a:rPr lang="it">
                <a:solidFill>
                  <a:schemeClr val="lt2"/>
                </a:solidFill>
                <a:latin typeface="Roboto"/>
                <a:ea typeface="Roboto"/>
                <a:cs typeface="Roboto"/>
                <a:sym typeface="Roboto"/>
              </a:rPr>
              <a:t> genera nuovi oggetti.</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Le classi </a:t>
            </a:r>
            <a:r>
              <a:rPr lang="it">
                <a:solidFill>
                  <a:schemeClr val="lt2"/>
                </a:solidFill>
                <a:latin typeface="Courier New"/>
                <a:ea typeface="Courier New"/>
                <a:cs typeface="Courier New"/>
                <a:sym typeface="Courier New"/>
              </a:rPr>
              <a:t>StringBuffer</a:t>
            </a:r>
            <a:r>
              <a:rPr lang="it">
                <a:solidFill>
                  <a:schemeClr val="lt2"/>
                </a:solidFill>
                <a:latin typeface="Roboto"/>
                <a:ea typeface="Roboto"/>
                <a:cs typeface="Roboto"/>
                <a:sym typeface="Roboto"/>
              </a:rPr>
              <a:t> e </a:t>
            </a:r>
            <a:r>
              <a:rPr lang="it">
                <a:solidFill>
                  <a:schemeClr val="lt2"/>
                </a:solidFill>
                <a:latin typeface="Courier New"/>
                <a:ea typeface="Courier New"/>
                <a:cs typeface="Courier New"/>
                <a:sym typeface="Courier New"/>
              </a:rPr>
              <a:t>StringBuilder</a:t>
            </a:r>
            <a:r>
              <a:rPr lang="it">
                <a:solidFill>
                  <a:schemeClr val="lt2"/>
                </a:solidFill>
                <a:latin typeface="Roboto"/>
                <a:ea typeface="Roboto"/>
                <a:cs typeface="Roboto"/>
                <a:sym typeface="Roboto"/>
              </a:rPr>
              <a:t> mettono a disposizione </a:t>
            </a:r>
            <a:r>
              <a:rPr lang="it">
                <a:solidFill>
                  <a:schemeClr val="accent3"/>
                </a:solidFill>
                <a:latin typeface="Roboto"/>
                <a:ea typeface="Roboto"/>
                <a:cs typeface="Roboto"/>
                <a:sym typeface="Roboto"/>
              </a:rPr>
              <a:t>oggetti mutabili</a:t>
            </a:r>
            <a:r>
              <a:rPr lang="it">
                <a:solidFill>
                  <a:schemeClr val="lt2"/>
                </a:solidFill>
                <a:latin typeface="Roboto"/>
                <a:ea typeface="Roboto"/>
                <a:cs typeface="Roboto"/>
                <a:sym typeface="Roboto"/>
              </a:rPr>
              <a:t> per la gestione di testi.</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lt2"/>
                </a:solidFill>
                <a:latin typeface="Courier New"/>
                <a:ea typeface="Courier New"/>
                <a:cs typeface="Courier New"/>
                <a:sym typeface="Courier New"/>
              </a:rPr>
              <a:t>StringBuilder</a:t>
            </a:r>
            <a:r>
              <a:rPr lang="it">
                <a:solidFill>
                  <a:schemeClr val="lt2"/>
                </a:solidFill>
                <a:latin typeface="Roboto"/>
                <a:ea typeface="Roboto"/>
                <a:cs typeface="Roboto"/>
                <a:sym typeface="Roboto"/>
              </a:rPr>
              <a:t> è tipicamente più efficiente di </a:t>
            </a:r>
            <a:r>
              <a:rPr lang="it">
                <a:solidFill>
                  <a:schemeClr val="lt2"/>
                </a:solidFill>
                <a:latin typeface="Courier New"/>
                <a:ea typeface="Courier New"/>
                <a:cs typeface="Courier New"/>
                <a:sym typeface="Courier New"/>
              </a:rPr>
              <a:t>StringBuffer</a:t>
            </a:r>
            <a:r>
              <a:rPr lang="it">
                <a:solidFill>
                  <a:schemeClr val="lt2"/>
                </a:solidFill>
                <a:latin typeface="Roboto"/>
                <a:ea typeface="Roboto"/>
                <a:cs typeface="Roboto"/>
                <a:sym typeface="Roboto"/>
              </a:rPr>
              <a:t> ma non garantisce la sincronizzazione nella gestione multi-thread.</a:t>
            </a:r>
            <a:endParaRPr>
              <a:solidFill>
                <a:schemeClr val="lt2"/>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0" st="0"/>
                                            </p:txEl>
                                          </p:spTgt>
                                        </p:tgtEl>
                                        <p:attrNameLst>
                                          <p:attrName>style.visibility</p:attrName>
                                        </p:attrNameLst>
                                      </p:cBhvr>
                                      <p:to>
                                        <p:strVal val="visible"/>
                                      </p:to>
                                    </p:set>
                                    <p:animEffect filter="fade" transition="in">
                                      <p:cBhvr>
                                        <p:cTn dur="1000"/>
                                        <p:tgtEl>
                                          <p:spTgt spid="23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1" st="1"/>
                                            </p:txEl>
                                          </p:spTgt>
                                        </p:tgtEl>
                                        <p:attrNameLst>
                                          <p:attrName>style.visibility</p:attrName>
                                        </p:attrNameLst>
                                      </p:cBhvr>
                                      <p:to>
                                        <p:strVal val="visible"/>
                                      </p:to>
                                    </p:set>
                                    <p:animEffect filter="fade" transition="in">
                                      <p:cBhvr>
                                        <p:cTn dur="1000"/>
                                        <p:tgtEl>
                                          <p:spTgt spid="23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2" st="2"/>
                                            </p:txEl>
                                          </p:spTgt>
                                        </p:tgtEl>
                                        <p:attrNameLst>
                                          <p:attrName>style.visibility</p:attrName>
                                        </p:attrNameLst>
                                      </p:cBhvr>
                                      <p:to>
                                        <p:strVal val="visible"/>
                                      </p:to>
                                    </p:set>
                                    <p:animEffect filter="fade" transition="in">
                                      <p:cBhvr>
                                        <p:cTn dur="1000"/>
                                        <p:tgtEl>
                                          <p:spTgt spid="23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3" st="3"/>
                                            </p:txEl>
                                          </p:spTgt>
                                        </p:tgtEl>
                                        <p:attrNameLst>
                                          <p:attrName>style.visibility</p:attrName>
                                        </p:attrNameLst>
                                      </p:cBhvr>
                                      <p:to>
                                        <p:strVal val="visible"/>
                                      </p:to>
                                    </p:set>
                                    <p:animEffect filter="fade" transition="in">
                                      <p:cBhvr>
                                        <p:cTn dur="1000"/>
                                        <p:tgtEl>
                                          <p:spTgt spid="235">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8"/>
          <p:cNvSpPr txBox="1"/>
          <p:nvPr>
            <p:ph idx="4294967295" type="body"/>
          </p:nvPr>
        </p:nvSpPr>
        <p:spPr>
          <a:xfrm>
            <a:off x="98250" y="805950"/>
            <a:ext cx="8826600" cy="4204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1400">
                <a:solidFill>
                  <a:srgbClr val="0000BF"/>
                </a:solidFill>
                <a:latin typeface="Courier New"/>
                <a:ea typeface="Courier New"/>
                <a:cs typeface="Courier New"/>
                <a:sym typeface="Courier New"/>
              </a:rPr>
              <a:t>import </a:t>
            </a:r>
            <a:r>
              <a:rPr lang="it" sz="1400">
                <a:latin typeface="Courier New"/>
                <a:ea typeface="Courier New"/>
                <a:cs typeface="Courier New"/>
                <a:sym typeface="Courier New"/>
              </a:rPr>
              <a:t>java.util.Random;</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400">
              <a:solidFill>
                <a:srgbClr val="0000BF"/>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solidFill>
                  <a:srgbClr val="0000BF"/>
                </a:solidFill>
                <a:latin typeface="Courier New"/>
                <a:ea typeface="Courier New"/>
                <a:cs typeface="Courier New"/>
                <a:sym typeface="Courier New"/>
              </a:rPr>
              <a:t>public class</a:t>
            </a:r>
            <a:r>
              <a:rPr lang="it" sz="1400">
                <a:latin typeface="Courier New"/>
                <a:ea typeface="Courier New"/>
                <a:cs typeface="Courier New"/>
                <a:sym typeface="Courier New"/>
              </a:rPr>
              <a:t> Main {</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solidFill>
                  <a:srgbClr val="0000BF"/>
                </a:solidFill>
                <a:latin typeface="Courier New"/>
                <a:ea typeface="Courier New"/>
                <a:cs typeface="Courier New"/>
                <a:sym typeface="Courier New"/>
              </a:rPr>
              <a:t>    private static</a:t>
            </a:r>
            <a:r>
              <a:rPr lang="it" sz="1400">
                <a:latin typeface="Courier New"/>
                <a:ea typeface="Courier New"/>
                <a:cs typeface="Courier New"/>
                <a:sym typeface="Courier New"/>
              </a:rPr>
              <a:t> String stampaConString() {</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r>
              <a:rPr lang="it" sz="1400">
                <a:latin typeface="Courier New"/>
                <a:ea typeface="Courier New"/>
                <a:cs typeface="Courier New"/>
                <a:sym typeface="Courier New"/>
              </a:rPr>
              <a:t>String s = </a:t>
            </a:r>
            <a:r>
              <a:rPr lang="it" sz="1400">
                <a:solidFill>
                  <a:srgbClr val="9400D1"/>
                </a:solidFill>
                <a:latin typeface="Courier New"/>
                <a:ea typeface="Courier New"/>
                <a:cs typeface="Courier New"/>
                <a:sym typeface="Courier New"/>
              </a:rPr>
              <a:t>""</a:t>
            </a:r>
            <a:r>
              <a:rPr lang="it" sz="1400">
                <a:latin typeface="Courier New"/>
                <a:ea typeface="Courier New"/>
                <a:cs typeface="Courier New"/>
                <a:sym typeface="Courier New"/>
              </a:rPr>
              <a:t>;</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for</a:t>
            </a:r>
            <a:r>
              <a:rPr lang="it" sz="1400">
                <a:latin typeface="Courier New"/>
                <a:ea typeface="Courier New"/>
                <a:cs typeface="Courier New"/>
                <a:sym typeface="Courier New"/>
              </a:rPr>
              <a:t>(</a:t>
            </a:r>
            <a:r>
              <a:rPr lang="it" sz="1400">
                <a:solidFill>
                  <a:srgbClr val="0000BF"/>
                </a:solidFill>
                <a:latin typeface="Courier New"/>
                <a:ea typeface="Courier New"/>
                <a:cs typeface="Courier New"/>
                <a:sym typeface="Courier New"/>
              </a:rPr>
              <a:t>int</a:t>
            </a:r>
            <a:r>
              <a:rPr lang="it" sz="1400">
                <a:latin typeface="Courier New"/>
                <a:ea typeface="Courier New"/>
                <a:cs typeface="Courier New"/>
                <a:sym typeface="Courier New"/>
              </a:rPr>
              <a:t> i = 0; i &lt; 100000; i++)</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r>
              <a:rPr lang="it" sz="1400">
                <a:latin typeface="Courier New"/>
                <a:ea typeface="Courier New"/>
                <a:cs typeface="Courier New"/>
                <a:sym typeface="Courier New"/>
              </a:rPr>
              <a:t>s += i;</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return</a:t>
            </a:r>
            <a:r>
              <a:rPr lang="it" sz="1400">
                <a:latin typeface="Courier New"/>
                <a:ea typeface="Courier New"/>
                <a:cs typeface="Courier New"/>
                <a:sym typeface="Courier New"/>
              </a:rPr>
              <a:t> s;</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r>
              <a:rPr lang="it" sz="1400">
                <a:latin typeface="Courier New"/>
                <a:ea typeface="Courier New"/>
                <a:cs typeface="Courier New"/>
                <a:sym typeface="Courier New"/>
              </a:rPr>
              <a:t>}</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r>
              <a:rPr lang="it" sz="1400">
                <a:solidFill>
                  <a:srgbClr val="1EB540"/>
                </a:solidFill>
                <a:latin typeface="Courier New"/>
                <a:ea typeface="Courier New"/>
                <a:cs typeface="Courier New"/>
                <a:sym typeface="Courier New"/>
              </a:rPr>
              <a:t>//In questo caso è più veloce</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private static</a:t>
            </a:r>
            <a:r>
              <a:rPr lang="it" sz="1400">
                <a:latin typeface="Courier New"/>
                <a:ea typeface="Courier New"/>
                <a:cs typeface="Courier New"/>
                <a:sym typeface="Courier New"/>
              </a:rPr>
              <a:t> String stampaConStringBuilder() {</a:t>
            </a:r>
            <a:endParaRPr sz="1400">
              <a:solidFill>
                <a:srgbClr val="1EB540"/>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r>
              <a:rPr lang="it" sz="1400">
                <a:latin typeface="Courier New"/>
                <a:ea typeface="Courier New"/>
                <a:cs typeface="Courier New"/>
                <a:sym typeface="Courier New"/>
              </a:rPr>
              <a:t>StringBuilder s = new StringBuilder();</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for</a:t>
            </a:r>
            <a:r>
              <a:rPr lang="it" sz="1400">
                <a:latin typeface="Courier New"/>
                <a:ea typeface="Courier New"/>
                <a:cs typeface="Courier New"/>
                <a:sym typeface="Courier New"/>
              </a:rPr>
              <a:t>(</a:t>
            </a:r>
            <a:r>
              <a:rPr lang="it" sz="1400">
                <a:solidFill>
                  <a:srgbClr val="0000BF"/>
                </a:solidFill>
                <a:latin typeface="Courier New"/>
                <a:ea typeface="Courier New"/>
                <a:cs typeface="Courier New"/>
                <a:sym typeface="Courier New"/>
              </a:rPr>
              <a:t>int</a:t>
            </a:r>
            <a:r>
              <a:rPr lang="it" sz="1400">
                <a:latin typeface="Courier New"/>
                <a:ea typeface="Courier New"/>
                <a:cs typeface="Courier New"/>
                <a:sym typeface="Courier New"/>
              </a:rPr>
              <a:t> i = 0; i &lt; 100000; i++)</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r>
              <a:rPr lang="it" sz="1400">
                <a:latin typeface="Courier New"/>
                <a:ea typeface="Courier New"/>
                <a:cs typeface="Courier New"/>
                <a:sym typeface="Courier New"/>
              </a:rPr>
              <a:t>s.append(i);</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return</a:t>
            </a:r>
            <a:r>
              <a:rPr lang="it" sz="1400">
                <a:latin typeface="Courier New"/>
                <a:ea typeface="Courier New"/>
                <a:cs typeface="Courier New"/>
                <a:sym typeface="Courier New"/>
              </a:rPr>
              <a:t> s.toString();</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r>
              <a:rPr lang="it" sz="1400">
                <a:latin typeface="Courier New"/>
                <a:ea typeface="Courier New"/>
                <a:cs typeface="Courier New"/>
                <a:sym typeface="Courier New"/>
              </a:rPr>
              <a:t>}</a:t>
            </a:r>
            <a:endParaRPr sz="1400">
              <a:latin typeface="Courier New"/>
              <a:ea typeface="Courier New"/>
              <a:cs typeface="Courier New"/>
              <a:sym typeface="Courier New"/>
            </a:endParaRPr>
          </a:p>
        </p:txBody>
      </p:sp>
      <p:sp>
        <p:nvSpPr>
          <p:cNvPr id="241" name="Google Shape;241;p38"/>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Differenze di performance (1)</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9"/>
          <p:cNvSpPr txBox="1"/>
          <p:nvPr>
            <p:ph idx="4294967295" type="body"/>
          </p:nvPr>
        </p:nvSpPr>
        <p:spPr>
          <a:xfrm>
            <a:off x="98250" y="805950"/>
            <a:ext cx="8724600" cy="4337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1400">
                <a:solidFill>
                  <a:srgbClr val="0000BF"/>
                </a:solidFill>
                <a:latin typeface="Courier New"/>
                <a:ea typeface="Courier New"/>
                <a:cs typeface="Courier New"/>
                <a:sym typeface="Courier New"/>
              </a:rPr>
              <a:t>    final public static int</a:t>
            </a:r>
            <a:r>
              <a:rPr lang="it" sz="1400">
                <a:latin typeface="Courier New"/>
                <a:ea typeface="Courier New"/>
                <a:cs typeface="Courier New"/>
                <a:sym typeface="Courier New"/>
              </a:rPr>
              <a:t> value = 20000;</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r>
              <a:rPr lang="it" sz="1400">
                <a:solidFill>
                  <a:srgbClr val="1EB540"/>
                </a:solidFill>
                <a:latin typeface="Courier New"/>
                <a:ea typeface="Courier New"/>
                <a:cs typeface="Courier New"/>
                <a:sym typeface="Courier New"/>
              </a:rPr>
              <a:t>//In questo caso è più veloce</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private static void</a:t>
            </a:r>
            <a:r>
              <a:rPr lang="it" sz="1400">
                <a:latin typeface="Courier New"/>
                <a:ea typeface="Courier New"/>
                <a:cs typeface="Courier New"/>
                <a:sym typeface="Courier New"/>
              </a:rPr>
              <a:t> testConString(</a:t>
            </a:r>
            <a:r>
              <a:rPr lang="it" sz="1400">
                <a:solidFill>
                  <a:srgbClr val="0000BF"/>
                </a:solidFill>
                <a:latin typeface="Courier New"/>
                <a:ea typeface="Courier New"/>
                <a:cs typeface="Courier New"/>
                <a:sym typeface="Courier New"/>
              </a:rPr>
              <a:t>int</a:t>
            </a:r>
            <a:r>
              <a:rPr lang="it" sz="1400">
                <a:latin typeface="Courier New"/>
                <a:ea typeface="Courier New"/>
                <a:cs typeface="Courier New"/>
                <a:sym typeface="Courier New"/>
              </a:rPr>
              <a:t> n) {</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for</a:t>
            </a: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int</a:t>
            </a:r>
            <a:r>
              <a:rPr lang="it" sz="1400">
                <a:latin typeface="Courier New"/>
                <a:ea typeface="Courier New"/>
                <a:cs typeface="Courier New"/>
                <a:sym typeface="Courier New"/>
              </a:rPr>
              <a:t> i = 0; i &lt; value; i++)</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for</a:t>
            </a: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int</a:t>
            </a:r>
            <a:r>
              <a:rPr lang="it" sz="1400">
                <a:latin typeface="Courier New"/>
                <a:ea typeface="Courier New"/>
                <a:cs typeface="Courier New"/>
                <a:sym typeface="Courier New"/>
              </a:rPr>
              <a:t> j = 0; j &lt; value; j++) {</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String str = </a:t>
            </a:r>
            <a:r>
              <a:rPr lang="it" sz="1400">
                <a:solidFill>
                  <a:srgbClr val="9400D1"/>
                </a:solidFill>
                <a:latin typeface="Courier New"/>
                <a:ea typeface="Courier New"/>
                <a:cs typeface="Courier New"/>
                <a:sym typeface="Courier New"/>
              </a:rPr>
              <a:t>"Prova "</a:t>
            </a:r>
            <a:r>
              <a:rPr lang="it" sz="1400">
                <a:latin typeface="Courier New"/>
                <a:ea typeface="Courier New"/>
                <a:cs typeface="Courier New"/>
                <a:sym typeface="Courier New"/>
              </a:rPr>
              <a:t> + i + </a:t>
            </a:r>
            <a:r>
              <a:rPr lang="it" sz="1400">
                <a:solidFill>
                  <a:srgbClr val="9400D1"/>
                </a:solidFill>
                <a:latin typeface="Courier New"/>
                <a:ea typeface="Courier New"/>
                <a:cs typeface="Courier New"/>
                <a:sym typeface="Courier New"/>
              </a:rPr>
              <a:t>" "</a:t>
            </a:r>
            <a:r>
              <a:rPr lang="it" sz="1400">
                <a:latin typeface="Courier New"/>
                <a:ea typeface="Courier New"/>
                <a:cs typeface="Courier New"/>
                <a:sym typeface="Courier New"/>
              </a:rPr>
              <a:t> + j;</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if</a:t>
            </a:r>
            <a:r>
              <a:rPr lang="it" sz="1400">
                <a:latin typeface="Courier New"/>
                <a:ea typeface="Courier New"/>
                <a:cs typeface="Courier New"/>
                <a:sym typeface="Courier New"/>
              </a:rPr>
              <a:t>(i == j &amp;&amp; i == n) { System.out.println(str); }</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private static void</a:t>
            </a:r>
            <a:r>
              <a:rPr lang="it" sz="1400">
                <a:latin typeface="Courier New"/>
                <a:ea typeface="Courier New"/>
                <a:cs typeface="Courier New"/>
                <a:sym typeface="Courier New"/>
              </a:rPr>
              <a:t> testConStringBuilder(</a:t>
            </a:r>
            <a:r>
              <a:rPr lang="it" sz="1400">
                <a:solidFill>
                  <a:srgbClr val="0000BF"/>
                </a:solidFill>
                <a:latin typeface="Courier New"/>
                <a:ea typeface="Courier New"/>
                <a:cs typeface="Courier New"/>
                <a:sym typeface="Courier New"/>
              </a:rPr>
              <a:t>int</a:t>
            </a:r>
            <a:r>
              <a:rPr lang="it" sz="1400">
                <a:latin typeface="Courier New"/>
                <a:ea typeface="Courier New"/>
                <a:cs typeface="Courier New"/>
                <a:sym typeface="Courier New"/>
              </a:rPr>
              <a:t> n) {</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for</a:t>
            </a: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int</a:t>
            </a:r>
            <a:r>
              <a:rPr lang="it" sz="1400">
                <a:latin typeface="Courier New"/>
                <a:ea typeface="Courier New"/>
                <a:cs typeface="Courier New"/>
                <a:sym typeface="Courier New"/>
              </a:rPr>
              <a:t> i = 0; i &lt; value; i++)</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for</a:t>
            </a: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int</a:t>
            </a:r>
            <a:r>
              <a:rPr lang="it" sz="1400">
                <a:latin typeface="Courier New"/>
                <a:ea typeface="Courier New"/>
                <a:cs typeface="Courier New"/>
                <a:sym typeface="Courier New"/>
              </a:rPr>
              <a:t> j = 0; j &lt; value; j++) {</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StringBuilder s = </a:t>
            </a:r>
            <a:r>
              <a:rPr lang="it" sz="1400">
                <a:solidFill>
                  <a:srgbClr val="0000BF"/>
                </a:solidFill>
                <a:latin typeface="Courier New"/>
                <a:ea typeface="Courier New"/>
                <a:cs typeface="Courier New"/>
                <a:sym typeface="Courier New"/>
              </a:rPr>
              <a:t>new</a:t>
            </a:r>
            <a:r>
              <a:rPr lang="it" sz="1400">
                <a:latin typeface="Courier New"/>
                <a:ea typeface="Courier New"/>
                <a:cs typeface="Courier New"/>
                <a:sym typeface="Courier New"/>
              </a:rPr>
              <a:t> StringBuilder();</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s.append(</a:t>
            </a:r>
            <a:r>
              <a:rPr lang="it" sz="1400">
                <a:solidFill>
                  <a:srgbClr val="9400D1"/>
                </a:solidFill>
                <a:latin typeface="Courier New"/>
                <a:ea typeface="Courier New"/>
                <a:cs typeface="Courier New"/>
                <a:sym typeface="Courier New"/>
              </a:rPr>
              <a:t>"Prova "</a:t>
            </a:r>
            <a:r>
              <a:rPr lang="it" sz="1400">
                <a:latin typeface="Courier New"/>
                <a:ea typeface="Courier New"/>
                <a:cs typeface="Courier New"/>
                <a:sym typeface="Courier New"/>
              </a:rPr>
              <a:t>); s.append(i); s.append(</a:t>
            </a:r>
            <a:r>
              <a:rPr lang="it" sz="1400">
                <a:solidFill>
                  <a:srgbClr val="9400D1"/>
                </a:solidFill>
                <a:latin typeface="Courier New"/>
                <a:ea typeface="Courier New"/>
                <a:cs typeface="Courier New"/>
                <a:sym typeface="Courier New"/>
              </a:rPr>
              <a:t>" "</a:t>
            </a:r>
            <a:r>
              <a:rPr lang="it" sz="1400">
                <a:latin typeface="Courier New"/>
                <a:ea typeface="Courier New"/>
                <a:cs typeface="Courier New"/>
                <a:sym typeface="Courier New"/>
              </a:rPr>
              <a:t>); s.append(j);</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String str = s.toString();</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if</a:t>
            </a:r>
            <a:r>
              <a:rPr lang="it" sz="1400">
                <a:latin typeface="Courier New"/>
                <a:ea typeface="Courier New"/>
                <a:cs typeface="Courier New"/>
                <a:sym typeface="Courier New"/>
              </a:rPr>
              <a:t>(i == j &amp;&amp; i == n) { System.out.println(str); }</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endParaRPr sz="1400">
              <a:solidFill>
                <a:srgbClr val="0000BF"/>
              </a:solidFill>
              <a:latin typeface="Courier New"/>
              <a:ea typeface="Courier New"/>
              <a:cs typeface="Courier New"/>
              <a:sym typeface="Courier New"/>
            </a:endParaRPr>
          </a:p>
        </p:txBody>
      </p:sp>
      <p:sp>
        <p:nvSpPr>
          <p:cNvPr id="247" name="Google Shape;247;p39"/>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Differenze di performance (2)</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0"/>
          <p:cNvSpPr txBox="1"/>
          <p:nvPr>
            <p:ph idx="4294967295" type="body"/>
          </p:nvPr>
        </p:nvSpPr>
        <p:spPr>
          <a:xfrm>
            <a:off x="98250" y="805950"/>
            <a:ext cx="8724600" cy="4337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1400">
                <a:solidFill>
                  <a:srgbClr val="0000BF"/>
                </a:solidFill>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public static void</a:t>
            </a:r>
            <a:r>
              <a:rPr lang="it" sz="1400">
                <a:latin typeface="Courier New"/>
                <a:ea typeface="Courier New"/>
                <a:cs typeface="Courier New"/>
                <a:sym typeface="Courier New"/>
              </a:rPr>
              <a:t> test() {</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long</a:t>
            </a:r>
            <a:r>
              <a:rPr lang="it" sz="1400">
                <a:latin typeface="Courier New"/>
                <a:ea typeface="Courier New"/>
                <a:cs typeface="Courier New"/>
                <a:sym typeface="Courier New"/>
              </a:rPr>
              <a:t> startTime = System.nanoTime();</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stampaConString();</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long</a:t>
            </a:r>
            <a:r>
              <a:rPr lang="it" sz="1400">
                <a:latin typeface="Courier New"/>
                <a:ea typeface="Courier New"/>
                <a:cs typeface="Courier New"/>
                <a:sym typeface="Courier New"/>
              </a:rPr>
              <a:t> stopTime = System.nanoTime();</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double</a:t>
            </a:r>
            <a:r>
              <a:rPr lang="it" sz="1400">
                <a:latin typeface="Courier New"/>
                <a:ea typeface="Courier New"/>
                <a:cs typeface="Courier New"/>
                <a:sym typeface="Courier New"/>
              </a:rPr>
              <a:t> duration = (</a:t>
            </a:r>
            <a:r>
              <a:rPr lang="it" sz="1400">
                <a:solidFill>
                  <a:srgbClr val="0000BF"/>
                </a:solidFill>
                <a:latin typeface="Courier New"/>
                <a:ea typeface="Courier New"/>
                <a:cs typeface="Courier New"/>
                <a:sym typeface="Courier New"/>
              </a:rPr>
              <a:t>double</a:t>
            </a:r>
            <a:r>
              <a:rPr lang="it" sz="1400">
                <a:latin typeface="Courier New"/>
                <a:ea typeface="Courier New"/>
                <a:cs typeface="Courier New"/>
                <a:sym typeface="Courier New"/>
              </a:rPr>
              <a:t>) (stopTime - startTime) / 1000000000;</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System.out.println(</a:t>
            </a:r>
            <a:r>
              <a:rPr lang="it" sz="1400">
                <a:solidFill>
                  <a:srgbClr val="9400D1"/>
                </a:solidFill>
                <a:latin typeface="Courier New"/>
                <a:ea typeface="Courier New"/>
                <a:cs typeface="Courier New"/>
                <a:sym typeface="Courier New"/>
              </a:rPr>
              <a:t>"Durata primo metodo: "</a:t>
            </a:r>
            <a:r>
              <a:rPr lang="it" sz="1400">
                <a:latin typeface="Courier New"/>
                <a:ea typeface="Courier New"/>
                <a:cs typeface="Courier New"/>
                <a:sym typeface="Courier New"/>
              </a:rPr>
              <a:t> + duration + </a:t>
            </a:r>
            <a:r>
              <a:rPr lang="it" sz="1400">
                <a:solidFill>
                  <a:srgbClr val="9400D1"/>
                </a:solidFill>
                <a:latin typeface="Courier New"/>
                <a:ea typeface="Courier New"/>
                <a:cs typeface="Courier New"/>
                <a:sym typeface="Courier New"/>
              </a:rPr>
              <a:t>" secondi"</a:t>
            </a:r>
            <a:r>
              <a:rPr lang="it" sz="1400">
                <a:latin typeface="Courier New"/>
                <a:ea typeface="Courier New"/>
                <a:cs typeface="Courier New"/>
                <a:sym typeface="Courier New"/>
              </a:rPr>
              <a:t>);</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startTime = System.nanoTime();</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stampaConStringBuilder();</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stopTime = System.nanoTime();</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duration = (</a:t>
            </a:r>
            <a:r>
              <a:rPr lang="it" sz="1400">
                <a:solidFill>
                  <a:srgbClr val="0000BF"/>
                </a:solidFill>
                <a:latin typeface="Courier New"/>
                <a:ea typeface="Courier New"/>
                <a:cs typeface="Courier New"/>
                <a:sym typeface="Courier New"/>
              </a:rPr>
              <a:t>double</a:t>
            </a:r>
            <a:r>
              <a:rPr lang="it" sz="1400">
                <a:latin typeface="Courier New"/>
                <a:ea typeface="Courier New"/>
                <a:cs typeface="Courier New"/>
                <a:sym typeface="Courier New"/>
              </a:rPr>
              <a:t>) (stopTime - startTime) / 1000000000;</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System.out.println(</a:t>
            </a:r>
            <a:r>
              <a:rPr lang="it" sz="1400">
                <a:solidFill>
                  <a:srgbClr val="9400D1"/>
                </a:solidFill>
                <a:latin typeface="Courier New"/>
                <a:ea typeface="Courier New"/>
                <a:cs typeface="Courier New"/>
                <a:sym typeface="Courier New"/>
              </a:rPr>
              <a:t>"Durata secondo metodo: "</a:t>
            </a:r>
            <a:r>
              <a:rPr lang="it" sz="1400">
                <a:latin typeface="Courier New"/>
                <a:ea typeface="Courier New"/>
                <a:cs typeface="Courier New"/>
                <a:sym typeface="Courier New"/>
              </a:rPr>
              <a:t> + duration + </a:t>
            </a:r>
            <a:r>
              <a:rPr lang="it" sz="1400">
                <a:solidFill>
                  <a:srgbClr val="9400D1"/>
                </a:solidFill>
                <a:latin typeface="Courier New"/>
                <a:ea typeface="Courier New"/>
                <a:cs typeface="Courier New"/>
                <a:sym typeface="Courier New"/>
              </a:rPr>
              <a:t>" secondi"</a:t>
            </a:r>
            <a:r>
              <a:rPr lang="it" sz="1400">
                <a:latin typeface="Courier New"/>
                <a:ea typeface="Courier New"/>
                <a:cs typeface="Courier New"/>
                <a:sym typeface="Courier New"/>
              </a:rPr>
              <a:t>);</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endParaRPr sz="1400">
              <a:solidFill>
                <a:srgbClr val="0000BF"/>
              </a:solidFill>
              <a:latin typeface="Courier New"/>
              <a:ea typeface="Courier New"/>
              <a:cs typeface="Courier New"/>
              <a:sym typeface="Courier New"/>
            </a:endParaRPr>
          </a:p>
        </p:txBody>
      </p:sp>
      <p:sp>
        <p:nvSpPr>
          <p:cNvPr id="253" name="Google Shape;253;p40"/>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Differenze di performance (3)</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1"/>
          <p:cNvSpPr txBox="1"/>
          <p:nvPr>
            <p:ph idx="4294967295" type="body"/>
          </p:nvPr>
        </p:nvSpPr>
        <p:spPr>
          <a:xfrm>
            <a:off x="98250" y="805950"/>
            <a:ext cx="8724600" cy="4337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1400">
                <a:solidFill>
                  <a:srgbClr val="0000BF"/>
                </a:solidFill>
                <a:latin typeface="Courier New"/>
                <a:ea typeface="Courier New"/>
                <a:cs typeface="Courier New"/>
                <a:sym typeface="Courier New"/>
              </a:rPr>
              <a:t>    public static void</a:t>
            </a:r>
            <a:r>
              <a:rPr lang="it" sz="1400">
                <a:latin typeface="Courier New"/>
                <a:ea typeface="Courier New"/>
                <a:cs typeface="Courier New"/>
                <a:sym typeface="Courier New"/>
              </a:rPr>
              <a:t> test2() {</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Random random = </a:t>
            </a:r>
            <a:r>
              <a:rPr lang="it" sz="1400">
                <a:solidFill>
                  <a:srgbClr val="0000BF"/>
                </a:solidFill>
                <a:latin typeface="Courier New"/>
                <a:ea typeface="Courier New"/>
                <a:cs typeface="Courier New"/>
                <a:sym typeface="Courier New"/>
              </a:rPr>
              <a:t>new</a:t>
            </a:r>
            <a:r>
              <a:rPr lang="it" sz="1400">
                <a:latin typeface="Courier New"/>
                <a:ea typeface="Courier New"/>
                <a:cs typeface="Courier New"/>
                <a:sym typeface="Courier New"/>
              </a:rPr>
              <a:t> Random();</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int</a:t>
            </a:r>
            <a:r>
              <a:rPr lang="it" sz="1400">
                <a:latin typeface="Courier New"/>
                <a:ea typeface="Courier New"/>
                <a:cs typeface="Courier New"/>
                <a:sym typeface="Courier New"/>
              </a:rPr>
              <a:t> v = random.nextInt(value);</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long</a:t>
            </a:r>
            <a:r>
              <a:rPr lang="it" sz="1400">
                <a:latin typeface="Courier New"/>
                <a:ea typeface="Courier New"/>
                <a:cs typeface="Courier New"/>
                <a:sym typeface="Courier New"/>
              </a:rPr>
              <a:t> startTime = System.nanoTime();</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testConString(v);</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long</a:t>
            </a:r>
            <a:r>
              <a:rPr lang="it" sz="1400">
                <a:latin typeface="Courier New"/>
                <a:ea typeface="Courier New"/>
                <a:cs typeface="Courier New"/>
                <a:sym typeface="Courier New"/>
              </a:rPr>
              <a:t> stopTime = System.nanoTime();</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double</a:t>
            </a:r>
            <a:r>
              <a:rPr lang="it" sz="1400">
                <a:latin typeface="Courier New"/>
                <a:ea typeface="Courier New"/>
                <a:cs typeface="Courier New"/>
                <a:sym typeface="Courier New"/>
              </a:rPr>
              <a:t> duration = (</a:t>
            </a:r>
            <a:r>
              <a:rPr lang="it" sz="1400">
                <a:solidFill>
                  <a:srgbClr val="0000BF"/>
                </a:solidFill>
                <a:latin typeface="Courier New"/>
                <a:ea typeface="Courier New"/>
                <a:cs typeface="Courier New"/>
                <a:sym typeface="Courier New"/>
              </a:rPr>
              <a:t>double</a:t>
            </a:r>
            <a:r>
              <a:rPr lang="it" sz="1400">
                <a:latin typeface="Courier New"/>
                <a:ea typeface="Courier New"/>
                <a:cs typeface="Courier New"/>
                <a:sym typeface="Courier New"/>
              </a:rPr>
              <a:t>) (stopTime - startTime) / 1000000000;</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System.out.println(</a:t>
            </a:r>
            <a:r>
              <a:rPr lang="it" sz="1400">
                <a:solidFill>
                  <a:srgbClr val="9400D1"/>
                </a:solidFill>
                <a:latin typeface="Courier New"/>
                <a:ea typeface="Courier New"/>
                <a:cs typeface="Courier New"/>
                <a:sym typeface="Courier New"/>
              </a:rPr>
              <a:t>"Durata primo metodo: "</a:t>
            </a:r>
            <a:r>
              <a:rPr lang="it" sz="1400">
                <a:latin typeface="Courier New"/>
                <a:ea typeface="Courier New"/>
                <a:cs typeface="Courier New"/>
                <a:sym typeface="Courier New"/>
              </a:rPr>
              <a:t> + duration + </a:t>
            </a:r>
            <a:r>
              <a:rPr lang="it" sz="1400">
                <a:solidFill>
                  <a:srgbClr val="9400D1"/>
                </a:solidFill>
                <a:latin typeface="Courier New"/>
                <a:ea typeface="Courier New"/>
                <a:cs typeface="Courier New"/>
                <a:sym typeface="Courier New"/>
              </a:rPr>
              <a:t>" secondi"</a:t>
            </a:r>
            <a:r>
              <a:rPr lang="it" sz="1400">
                <a:latin typeface="Courier New"/>
                <a:ea typeface="Courier New"/>
                <a:cs typeface="Courier New"/>
                <a:sym typeface="Courier New"/>
              </a:rPr>
              <a:t>);</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startTime = System.nanoTime();</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testConStringBuilder(v);</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stopTime = System.nanoTime();</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duration = (</a:t>
            </a:r>
            <a:r>
              <a:rPr lang="it" sz="1400">
                <a:solidFill>
                  <a:srgbClr val="0000BF"/>
                </a:solidFill>
                <a:latin typeface="Courier New"/>
                <a:ea typeface="Courier New"/>
                <a:cs typeface="Courier New"/>
                <a:sym typeface="Courier New"/>
              </a:rPr>
              <a:t>double</a:t>
            </a:r>
            <a:r>
              <a:rPr lang="it" sz="1400">
                <a:latin typeface="Courier New"/>
                <a:ea typeface="Courier New"/>
                <a:cs typeface="Courier New"/>
                <a:sym typeface="Courier New"/>
              </a:rPr>
              <a:t>) (stopTime - startTime) / 1000000000;</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System.out.println(</a:t>
            </a:r>
            <a:r>
              <a:rPr lang="it" sz="1400">
                <a:solidFill>
                  <a:srgbClr val="9400D1"/>
                </a:solidFill>
                <a:latin typeface="Courier New"/>
                <a:ea typeface="Courier New"/>
                <a:cs typeface="Courier New"/>
                <a:sym typeface="Courier New"/>
              </a:rPr>
              <a:t>"Durata secondo metodo: "</a:t>
            </a:r>
            <a:r>
              <a:rPr lang="it" sz="1400">
                <a:latin typeface="Courier New"/>
                <a:ea typeface="Courier New"/>
                <a:cs typeface="Courier New"/>
                <a:sym typeface="Courier New"/>
              </a:rPr>
              <a:t> + duration + </a:t>
            </a:r>
            <a:r>
              <a:rPr lang="it" sz="1400">
                <a:solidFill>
                  <a:srgbClr val="9400D1"/>
                </a:solidFill>
                <a:latin typeface="Courier New"/>
                <a:ea typeface="Courier New"/>
                <a:cs typeface="Courier New"/>
                <a:sym typeface="Courier New"/>
              </a:rPr>
              <a:t>" secondi"</a:t>
            </a:r>
            <a:r>
              <a:rPr lang="it" sz="1400">
                <a:latin typeface="Courier New"/>
                <a:ea typeface="Courier New"/>
                <a:cs typeface="Courier New"/>
                <a:sym typeface="Courier New"/>
              </a:rPr>
              <a:t>);</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public static void</a:t>
            </a:r>
            <a:r>
              <a:rPr lang="it" sz="1400">
                <a:latin typeface="Courier New"/>
                <a:ea typeface="Courier New"/>
                <a:cs typeface="Courier New"/>
                <a:sym typeface="Courier New"/>
              </a:rPr>
              <a:t> main(String[] args) {</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test();</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test2();</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endParaRPr sz="1400">
              <a:solidFill>
                <a:srgbClr val="0000BF"/>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a:t>
            </a:r>
            <a:endParaRPr sz="1400">
              <a:latin typeface="Courier New"/>
              <a:ea typeface="Courier New"/>
              <a:cs typeface="Courier New"/>
              <a:sym typeface="Courier New"/>
            </a:endParaRPr>
          </a:p>
        </p:txBody>
      </p:sp>
      <p:sp>
        <p:nvSpPr>
          <p:cNvPr id="259" name="Google Shape;259;p41"/>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Differenze di performance (4)</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226075" y="357800"/>
            <a:ext cx="2899500" cy="3996000"/>
          </a:xfrm>
          <a:prstGeom prst="rect">
            <a:avLst/>
          </a:prstGeom>
        </p:spPr>
        <p:txBody>
          <a:bodyPr anchorCtr="0" anchor="b" bIns="91425" lIns="91425" spcFirstLastPara="1" rIns="91425" wrap="square" tIns="91425">
            <a:noAutofit/>
          </a:bodyPr>
          <a:lstStyle/>
          <a:p>
            <a:pPr indent="-317500" lvl="0" marL="457200" rtl="0" algn="l">
              <a:spcBef>
                <a:spcPts val="0"/>
              </a:spcBef>
              <a:spcAft>
                <a:spcPts val="0"/>
              </a:spcAft>
              <a:buSzPts val="1400"/>
              <a:buChar char="●"/>
            </a:pPr>
            <a:r>
              <a:rPr lang="it" sz="1400"/>
              <a:t>Codice sorgente: file .java</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it" sz="1400"/>
              <a:t>Solitamente, il file .java contiene una sola dichiarazione e definizione di classe “esterna”.</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it" sz="1400"/>
              <a:t>Bytecode: file .class. La Java virtual machine (JVM) interpreta il bytecode ed esegue il programma. La JVM è specifica per la piattaforma, ma l’ambiente di esecuzione è uniforme.</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it" sz="1400"/>
              <a:t>Il file .java è </a:t>
            </a:r>
            <a:r>
              <a:rPr lang="it" sz="1400" u="sng"/>
              <a:t>compilato</a:t>
            </a:r>
            <a:r>
              <a:rPr lang="it" sz="1400"/>
              <a:t>, il file .class è </a:t>
            </a:r>
            <a:r>
              <a:rPr lang="it" sz="1400" u="sng"/>
              <a:t>interpretato</a:t>
            </a:r>
            <a:r>
              <a:rPr lang="it" sz="1400"/>
              <a:t>.</a:t>
            </a:r>
            <a:endParaRPr sz="1400"/>
          </a:p>
          <a:p>
            <a:pPr indent="0" lvl="0" marL="0" rtl="0" algn="l">
              <a:spcBef>
                <a:spcPts val="0"/>
              </a:spcBef>
              <a:spcAft>
                <a:spcPts val="0"/>
              </a:spcAft>
              <a:buNone/>
            </a:pPr>
            <a:r>
              <a:t/>
            </a:r>
            <a:endParaRPr sz="1400"/>
          </a:p>
        </p:txBody>
      </p:sp>
      <p:sp>
        <p:nvSpPr>
          <p:cNvPr id="80" name="Google Shape;80;p15"/>
          <p:cNvSpPr/>
          <p:nvPr/>
        </p:nvSpPr>
        <p:spPr>
          <a:xfrm>
            <a:off x="3553275" y="281050"/>
            <a:ext cx="1085700" cy="727800"/>
          </a:xfrm>
          <a:prstGeom prst="roundRect">
            <a:avLst>
              <a:gd fmla="val 16667" name="adj"/>
            </a:avLst>
          </a:prstGeom>
          <a:solidFill>
            <a:schemeClr val="dk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solidFill>
                  <a:schemeClr val="lt1"/>
                </a:solidFill>
              </a:rPr>
              <a:t>Source code</a:t>
            </a:r>
            <a:endParaRPr>
              <a:solidFill>
                <a:schemeClr val="lt1"/>
              </a:solidFill>
            </a:endParaRPr>
          </a:p>
        </p:txBody>
      </p:sp>
      <p:sp>
        <p:nvSpPr>
          <p:cNvPr id="81" name="Google Shape;81;p15"/>
          <p:cNvSpPr/>
          <p:nvPr/>
        </p:nvSpPr>
        <p:spPr>
          <a:xfrm>
            <a:off x="7496775" y="3040200"/>
            <a:ext cx="1085700" cy="727800"/>
          </a:xfrm>
          <a:prstGeom prst="roundRect">
            <a:avLst>
              <a:gd fmla="val 16667" name="adj"/>
            </a:avLst>
          </a:prstGeom>
          <a:solidFill>
            <a:schemeClr val="dk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solidFill>
                  <a:schemeClr val="lt1"/>
                </a:solidFill>
              </a:rPr>
              <a:t>Sistema operativo</a:t>
            </a:r>
            <a:endParaRPr>
              <a:solidFill>
                <a:schemeClr val="lt1"/>
              </a:solidFill>
            </a:endParaRPr>
          </a:p>
        </p:txBody>
      </p:sp>
      <p:sp>
        <p:nvSpPr>
          <p:cNvPr id="82" name="Google Shape;82;p15"/>
          <p:cNvSpPr/>
          <p:nvPr/>
        </p:nvSpPr>
        <p:spPr>
          <a:xfrm>
            <a:off x="5525025" y="281050"/>
            <a:ext cx="1085700" cy="727800"/>
          </a:xfrm>
          <a:prstGeom prst="roundRect">
            <a:avLst>
              <a:gd fmla="val 16667" name="adj"/>
            </a:avLst>
          </a:prstGeom>
          <a:solidFill>
            <a:schemeClr val="dk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solidFill>
                  <a:schemeClr val="lt1"/>
                </a:solidFill>
              </a:rPr>
              <a:t>Java Compiler</a:t>
            </a:r>
            <a:endParaRPr>
              <a:solidFill>
                <a:schemeClr val="lt1"/>
              </a:solidFill>
            </a:endParaRPr>
          </a:p>
        </p:txBody>
      </p:sp>
      <p:sp>
        <p:nvSpPr>
          <p:cNvPr id="83" name="Google Shape;83;p15"/>
          <p:cNvSpPr/>
          <p:nvPr/>
        </p:nvSpPr>
        <p:spPr>
          <a:xfrm>
            <a:off x="7496775" y="1660625"/>
            <a:ext cx="1085700" cy="727800"/>
          </a:xfrm>
          <a:prstGeom prst="roundRect">
            <a:avLst>
              <a:gd fmla="val 16667" name="adj"/>
            </a:avLst>
          </a:prstGeom>
          <a:solidFill>
            <a:schemeClr val="dk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solidFill>
                  <a:schemeClr val="lt1"/>
                </a:solidFill>
              </a:rPr>
              <a:t>Java Virtual Machine</a:t>
            </a:r>
            <a:endParaRPr>
              <a:solidFill>
                <a:schemeClr val="lt1"/>
              </a:solidFill>
            </a:endParaRPr>
          </a:p>
        </p:txBody>
      </p:sp>
      <p:sp>
        <p:nvSpPr>
          <p:cNvPr id="84" name="Google Shape;84;p15"/>
          <p:cNvSpPr/>
          <p:nvPr/>
        </p:nvSpPr>
        <p:spPr>
          <a:xfrm>
            <a:off x="7496775" y="281050"/>
            <a:ext cx="1085700" cy="727800"/>
          </a:xfrm>
          <a:prstGeom prst="roundRect">
            <a:avLst>
              <a:gd fmla="val 16667" name="adj"/>
            </a:avLst>
          </a:prstGeom>
          <a:solidFill>
            <a:schemeClr val="dk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solidFill>
                  <a:schemeClr val="lt1"/>
                </a:solidFill>
              </a:rPr>
              <a:t>Bytecode</a:t>
            </a:r>
            <a:endParaRPr>
              <a:solidFill>
                <a:schemeClr val="lt1"/>
              </a:solidFill>
            </a:endParaRPr>
          </a:p>
        </p:txBody>
      </p:sp>
      <p:cxnSp>
        <p:nvCxnSpPr>
          <p:cNvPr id="85" name="Google Shape;85;p15"/>
          <p:cNvCxnSpPr>
            <a:endCxn id="82" idx="1"/>
          </p:cNvCxnSpPr>
          <p:nvPr/>
        </p:nvCxnSpPr>
        <p:spPr>
          <a:xfrm flipH="1" rot="10800000">
            <a:off x="4628025" y="644950"/>
            <a:ext cx="897000" cy="13200"/>
          </a:xfrm>
          <a:prstGeom prst="straightConnector1">
            <a:avLst/>
          </a:prstGeom>
          <a:noFill/>
          <a:ln cap="flat" cmpd="sng" w="9525">
            <a:solidFill>
              <a:schemeClr val="dk1"/>
            </a:solidFill>
            <a:prstDash val="solid"/>
            <a:round/>
            <a:headEnd len="med" w="med" type="none"/>
            <a:tailEnd len="med" w="med" type="triangle"/>
          </a:ln>
        </p:spPr>
      </p:cxnSp>
      <p:cxnSp>
        <p:nvCxnSpPr>
          <p:cNvPr id="86" name="Google Shape;86;p15"/>
          <p:cNvCxnSpPr/>
          <p:nvPr/>
        </p:nvCxnSpPr>
        <p:spPr>
          <a:xfrm flipH="1" rot="10800000">
            <a:off x="6610725" y="638350"/>
            <a:ext cx="897000" cy="13200"/>
          </a:xfrm>
          <a:prstGeom prst="straightConnector1">
            <a:avLst/>
          </a:prstGeom>
          <a:noFill/>
          <a:ln cap="flat" cmpd="sng" w="9525">
            <a:solidFill>
              <a:schemeClr val="dk1"/>
            </a:solidFill>
            <a:prstDash val="solid"/>
            <a:round/>
            <a:headEnd len="med" w="med" type="none"/>
            <a:tailEnd len="med" w="med" type="triangle"/>
          </a:ln>
        </p:spPr>
      </p:cxnSp>
      <p:cxnSp>
        <p:nvCxnSpPr>
          <p:cNvPr id="87" name="Google Shape;87;p15"/>
          <p:cNvCxnSpPr>
            <a:endCxn id="83" idx="0"/>
          </p:cNvCxnSpPr>
          <p:nvPr/>
        </p:nvCxnSpPr>
        <p:spPr>
          <a:xfrm>
            <a:off x="8038725" y="1009025"/>
            <a:ext cx="900" cy="651600"/>
          </a:xfrm>
          <a:prstGeom prst="straightConnector1">
            <a:avLst/>
          </a:prstGeom>
          <a:noFill/>
          <a:ln cap="flat" cmpd="sng" w="9525">
            <a:solidFill>
              <a:schemeClr val="dk1"/>
            </a:solidFill>
            <a:prstDash val="solid"/>
            <a:round/>
            <a:headEnd len="med" w="med" type="none"/>
            <a:tailEnd len="med" w="med" type="triangle"/>
          </a:ln>
        </p:spPr>
      </p:cxnSp>
      <p:cxnSp>
        <p:nvCxnSpPr>
          <p:cNvPr id="88" name="Google Shape;88;p15"/>
          <p:cNvCxnSpPr/>
          <p:nvPr/>
        </p:nvCxnSpPr>
        <p:spPr>
          <a:xfrm>
            <a:off x="8038725" y="2388425"/>
            <a:ext cx="900" cy="65160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1000"/>
                                        <p:tgtEl>
                                          <p:spTgt spid="85"/>
                                        </p:tgtEl>
                                      </p:cBhvr>
                                    </p:animEffect>
                                  </p:childTnLst>
                                </p:cTn>
                              </p:par>
                              <p:par>
                                <p:cTn fill="hold" nodeType="with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1000"/>
                                        <p:tgtEl>
                                          <p:spTgt spid="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gtEl>
                                        <p:attrNameLst>
                                          <p:attrName>style.visibility</p:attrName>
                                        </p:attrNameLst>
                                      </p:cBhvr>
                                      <p:to>
                                        <p:strVal val="visible"/>
                                      </p:to>
                                    </p:set>
                                    <p:animEffect filter="fade" transition="in">
                                      <p:cBhvr>
                                        <p:cTn dur="1000"/>
                                        <p:tgtEl>
                                          <p:spTgt spid="86"/>
                                        </p:tgtEl>
                                      </p:cBhvr>
                                    </p:animEffect>
                                  </p:childTnLst>
                                </p:cTn>
                              </p:par>
                              <p:par>
                                <p:cTn fill="hold" nodeType="with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1000"/>
                                        <p:tgtEl>
                                          <p:spTgt spid="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1000"/>
                                        <p:tgtEl>
                                          <p:spTgt spid="87"/>
                                        </p:tgtEl>
                                      </p:cBhvr>
                                    </p:animEffect>
                                  </p:childTnLst>
                                </p:cTn>
                              </p:par>
                              <p:par>
                                <p:cTn fill="hold" nodeType="withEffect" presetClass="entr" presetID="10" presetSubtype="0">
                                  <p:stCondLst>
                                    <p:cond delay="0"/>
                                  </p:stCondLst>
                                  <p:childTnLst>
                                    <p:set>
                                      <p:cBhvr>
                                        <p:cTn dur="1" fill="hold">
                                          <p:stCondLst>
                                            <p:cond delay="0"/>
                                          </p:stCondLst>
                                        </p:cTn>
                                        <p:tgtEl>
                                          <p:spTgt spid="83"/>
                                        </p:tgtEl>
                                        <p:attrNameLst>
                                          <p:attrName>style.visibility</p:attrName>
                                        </p:attrNameLst>
                                      </p:cBhvr>
                                      <p:to>
                                        <p:strVal val="visible"/>
                                      </p:to>
                                    </p:set>
                                    <p:animEffect filter="fade" transition="in">
                                      <p:cBhvr>
                                        <p:cTn dur="1000"/>
                                        <p:tgtEl>
                                          <p:spTgt spid="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1000"/>
                                        <p:tgtEl>
                                          <p:spTgt spid="88"/>
                                        </p:tgtEl>
                                      </p:cBhvr>
                                    </p:animEffect>
                                  </p:childTnLst>
                                </p:cTn>
                              </p:par>
                              <p:par>
                                <p:cTn fill="hold" nodeType="with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1000"/>
                                        <p:tgtEl>
                                          <p:spTgt spid="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2"/>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Record</a:t>
            </a:r>
            <a:endParaRPr/>
          </a:p>
        </p:txBody>
      </p:sp>
      <p:sp>
        <p:nvSpPr>
          <p:cNvPr id="265" name="Google Shape;265;p42"/>
          <p:cNvSpPr txBox="1"/>
          <p:nvPr/>
        </p:nvSpPr>
        <p:spPr>
          <a:xfrm>
            <a:off x="380650" y="1024800"/>
            <a:ext cx="8442300" cy="404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lt2"/>
                </a:solidFill>
                <a:latin typeface="Roboto"/>
                <a:ea typeface="Roboto"/>
                <a:cs typeface="Roboto"/>
                <a:sym typeface="Roboto"/>
              </a:rPr>
              <a:t>È comune realizzare delle classi che semplicemente si occupano di gestire dei dati,  ad esempio nel caso di risultati di una query di un database o per prendere informazioni da un servizio online, ecc.</a:t>
            </a:r>
            <a:endParaRPr>
              <a:solidFill>
                <a:schemeClr val="lt2"/>
              </a:solidFill>
              <a:latin typeface="Roboto"/>
              <a:ea typeface="Roboto"/>
              <a:cs typeface="Roboto"/>
              <a:sym typeface="Roboto"/>
            </a:endParaRPr>
          </a:p>
          <a:p>
            <a:pPr indent="0" lvl="0" marL="0" rtl="0" algn="l">
              <a:spcBef>
                <a:spcPts val="0"/>
              </a:spcBef>
              <a:spcAft>
                <a:spcPts val="0"/>
              </a:spcAft>
              <a:buNone/>
            </a:pPr>
            <a:r>
              <a:t/>
            </a:r>
            <a:endParaRPr>
              <a:solidFill>
                <a:schemeClr val="lt2"/>
              </a:solidFill>
              <a:latin typeface="Roboto"/>
              <a:ea typeface="Roboto"/>
              <a:cs typeface="Roboto"/>
              <a:sym typeface="Roboto"/>
            </a:endParaRPr>
          </a:p>
          <a:p>
            <a:pPr indent="0" lvl="0" marL="0" rtl="0" algn="l">
              <a:spcBef>
                <a:spcPts val="0"/>
              </a:spcBef>
              <a:spcAft>
                <a:spcPts val="0"/>
              </a:spcAft>
              <a:buNone/>
            </a:pPr>
            <a:r>
              <a:rPr lang="it">
                <a:solidFill>
                  <a:schemeClr val="lt2"/>
                </a:solidFill>
                <a:latin typeface="Roboto"/>
                <a:ea typeface="Roboto"/>
                <a:cs typeface="Roboto"/>
                <a:sym typeface="Roboto"/>
              </a:rPr>
              <a:t>Tipicamente queste classi sono </a:t>
            </a:r>
            <a:r>
              <a:rPr lang="it">
                <a:solidFill>
                  <a:schemeClr val="accent3"/>
                </a:solidFill>
                <a:latin typeface="Roboto"/>
                <a:ea typeface="Roboto"/>
                <a:cs typeface="Roboto"/>
                <a:sym typeface="Roboto"/>
              </a:rPr>
              <a:t>immutabili</a:t>
            </a:r>
            <a:r>
              <a:rPr lang="it">
                <a:solidFill>
                  <a:schemeClr val="lt2"/>
                </a:solidFill>
                <a:latin typeface="Roboto"/>
                <a:ea typeface="Roboto"/>
                <a:cs typeface="Roboto"/>
                <a:sym typeface="Roboto"/>
              </a:rPr>
              <a:t>, perché questo garantisce alcune invarianti sul codice, ad esempio le rende thread-safe.</a:t>
            </a:r>
            <a:endParaRPr>
              <a:solidFill>
                <a:schemeClr val="lt2"/>
              </a:solidFill>
              <a:latin typeface="Roboto"/>
              <a:ea typeface="Roboto"/>
              <a:cs typeface="Roboto"/>
              <a:sym typeface="Roboto"/>
            </a:endParaRPr>
          </a:p>
          <a:p>
            <a:pPr indent="0" lvl="0" marL="0" rtl="0" algn="l">
              <a:spcBef>
                <a:spcPts val="0"/>
              </a:spcBef>
              <a:spcAft>
                <a:spcPts val="0"/>
              </a:spcAft>
              <a:buNone/>
            </a:pPr>
            <a:r>
              <a:t/>
            </a:r>
            <a:endParaRPr>
              <a:solidFill>
                <a:schemeClr val="lt2"/>
              </a:solidFill>
              <a:latin typeface="Roboto"/>
              <a:ea typeface="Roboto"/>
              <a:cs typeface="Roboto"/>
              <a:sym typeface="Roboto"/>
            </a:endParaRPr>
          </a:p>
          <a:p>
            <a:pPr indent="0" lvl="0" marL="0" rtl="0" algn="l">
              <a:spcBef>
                <a:spcPts val="0"/>
              </a:spcBef>
              <a:spcAft>
                <a:spcPts val="0"/>
              </a:spcAft>
              <a:buNone/>
            </a:pPr>
            <a:r>
              <a:rPr lang="it">
                <a:solidFill>
                  <a:schemeClr val="lt2"/>
                </a:solidFill>
                <a:latin typeface="Roboto"/>
                <a:ea typeface="Roboto"/>
                <a:cs typeface="Roboto"/>
                <a:sym typeface="Roboto"/>
              </a:rPr>
              <a:t>Per implementare questo tipo di classi di solito si deve:</a:t>
            </a:r>
            <a:endParaRPr>
              <a:solidFill>
                <a:schemeClr val="lt2"/>
              </a:solidFill>
              <a:latin typeface="Roboto"/>
              <a:ea typeface="Roboto"/>
              <a:cs typeface="Roboto"/>
              <a:sym typeface="Roboto"/>
            </a:endParaRPr>
          </a:p>
          <a:p>
            <a:pPr indent="-317500" lvl="0" marL="457200" rtl="0" algn="l">
              <a:lnSpc>
                <a:spcPct val="115000"/>
              </a:lnSpc>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rendere </a:t>
            </a:r>
            <a:r>
              <a:rPr lang="it">
                <a:solidFill>
                  <a:schemeClr val="accent3"/>
                </a:solidFill>
                <a:latin typeface="Courier New"/>
                <a:ea typeface="Courier New"/>
                <a:cs typeface="Courier New"/>
                <a:sym typeface="Courier New"/>
              </a:rPr>
              <a:t>private</a:t>
            </a:r>
            <a:r>
              <a:rPr lang="it">
                <a:solidFill>
                  <a:schemeClr val="lt2"/>
                </a:solidFill>
                <a:latin typeface="Roboto"/>
                <a:ea typeface="Roboto"/>
                <a:cs typeface="Roboto"/>
                <a:sym typeface="Roboto"/>
              </a:rPr>
              <a:t> e </a:t>
            </a:r>
            <a:r>
              <a:rPr lang="it">
                <a:solidFill>
                  <a:schemeClr val="accent3"/>
                </a:solidFill>
                <a:latin typeface="Courier New"/>
                <a:ea typeface="Courier New"/>
                <a:cs typeface="Courier New"/>
                <a:sym typeface="Courier New"/>
              </a:rPr>
              <a:t>final</a:t>
            </a:r>
            <a:r>
              <a:rPr lang="it">
                <a:solidFill>
                  <a:schemeClr val="lt2"/>
                </a:solidFill>
                <a:latin typeface="Roboto"/>
                <a:ea typeface="Roboto"/>
                <a:cs typeface="Roboto"/>
                <a:sym typeface="Roboto"/>
              </a:rPr>
              <a:t> ogni attributo della classe.</a:t>
            </a:r>
            <a:endParaRPr>
              <a:solidFill>
                <a:schemeClr val="lt2"/>
              </a:solidFill>
              <a:latin typeface="Roboto"/>
              <a:ea typeface="Roboto"/>
              <a:cs typeface="Roboto"/>
              <a:sym typeface="Roboto"/>
            </a:endParaRPr>
          </a:p>
          <a:p>
            <a:pPr indent="-317500" lvl="0" marL="457200" rtl="0" algn="l">
              <a:lnSpc>
                <a:spcPct val="115000"/>
              </a:lnSpc>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implementare </a:t>
            </a:r>
            <a:r>
              <a:rPr lang="it">
                <a:solidFill>
                  <a:schemeClr val="accent3"/>
                </a:solidFill>
                <a:latin typeface="Roboto"/>
                <a:ea typeface="Roboto"/>
                <a:cs typeface="Roboto"/>
                <a:sym typeface="Roboto"/>
              </a:rPr>
              <a:t>solo i getter</a:t>
            </a:r>
            <a:r>
              <a:rPr lang="it">
                <a:solidFill>
                  <a:schemeClr val="lt2"/>
                </a:solidFill>
                <a:latin typeface="Roboto"/>
                <a:ea typeface="Roboto"/>
                <a:cs typeface="Roboto"/>
                <a:sym typeface="Roboto"/>
              </a:rPr>
              <a:t> per gli attributi della classe.</a:t>
            </a:r>
            <a:endParaRPr>
              <a:solidFill>
                <a:schemeClr val="lt2"/>
              </a:solidFill>
              <a:latin typeface="Roboto"/>
              <a:ea typeface="Roboto"/>
              <a:cs typeface="Roboto"/>
              <a:sym typeface="Roboto"/>
            </a:endParaRPr>
          </a:p>
          <a:p>
            <a:pPr indent="-317500" lvl="0" marL="457200" rtl="0" algn="l">
              <a:lnSpc>
                <a:spcPct val="115000"/>
              </a:lnSpc>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implementare </a:t>
            </a:r>
            <a:r>
              <a:rPr lang="it">
                <a:solidFill>
                  <a:schemeClr val="accent3"/>
                </a:solidFill>
                <a:latin typeface="Roboto"/>
                <a:ea typeface="Roboto"/>
                <a:cs typeface="Roboto"/>
                <a:sym typeface="Roboto"/>
              </a:rPr>
              <a:t>un costruttore pubblico</a:t>
            </a:r>
            <a:r>
              <a:rPr lang="it">
                <a:solidFill>
                  <a:schemeClr val="lt2"/>
                </a:solidFill>
                <a:latin typeface="Roboto"/>
                <a:ea typeface="Roboto"/>
                <a:cs typeface="Roboto"/>
                <a:sym typeface="Roboto"/>
              </a:rPr>
              <a:t> con un numero di parametri pari agli attributi della classe.</a:t>
            </a:r>
            <a:endParaRPr>
              <a:solidFill>
                <a:schemeClr val="lt2"/>
              </a:solidFill>
              <a:latin typeface="Roboto"/>
              <a:ea typeface="Roboto"/>
              <a:cs typeface="Roboto"/>
              <a:sym typeface="Roboto"/>
            </a:endParaRPr>
          </a:p>
          <a:p>
            <a:pPr indent="-317500" lvl="0" marL="457200" rtl="0" algn="l">
              <a:lnSpc>
                <a:spcPct val="115000"/>
              </a:lnSpc>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implementare il metodo </a:t>
            </a:r>
            <a:r>
              <a:rPr lang="it">
                <a:solidFill>
                  <a:schemeClr val="accent3"/>
                </a:solidFill>
                <a:latin typeface="Courier New"/>
                <a:ea typeface="Courier New"/>
                <a:cs typeface="Courier New"/>
                <a:sym typeface="Courier New"/>
              </a:rPr>
              <a:t>equals</a:t>
            </a:r>
            <a:r>
              <a:rPr lang="it">
                <a:solidFill>
                  <a:schemeClr val="lt2"/>
                </a:solidFill>
                <a:latin typeface="Roboto"/>
                <a:ea typeface="Roboto"/>
                <a:cs typeface="Roboto"/>
                <a:sym typeface="Roboto"/>
              </a:rPr>
              <a:t>.</a:t>
            </a:r>
            <a:endParaRPr>
              <a:solidFill>
                <a:schemeClr val="accent3"/>
              </a:solidFill>
              <a:latin typeface="Courier New"/>
              <a:ea typeface="Courier New"/>
              <a:cs typeface="Courier New"/>
              <a:sym typeface="Courier New"/>
            </a:endParaRPr>
          </a:p>
          <a:p>
            <a:pPr indent="-317500" lvl="0" marL="457200" rtl="0" algn="l">
              <a:lnSpc>
                <a:spcPct val="115000"/>
              </a:lnSpc>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implementare il metodo </a:t>
            </a:r>
            <a:r>
              <a:rPr lang="it">
                <a:solidFill>
                  <a:schemeClr val="accent3"/>
                </a:solidFill>
                <a:latin typeface="Courier New"/>
                <a:ea typeface="Courier New"/>
                <a:cs typeface="Courier New"/>
                <a:sym typeface="Courier New"/>
              </a:rPr>
              <a:t>hashCode</a:t>
            </a:r>
            <a:r>
              <a:rPr lang="it">
                <a:solidFill>
                  <a:schemeClr val="lt2"/>
                </a:solidFill>
                <a:latin typeface="Roboto"/>
                <a:ea typeface="Roboto"/>
                <a:cs typeface="Roboto"/>
                <a:sym typeface="Roboto"/>
              </a:rPr>
              <a:t>.</a:t>
            </a:r>
            <a:endParaRPr>
              <a:solidFill>
                <a:schemeClr val="accent3"/>
              </a:solidFill>
              <a:latin typeface="Courier New"/>
              <a:ea typeface="Courier New"/>
              <a:cs typeface="Courier New"/>
              <a:sym typeface="Courier New"/>
            </a:endParaRPr>
          </a:p>
          <a:p>
            <a:pPr indent="-317500" lvl="0" marL="457200" rtl="0" algn="l">
              <a:lnSpc>
                <a:spcPct val="115000"/>
              </a:lnSpc>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implementare il metodo </a:t>
            </a:r>
            <a:r>
              <a:rPr lang="it">
                <a:solidFill>
                  <a:schemeClr val="accent3"/>
                </a:solidFill>
                <a:latin typeface="Courier New"/>
                <a:ea typeface="Courier New"/>
                <a:cs typeface="Courier New"/>
                <a:sym typeface="Courier New"/>
              </a:rPr>
              <a:t>toString</a:t>
            </a:r>
            <a:r>
              <a:rPr lang="it">
                <a:solidFill>
                  <a:schemeClr val="lt2"/>
                </a:solidFill>
                <a:latin typeface="Roboto"/>
                <a:ea typeface="Roboto"/>
                <a:cs typeface="Roboto"/>
                <a:sym typeface="Roboto"/>
              </a:rPr>
              <a:t>.</a:t>
            </a:r>
            <a:endParaRPr>
              <a:solidFill>
                <a:schemeClr val="accent3"/>
              </a:solidFill>
              <a:latin typeface="Courier New"/>
              <a:ea typeface="Courier New"/>
              <a:cs typeface="Courier New"/>
              <a:sym typeface="Courier New"/>
            </a:endParaRPr>
          </a:p>
          <a:p>
            <a:pPr indent="0" lvl="0" marL="0" rtl="0" algn="l">
              <a:spcBef>
                <a:spcPts val="0"/>
              </a:spcBef>
              <a:spcAft>
                <a:spcPts val="0"/>
              </a:spcAft>
              <a:buNone/>
            </a:pPr>
            <a:r>
              <a:t/>
            </a:r>
            <a:endParaRPr>
              <a:solidFill>
                <a:schemeClr val="lt2"/>
              </a:solidFill>
              <a:latin typeface="Roboto"/>
              <a:ea typeface="Roboto"/>
              <a:cs typeface="Roboto"/>
              <a:sym typeface="Roboto"/>
            </a:endParaRPr>
          </a:p>
          <a:p>
            <a:pPr indent="0" lvl="0" marL="0" rtl="0" algn="l">
              <a:spcBef>
                <a:spcPts val="0"/>
              </a:spcBef>
              <a:spcAft>
                <a:spcPts val="0"/>
              </a:spcAft>
              <a:buNone/>
            </a:pPr>
            <a:r>
              <a:rPr lang="it">
                <a:solidFill>
                  <a:schemeClr val="lt2"/>
                </a:solidFill>
                <a:latin typeface="Roboto"/>
                <a:ea typeface="Roboto"/>
                <a:cs typeface="Roboto"/>
                <a:sym typeface="Roboto"/>
              </a:rPr>
              <a:t>Gli ultimi 3 metodi li vedremo più avanti.</a:t>
            </a:r>
            <a:endParaRPr>
              <a:solidFill>
                <a:schemeClr val="lt2"/>
              </a:solidFill>
              <a:latin typeface="Roboto"/>
              <a:ea typeface="Roboto"/>
              <a:cs typeface="Roboto"/>
              <a:sym typeface="Roboto"/>
            </a:endParaRPr>
          </a:p>
          <a:p>
            <a:pPr indent="0" lvl="0" marL="0" rtl="0" algn="l">
              <a:spcBef>
                <a:spcPts val="0"/>
              </a:spcBef>
              <a:spcAft>
                <a:spcPts val="0"/>
              </a:spcAft>
              <a:buNone/>
            </a:pPr>
            <a:r>
              <a:t/>
            </a:r>
            <a:endParaRPr>
              <a:solidFill>
                <a:schemeClr val="lt2"/>
              </a:solidFill>
              <a:latin typeface="Roboto"/>
              <a:ea typeface="Roboto"/>
              <a:cs typeface="Roboto"/>
              <a:sym typeface="Roboto"/>
            </a:endParaRPr>
          </a:p>
          <a:p>
            <a:pPr indent="0" lvl="0" marL="0" rtl="0" algn="l">
              <a:spcBef>
                <a:spcPts val="0"/>
              </a:spcBef>
              <a:spcAft>
                <a:spcPts val="0"/>
              </a:spcAft>
              <a:buNone/>
            </a:pPr>
            <a:r>
              <a:rPr lang="it">
                <a:solidFill>
                  <a:schemeClr val="lt2"/>
                </a:solidFill>
                <a:latin typeface="Roboto"/>
                <a:ea typeface="Roboto"/>
                <a:cs typeface="Roboto"/>
                <a:sym typeface="Roboto"/>
              </a:rPr>
              <a:t>Java mette a disposizione i </a:t>
            </a:r>
            <a:r>
              <a:rPr lang="it">
                <a:solidFill>
                  <a:schemeClr val="accent3"/>
                </a:solidFill>
                <a:latin typeface="Roboto"/>
                <a:ea typeface="Roboto"/>
                <a:cs typeface="Roboto"/>
                <a:sym typeface="Roboto"/>
              </a:rPr>
              <a:t>record</a:t>
            </a:r>
            <a:r>
              <a:rPr lang="it">
                <a:solidFill>
                  <a:schemeClr val="lt2"/>
                </a:solidFill>
                <a:latin typeface="Roboto"/>
                <a:ea typeface="Roboto"/>
                <a:cs typeface="Roboto"/>
                <a:sym typeface="Roboto"/>
              </a:rPr>
              <a:t> per creare in modo automatico questo tipo di classi.</a:t>
            </a:r>
            <a:endParaRPr>
              <a:solidFill>
                <a:schemeClr val="lt2"/>
              </a:solidFill>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3"/>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Record</a:t>
            </a:r>
            <a:endParaRPr/>
          </a:p>
        </p:txBody>
      </p:sp>
      <p:sp>
        <p:nvSpPr>
          <p:cNvPr id="271" name="Google Shape;271;p43"/>
          <p:cNvSpPr txBox="1"/>
          <p:nvPr/>
        </p:nvSpPr>
        <p:spPr>
          <a:xfrm>
            <a:off x="380650" y="1024800"/>
            <a:ext cx="8442300" cy="3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lt2"/>
                </a:solidFill>
                <a:latin typeface="Roboto"/>
                <a:ea typeface="Roboto"/>
                <a:cs typeface="Roboto"/>
                <a:sym typeface="Roboto"/>
              </a:rPr>
              <a:t>La definizione di un record è molto semplice:</a:t>
            </a:r>
            <a:endParaRPr>
              <a:solidFill>
                <a:schemeClr val="lt2"/>
              </a:solidFill>
              <a:latin typeface="Roboto"/>
              <a:ea typeface="Roboto"/>
              <a:cs typeface="Roboto"/>
              <a:sym typeface="Roboto"/>
            </a:endParaRPr>
          </a:p>
          <a:p>
            <a:pPr indent="0" lvl="0" marL="0" rtl="0" algn="l">
              <a:spcBef>
                <a:spcPts val="0"/>
              </a:spcBef>
              <a:spcAft>
                <a:spcPts val="0"/>
              </a:spcAft>
              <a:buNone/>
            </a:pPr>
            <a:r>
              <a:t/>
            </a:r>
            <a:endParaRPr>
              <a:solidFill>
                <a:schemeClr val="lt2"/>
              </a:solidFill>
              <a:latin typeface="Roboto"/>
              <a:ea typeface="Roboto"/>
              <a:cs typeface="Roboto"/>
              <a:sym typeface="Roboto"/>
            </a:endParaRPr>
          </a:p>
          <a:p>
            <a:pPr indent="0" lvl="0" marL="0" rtl="0" algn="l">
              <a:lnSpc>
                <a:spcPct val="115000"/>
              </a:lnSpc>
              <a:spcBef>
                <a:spcPts val="0"/>
              </a:spcBef>
              <a:spcAft>
                <a:spcPts val="0"/>
              </a:spcAft>
              <a:buNone/>
            </a:pPr>
            <a:r>
              <a:rPr lang="it">
                <a:solidFill>
                  <a:srgbClr val="0000BF"/>
                </a:solidFill>
                <a:latin typeface="Courier New"/>
                <a:ea typeface="Courier New"/>
                <a:cs typeface="Courier New"/>
                <a:sym typeface="Courier New"/>
              </a:rPr>
              <a:t>public record</a:t>
            </a:r>
            <a:r>
              <a:rPr lang="it">
                <a:solidFill>
                  <a:schemeClr val="lt2"/>
                </a:solidFill>
                <a:latin typeface="Courier New"/>
                <a:ea typeface="Courier New"/>
                <a:cs typeface="Courier New"/>
                <a:sym typeface="Courier New"/>
              </a:rPr>
              <a:t> Person(String firstName, String lastName) {</a:t>
            </a:r>
            <a:endParaRPr>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p>
            <a:pPr indent="0" lvl="0" marL="0" rtl="0" algn="l">
              <a:spcBef>
                <a:spcPts val="0"/>
              </a:spcBef>
              <a:spcAft>
                <a:spcPts val="0"/>
              </a:spcAft>
              <a:buNone/>
            </a:pPr>
            <a:r>
              <a:t/>
            </a:r>
            <a:endParaRPr>
              <a:solidFill>
                <a:schemeClr val="lt2"/>
              </a:solidFill>
              <a:latin typeface="Roboto"/>
              <a:ea typeface="Roboto"/>
              <a:cs typeface="Roboto"/>
              <a:sym typeface="Roboto"/>
            </a:endParaRPr>
          </a:p>
          <a:p>
            <a:pPr indent="0" lvl="0" marL="0" rtl="0" algn="l">
              <a:spcBef>
                <a:spcPts val="0"/>
              </a:spcBef>
              <a:spcAft>
                <a:spcPts val="0"/>
              </a:spcAft>
              <a:buNone/>
            </a:pPr>
            <a:r>
              <a:rPr lang="it">
                <a:solidFill>
                  <a:schemeClr val="lt2"/>
                </a:solidFill>
                <a:latin typeface="Roboto"/>
                <a:ea typeface="Roboto"/>
                <a:cs typeface="Roboto"/>
                <a:sym typeface="Roboto"/>
              </a:rPr>
              <a:t>Il suo utilizzo è poi simile a quello di ogni altro oggetto:</a:t>
            </a:r>
            <a:endParaRPr>
              <a:solidFill>
                <a:schemeClr val="lt2"/>
              </a:solidFill>
              <a:latin typeface="Roboto"/>
              <a:ea typeface="Roboto"/>
              <a:cs typeface="Roboto"/>
              <a:sym typeface="Roboto"/>
            </a:endParaRPr>
          </a:p>
          <a:p>
            <a:pPr indent="0" lvl="0" marL="0" rtl="0" algn="l">
              <a:lnSpc>
                <a:spcPct val="115000"/>
              </a:lnSpc>
              <a:spcBef>
                <a:spcPts val="0"/>
              </a:spcBef>
              <a:spcAft>
                <a:spcPts val="0"/>
              </a:spcAft>
              <a:buNone/>
            </a:pPr>
            <a:r>
              <a:t/>
            </a:r>
            <a:endParaRPr>
              <a:solidFill>
                <a:srgbClr val="1EB540"/>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a:solidFill>
                  <a:srgbClr val="1EB540"/>
                </a:solidFill>
                <a:latin typeface="Courier New"/>
                <a:ea typeface="Courier New"/>
                <a:cs typeface="Courier New"/>
                <a:sym typeface="Courier New"/>
              </a:rPr>
              <a:t>//Creazione dell’oggetto con il costruttore</a:t>
            </a:r>
            <a:endParaRPr>
              <a:solidFill>
                <a:schemeClr val="lt2"/>
              </a:solidFill>
              <a:latin typeface="Roboto"/>
              <a:ea typeface="Roboto"/>
              <a:cs typeface="Roboto"/>
              <a:sym typeface="Roboto"/>
            </a:endParaRPr>
          </a:p>
          <a:p>
            <a:pPr indent="0" lvl="0" marL="0" rtl="0" algn="l">
              <a:lnSpc>
                <a:spcPct val="115000"/>
              </a:lnSpc>
              <a:spcBef>
                <a:spcPts val="0"/>
              </a:spcBef>
              <a:spcAft>
                <a:spcPts val="0"/>
              </a:spcAft>
              <a:buNone/>
            </a:pPr>
            <a:r>
              <a:rPr lang="it">
                <a:solidFill>
                  <a:schemeClr val="lt2"/>
                </a:solidFill>
                <a:latin typeface="Courier New"/>
                <a:ea typeface="Courier New"/>
                <a:cs typeface="Courier New"/>
                <a:sym typeface="Courier New"/>
              </a:rPr>
              <a:t>Person p = </a:t>
            </a:r>
            <a:r>
              <a:rPr lang="it">
                <a:solidFill>
                  <a:srgbClr val="0000BF"/>
                </a:solidFill>
                <a:latin typeface="Courier New"/>
                <a:ea typeface="Courier New"/>
                <a:cs typeface="Courier New"/>
                <a:sym typeface="Courier New"/>
              </a:rPr>
              <a:t>new</a:t>
            </a:r>
            <a:r>
              <a:rPr lang="it">
                <a:solidFill>
                  <a:schemeClr val="lt2"/>
                </a:solidFill>
                <a:latin typeface="Courier New"/>
                <a:ea typeface="Courier New"/>
                <a:cs typeface="Courier New"/>
                <a:sym typeface="Courier New"/>
              </a:rPr>
              <a:t> Person(</a:t>
            </a:r>
            <a:r>
              <a:rPr lang="it">
                <a:solidFill>
                  <a:srgbClr val="9400D1"/>
                </a:solidFill>
                <a:latin typeface="Courier New"/>
                <a:ea typeface="Courier New"/>
                <a:cs typeface="Courier New"/>
                <a:sym typeface="Courier New"/>
              </a:rPr>
              <a:t>"Mario"</a:t>
            </a:r>
            <a:r>
              <a:rPr lang="it">
                <a:solidFill>
                  <a:schemeClr val="lt2"/>
                </a:solidFill>
                <a:latin typeface="Courier New"/>
                <a:ea typeface="Courier New"/>
                <a:cs typeface="Courier New"/>
                <a:sym typeface="Courier New"/>
              </a:rPr>
              <a:t>, </a:t>
            </a:r>
            <a:r>
              <a:rPr lang="it">
                <a:solidFill>
                  <a:srgbClr val="9400D1"/>
                </a:solidFill>
                <a:latin typeface="Courier New"/>
                <a:ea typeface="Courier New"/>
                <a:cs typeface="Courier New"/>
                <a:sym typeface="Courier New"/>
              </a:rPr>
              <a:t>"Rossi"</a:t>
            </a:r>
            <a:r>
              <a:rPr lang="it">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a:solidFill>
                  <a:srgbClr val="1EB540"/>
                </a:solidFill>
                <a:latin typeface="Courier New"/>
                <a:ea typeface="Courier New"/>
                <a:cs typeface="Courier New"/>
                <a:sym typeface="Courier New"/>
              </a:rPr>
              <a:t>//Viene generato un metodo get per ogni campo privato</a:t>
            </a:r>
            <a:endParaRPr>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a:solidFill>
                  <a:srgbClr val="1EB540"/>
                </a:solidFill>
                <a:latin typeface="Courier New"/>
                <a:ea typeface="Courier New"/>
                <a:cs typeface="Courier New"/>
                <a:sym typeface="Courier New"/>
              </a:rPr>
              <a:t>//Il metodo ha lo stesso nome dell’attributo</a:t>
            </a:r>
            <a:endParaRPr>
              <a:solidFill>
                <a:srgbClr val="1EB540"/>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a:solidFill>
                  <a:schemeClr val="lt2"/>
                </a:solidFill>
                <a:latin typeface="Courier New"/>
                <a:ea typeface="Courier New"/>
                <a:cs typeface="Courier New"/>
                <a:sym typeface="Courier New"/>
              </a:rPr>
              <a:t>System.out.println(p.firstName());</a:t>
            </a:r>
            <a:endParaRPr>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a:solidFill>
                  <a:schemeClr val="lt2"/>
                </a:solidFill>
                <a:latin typeface="Courier New"/>
                <a:ea typeface="Courier New"/>
                <a:cs typeface="Courier New"/>
                <a:sym typeface="Courier New"/>
              </a:rPr>
              <a:t>System.out.println(p.lastName());</a:t>
            </a:r>
            <a:endParaRPr>
              <a:solidFill>
                <a:schemeClr val="lt2"/>
              </a:solidFill>
              <a:latin typeface="Courier New"/>
              <a:ea typeface="Courier New"/>
              <a:cs typeface="Courier New"/>
              <a:sym typeface="Courier New"/>
            </a:endParaRPr>
          </a:p>
          <a:p>
            <a:pPr indent="0" lvl="0" marL="0" rtl="0" algn="l">
              <a:spcBef>
                <a:spcPts val="0"/>
              </a:spcBef>
              <a:spcAft>
                <a:spcPts val="0"/>
              </a:spcAft>
              <a:buNone/>
            </a:pPr>
            <a:r>
              <a:t/>
            </a:r>
            <a:endParaRPr>
              <a:solidFill>
                <a:schemeClr val="lt2"/>
              </a:solidFill>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4"/>
          <p:cNvSpPr txBox="1"/>
          <p:nvPr/>
        </p:nvSpPr>
        <p:spPr>
          <a:xfrm>
            <a:off x="380650" y="1024800"/>
            <a:ext cx="8442300" cy="411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it">
                <a:solidFill>
                  <a:srgbClr val="0000BF"/>
                </a:solidFill>
                <a:latin typeface="Courier New"/>
                <a:ea typeface="Courier New"/>
                <a:cs typeface="Courier New"/>
                <a:sym typeface="Courier New"/>
              </a:rPr>
              <a:t>public record</a:t>
            </a:r>
            <a:r>
              <a:rPr lang="it">
                <a:solidFill>
                  <a:schemeClr val="lt2"/>
                </a:solidFill>
                <a:latin typeface="Courier New"/>
                <a:ea typeface="Courier New"/>
                <a:cs typeface="Courier New"/>
                <a:sym typeface="Courier New"/>
              </a:rPr>
              <a:t> Person(String firstName, String lastName) {</a:t>
            </a:r>
            <a:endParaRPr>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a:solidFill>
                  <a:schemeClr val="lt2"/>
                </a:solidFill>
                <a:latin typeface="Courier New"/>
                <a:ea typeface="Courier New"/>
                <a:cs typeface="Courier New"/>
                <a:sym typeface="Courier New"/>
              </a:rPr>
              <a:t>    </a:t>
            </a:r>
            <a:r>
              <a:rPr lang="it">
                <a:solidFill>
                  <a:srgbClr val="1EB540"/>
                </a:solidFill>
                <a:latin typeface="Courier New"/>
                <a:ea typeface="Courier New"/>
                <a:cs typeface="Courier New"/>
                <a:sym typeface="Courier New"/>
              </a:rPr>
              <a:t>//Si può definire un costruttore con un numero di parametri diversi</a:t>
            </a:r>
            <a:endParaRPr>
              <a:solidFill>
                <a:srgbClr val="1EB540"/>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a:solidFill>
                  <a:schemeClr val="lt2"/>
                </a:solidFill>
                <a:latin typeface="Courier New"/>
                <a:ea typeface="Courier New"/>
                <a:cs typeface="Courier New"/>
                <a:sym typeface="Courier New"/>
              </a:rPr>
              <a:t>    </a:t>
            </a:r>
            <a:r>
              <a:rPr lang="it">
                <a:solidFill>
                  <a:srgbClr val="0000BF"/>
                </a:solidFill>
                <a:latin typeface="Courier New"/>
                <a:ea typeface="Courier New"/>
                <a:cs typeface="Courier New"/>
                <a:sym typeface="Courier New"/>
              </a:rPr>
              <a:t>public</a:t>
            </a:r>
            <a:r>
              <a:rPr lang="it">
                <a:solidFill>
                  <a:schemeClr val="lt2"/>
                </a:solidFill>
                <a:latin typeface="Courier New"/>
                <a:ea typeface="Courier New"/>
                <a:cs typeface="Courier New"/>
                <a:sym typeface="Courier New"/>
              </a:rPr>
              <a:t> Person(String firstName) {</a:t>
            </a:r>
            <a:endParaRPr>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a:solidFill>
                  <a:schemeClr val="lt2"/>
                </a:solidFill>
                <a:latin typeface="Courier New"/>
                <a:ea typeface="Courier New"/>
                <a:cs typeface="Courier New"/>
                <a:sym typeface="Courier New"/>
              </a:rPr>
              <a:t>        </a:t>
            </a:r>
            <a:r>
              <a:rPr lang="it">
                <a:solidFill>
                  <a:srgbClr val="1EB540"/>
                </a:solidFill>
                <a:latin typeface="Courier New"/>
                <a:ea typeface="Courier New"/>
                <a:cs typeface="Courier New"/>
                <a:sym typeface="Courier New"/>
              </a:rPr>
              <a:t>//Deve invocare il costruttore con due parametri</a:t>
            </a:r>
            <a:endParaRPr>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a:solidFill>
                  <a:schemeClr val="lt2"/>
                </a:solidFill>
                <a:latin typeface="Courier New"/>
                <a:ea typeface="Courier New"/>
                <a:cs typeface="Courier New"/>
                <a:sym typeface="Courier New"/>
              </a:rPr>
              <a:t>        </a:t>
            </a:r>
            <a:r>
              <a:rPr lang="it">
                <a:solidFill>
                  <a:srgbClr val="0000BF"/>
                </a:solidFill>
                <a:latin typeface="Courier New"/>
                <a:ea typeface="Courier New"/>
                <a:cs typeface="Courier New"/>
                <a:sym typeface="Courier New"/>
              </a:rPr>
              <a:t>this</a:t>
            </a:r>
            <a:r>
              <a:rPr lang="it">
                <a:solidFill>
                  <a:schemeClr val="lt2"/>
                </a:solidFill>
                <a:latin typeface="Courier New"/>
                <a:ea typeface="Courier New"/>
                <a:cs typeface="Courier New"/>
                <a:sym typeface="Courier New"/>
              </a:rPr>
              <a:t>(firstName, </a:t>
            </a:r>
            <a:r>
              <a:rPr lang="it">
                <a:solidFill>
                  <a:srgbClr val="9400D1"/>
                </a:solidFill>
                <a:latin typeface="Courier New"/>
                <a:ea typeface="Courier New"/>
                <a:cs typeface="Courier New"/>
                <a:sym typeface="Courier New"/>
              </a:rPr>
              <a:t>"default value"</a:t>
            </a:r>
            <a:r>
              <a:rPr lang="it">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a:solidFill>
                  <a:schemeClr val="lt2"/>
                </a:solidFill>
                <a:latin typeface="Courier New"/>
                <a:ea typeface="Courier New"/>
                <a:cs typeface="Courier New"/>
                <a:sym typeface="Courier New"/>
              </a:rPr>
              <a:t>    }</a:t>
            </a:r>
            <a:endParaRPr>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a:solidFill>
                  <a:schemeClr val="lt2"/>
                </a:solidFill>
                <a:latin typeface="Courier New"/>
                <a:ea typeface="Courier New"/>
                <a:cs typeface="Courier New"/>
                <a:sym typeface="Courier New"/>
              </a:rPr>
              <a:t>    </a:t>
            </a:r>
            <a:endParaRPr>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a:solidFill>
                  <a:schemeClr val="lt2"/>
                </a:solidFill>
                <a:latin typeface="Courier New"/>
                <a:ea typeface="Courier New"/>
                <a:cs typeface="Courier New"/>
                <a:sym typeface="Courier New"/>
              </a:rPr>
              <a:t>    </a:t>
            </a:r>
            <a:r>
              <a:rPr lang="it">
                <a:solidFill>
                  <a:srgbClr val="1EB540"/>
                </a:solidFill>
                <a:latin typeface="Courier New"/>
                <a:ea typeface="Courier New"/>
                <a:cs typeface="Courier New"/>
                <a:sym typeface="Courier New"/>
              </a:rPr>
              <a:t>//Si può ridefinire il costruttore per effettuare dei controlli</a:t>
            </a:r>
            <a:endParaRPr>
              <a:solidFill>
                <a:srgbClr val="1EB540"/>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a:solidFill>
                  <a:schemeClr val="lt2"/>
                </a:solidFill>
                <a:latin typeface="Courier New"/>
                <a:ea typeface="Courier New"/>
                <a:cs typeface="Courier New"/>
                <a:sym typeface="Courier New"/>
              </a:rPr>
              <a:t>    </a:t>
            </a:r>
            <a:r>
              <a:rPr lang="it">
                <a:solidFill>
                  <a:srgbClr val="0000BF"/>
                </a:solidFill>
                <a:latin typeface="Courier New"/>
                <a:ea typeface="Courier New"/>
                <a:cs typeface="Courier New"/>
                <a:sym typeface="Courier New"/>
              </a:rPr>
              <a:t>public</a:t>
            </a:r>
            <a:r>
              <a:rPr lang="it">
                <a:solidFill>
                  <a:schemeClr val="lt2"/>
                </a:solidFill>
                <a:latin typeface="Courier New"/>
                <a:ea typeface="Courier New"/>
                <a:cs typeface="Courier New"/>
                <a:sym typeface="Courier New"/>
              </a:rPr>
              <a:t> Person(String firstName, String lastName) {</a:t>
            </a:r>
            <a:endParaRPr>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a:solidFill>
                  <a:schemeClr val="lt2"/>
                </a:solidFill>
                <a:latin typeface="Courier New"/>
                <a:ea typeface="Courier New"/>
                <a:cs typeface="Courier New"/>
                <a:sym typeface="Courier New"/>
              </a:rPr>
              <a:t>        Objects.requireNonNull(firstName, </a:t>
            </a:r>
            <a:r>
              <a:rPr lang="it">
                <a:solidFill>
                  <a:srgbClr val="9400D1"/>
                </a:solidFill>
                <a:latin typeface="Courier New"/>
                <a:ea typeface="Courier New"/>
                <a:cs typeface="Courier New"/>
                <a:sym typeface="Courier New"/>
              </a:rPr>
              <a:t>"first name cannot be null"</a:t>
            </a:r>
            <a:r>
              <a:rPr lang="it">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a:solidFill>
                  <a:schemeClr val="lt2"/>
                </a:solidFill>
                <a:latin typeface="Courier New"/>
                <a:ea typeface="Courier New"/>
                <a:cs typeface="Courier New"/>
                <a:sym typeface="Courier New"/>
              </a:rPr>
              <a:t>        Objects.requireNonNull(lastName,  </a:t>
            </a:r>
            <a:r>
              <a:rPr lang="it">
                <a:solidFill>
                  <a:srgbClr val="9400D1"/>
                </a:solidFill>
                <a:latin typeface="Courier New"/>
                <a:ea typeface="Courier New"/>
                <a:cs typeface="Courier New"/>
                <a:sym typeface="Courier New"/>
              </a:rPr>
              <a:t>"last name cannot be null"</a:t>
            </a:r>
            <a:r>
              <a:rPr lang="it">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a:solidFill>
                  <a:schemeClr val="lt2"/>
                </a:solidFill>
                <a:latin typeface="Courier New"/>
                <a:ea typeface="Courier New"/>
                <a:cs typeface="Courier New"/>
                <a:sym typeface="Courier New"/>
              </a:rPr>
              <a:t>        </a:t>
            </a:r>
            <a:r>
              <a:rPr lang="it">
                <a:solidFill>
                  <a:srgbClr val="0000BF"/>
                </a:solidFill>
                <a:latin typeface="Courier New"/>
                <a:ea typeface="Courier New"/>
                <a:cs typeface="Courier New"/>
                <a:sym typeface="Courier New"/>
              </a:rPr>
              <a:t>this</a:t>
            </a:r>
            <a:r>
              <a:rPr lang="it">
                <a:solidFill>
                  <a:schemeClr val="lt2"/>
                </a:solidFill>
                <a:latin typeface="Courier New"/>
                <a:ea typeface="Courier New"/>
                <a:cs typeface="Courier New"/>
                <a:sym typeface="Courier New"/>
              </a:rPr>
              <a:t>.firstName = firstName;</a:t>
            </a:r>
            <a:endParaRPr>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a:solidFill>
                  <a:schemeClr val="lt2"/>
                </a:solidFill>
                <a:latin typeface="Courier New"/>
                <a:ea typeface="Courier New"/>
                <a:cs typeface="Courier New"/>
                <a:sym typeface="Courier New"/>
              </a:rPr>
              <a:t>        </a:t>
            </a:r>
            <a:r>
              <a:rPr lang="it">
                <a:solidFill>
                  <a:srgbClr val="0000BF"/>
                </a:solidFill>
                <a:latin typeface="Courier New"/>
                <a:ea typeface="Courier New"/>
                <a:cs typeface="Courier New"/>
                <a:sym typeface="Courier New"/>
              </a:rPr>
              <a:t>this</a:t>
            </a:r>
            <a:r>
              <a:rPr lang="it">
                <a:solidFill>
                  <a:schemeClr val="lt2"/>
                </a:solidFill>
                <a:latin typeface="Courier New"/>
                <a:ea typeface="Courier New"/>
                <a:cs typeface="Courier New"/>
                <a:sym typeface="Courier New"/>
              </a:rPr>
              <a:t>.lastName = lastName;</a:t>
            </a:r>
            <a:endParaRPr>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a:solidFill>
                  <a:schemeClr val="lt2"/>
                </a:solidFill>
                <a:latin typeface="Courier New"/>
                <a:ea typeface="Courier New"/>
                <a:cs typeface="Courier New"/>
                <a:sym typeface="Courier New"/>
              </a:rPr>
              <a:t>    }</a:t>
            </a:r>
            <a:endParaRPr>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p:txBody>
      </p:sp>
      <p:sp>
        <p:nvSpPr>
          <p:cNvPr id="277" name="Google Shape;277;p44"/>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Record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Hello World in Java</a:t>
            </a:r>
            <a:endParaRPr/>
          </a:p>
        </p:txBody>
      </p:sp>
      <p:sp>
        <p:nvSpPr>
          <p:cNvPr id="94" name="Google Shape;94;p16"/>
          <p:cNvSpPr txBox="1"/>
          <p:nvPr>
            <p:ph idx="1" type="body"/>
          </p:nvPr>
        </p:nvSpPr>
        <p:spPr>
          <a:xfrm>
            <a:off x="471900" y="1919075"/>
            <a:ext cx="8222100" cy="1732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a:t>Creare il fi</a:t>
            </a:r>
            <a:r>
              <a:rPr lang="it"/>
              <a:t>le HelloWorld.java (il nome del file è </a:t>
            </a:r>
            <a:r>
              <a:rPr b="1" lang="it"/>
              <a:t>uguale</a:t>
            </a:r>
            <a:r>
              <a:rPr lang="it"/>
              <a:t> al nome della classe)</a:t>
            </a:r>
            <a:endParaRPr b="1" sz="1800"/>
          </a:p>
          <a:p>
            <a:pPr indent="0" lvl="0" marL="0" rtl="0" algn="l">
              <a:lnSpc>
                <a:spcPct val="100000"/>
              </a:lnSpc>
              <a:spcBef>
                <a:spcPts val="0"/>
              </a:spcBef>
              <a:spcAft>
                <a:spcPts val="0"/>
              </a:spcAft>
              <a:buNone/>
            </a:pPr>
            <a:r>
              <a:t/>
            </a:r>
            <a:endParaRPr sz="1400">
              <a:solidFill>
                <a:schemeClr val="dk2"/>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solidFill>
                  <a:srgbClr val="0000BF"/>
                </a:solidFill>
                <a:latin typeface="Courier New"/>
                <a:ea typeface="Courier New"/>
                <a:cs typeface="Courier New"/>
                <a:sym typeface="Courier New"/>
              </a:rPr>
              <a:t>public</a:t>
            </a:r>
            <a:r>
              <a:rPr lang="it" sz="1400">
                <a:solidFill>
                  <a:schemeClr val="dk2"/>
                </a:solidFill>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class</a:t>
            </a:r>
            <a:r>
              <a:rPr lang="it" sz="1400">
                <a:solidFill>
                  <a:schemeClr val="dk2"/>
                </a:solidFill>
                <a:latin typeface="Courier New"/>
                <a:ea typeface="Courier New"/>
                <a:cs typeface="Courier New"/>
                <a:sym typeface="Courier New"/>
              </a:rPr>
              <a:t> HelloWorld {</a:t>
            </a:r>
            <a:endParaRPr sz="1400">
              <a:solidFill>
                <a:schemeClr val="dk2"/>
              </a:solidFill>
              <a:latin typeface="Courier New"/>
              <a:ea typeface="Courier New"/>
              <a:cs typeface="Courier New"/>
              <a:sym typeface="Courier New"/>
            </a:endParaRPr>
          </a:p>
          <a:p>
            <a:pPr indent="457200" lvl="0" marL="0" rtl="0" algn="l">
              <a:lnSpc>
                <a:spcPct val="100000"/>
              </a:lnSpc>
              <a:spcBef>
                <a:spcPts val="0"/>
              </a:spcBef>
              <a:spcAft>
                <a:spcPts val="0"/>
              </a:spcAft>
              <a:buNone/>
            </a:pPr>
            <a:r>
              <a:rPr lang="it" sz="1400">
                <a:solidFill>
                  <a:srgbClr val="0000BF"/>
                </a:solidFill>
                <a:latin typeface="Courier New"/>
                <a:ea typeface="Courier New"/>
                <a:cs typeface="Courier New"/>
                <a:sym typeface="Courier New"/>
              </a:rPr>
              <a:t>public</a:t>
            </a:r>
            <a:r>
              <a:rPr lang="it" sz="1400">
                <a:solidFill>
                  <a:schemeClr val="dk2"/>
                </a:solidFill>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static</a:t>
            </a:r>
            <a:r>
              <a:rPr lang="it" sz="1400">
                <a:solidFill>
                  <a:schemeClr val="dk2"/>
                </a:solidFill>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void</a:t>
            </a:r>
            <a:r>
              <a:rPr lang="it" sz="1400">
                <a:solidFill>
                  <a:schemeClr val="dk2"/>
                </a:solidFill>
                <a:latin typeface="Courier New"/>
                <a:ea typeface="Courier New"/>
                <a:cs typeface="Courier New"/>
                <a:sym typeface="Courier New"/>
              </a:rPr>
              <a:t> main(String[] args) {</a:t>
            </a:r>
            <a:endParaRPr sz="1400">
              <a:solidFill>
                <a:schemeClr val="dk2"/>
              </a:solidFill>
              <a:latin typeface="Courier New"/>
              <a:ea typeface="Courier New"/>
              <a:cs typeface="Courier New"/>
              <a:sym typeface="Courier New"/>
            </a:endParaRPr>
          </a:p>
          <a:p>
            <a:pPr indent="457200" lvl="0" marL="457200" rtl="0" algn="l">
              <a:lnSpc>
                <a:spcPct val="100000"/>
              </a:lnSpc>
              <a:spcBef>
                <a:spcPts val="0"/>
              </a:spcBef>
              <a:spcAft>
                <a:spcPts val="0"/>
              </a:spcAft>
              <a:buNone/>
            </a:pPr>
            <a:r>
              <a:rPr lang="it" sz="1400">
                <a:solidFill>
                  <a:schemeClr val="dk2"/>
                </a:solidFill>
                <a:latin typeface="Courier New"/>
                <a:ea typeface="Courier New"/>
                <a:cs typeface="Courier New"/>
                <a:sym typeface="Courier New"/>
              </a:rPr>
              <a:t>System.out.println(</a:t>
            </a:r>
            <a:r>
              <a:rPr lang="it" sz="1400">
                <a:solidFill>
                  <a:srgbClr val="9400D1"/>
                </a:solidFill>
                <a:latin typeface="Courier New"/>
                <a:ea typeface="Courier New"/>
                <a:cs typeface="Courier New"/>
                <a:sym typeface="Courier New"/>
              </a:rPr>
              <a:t>"hello world!"</a:t>
            </a:r>
            <a:r>
              <a:rPr lang="it" sz="1400">
                <a:solidFill>
                  <a:schemeClr val="dk2"/>
                </a:solidFill>
                <a:latin typeface="Courier New"/>
                <a:ea typeface="Courier New"/>
                <a:cs typeface="Courier New"/>
                <a:sym typeface="Courier New"/>
              </a:rPr>
              <a:t>); </a:t>
            </a:r>
            <a:r>
              <a:rPr lang="it" sz="1400">
                <a:solidFill>
                  <a:srgbClr val="1EB540"/>
                </a:solidFill>
                <a:latin typeface="Courier New"/>
                <a:ea typeface="Courier New"/>
                <a:cs typeface="Courier New"/>
                <a:sym typeface="Courier New"/>
              </a:rPr>
              <a:t>//Stampa la stringa</a:t>
            </a:r>
            <a:endParaRPr sz="1400">
              <a:solidFill>
                <a:srgbClr val="1EB540"/>
              </a:solidFill>
              <a:latin typeface="Courier New"/>
              <a:ea typeface="Courier New"/>
              <a:cs typeface="Courier New"/>
              <a:sym typeface="Courier New"/>
            </a:endParaRPr>
          </a:p>
          <a:p>
            <a:pPr indent="0" lvl="0" marL="457200" rtl="0" algn="l">
              <a:lnSpc>
                <a:spcPct val="100000"/>
              </a:lnSpc>
              <a:spcBef>
                <a:spcPts val="0"/>
              </a:spcBef>
              <a:spcAft>
                <a:spcPts val="0"/>
              </a:spcAft>
              <a:buNone/>
            </a:pPr>
            <a:r>
              <a:rPr lang="it" sz="1400">
                <a:solidFill>
                  <a:schemeClr val="dk2"/>
                </a:solidFill>
                <a:latin typeface="Courier New"/>
                <a:ea typeface="Courier New"/>
                <a:cs typeface="Courier New"/>
                <a:sym typeface="Courier New"/>
              </a:rPr>
              <a:t>}</a:t>
            </a:r>
            <a:endParaRPr sz="1400">
              <a:solidFill>
                <a:schemeClr val="dk2"/>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solidFill>
                  <a:schemeClr val="dk2"/>
                </a:solidFill>
                <a:latin typeface="Courier New"/>
                <a:ea typeface="Courier New"/>
                <a:cs typeface="Courier New"/>
                <a:sym typeface="Courier New"/>
              </a:rPr>
              <a:t>}</a:t>
            </a:r>
            <a:endParaRPr sz="1400">
              <a:solidFill>
                <a:schemeClr val="dk2"/>
              </a:solidFill>
              <a:latin typeface="Courier New"/>
              <a:ea typeface="Courier New"/>
              <a:cs typeface="Courier New"/>
              <a:sym typeface="Courier New"/>
            </a:endParaRPr>
          </a:p>
          <a:p>
            <a:pPr indent="0" lvl="0" marL="0" rtl="0" algn="l">
              <a:spcBef>
                <a:spcPts val="0"/>
              </a:spcBef>
              <a:spcAft>
                <a:spcPts val="1600"/>
              </a:spcAft>
              <a:buNone/>
            </a:pPr>
            <a:r>
              <a:t/>
            </a:r>
            <a:endParaRPr/>
          </a:p>
        </p:txBody>
      </p:sp>
      <p:graphicFrame>
        <p:nvGraphicFramePr>
          <p:cNvPr id="95" name="Google Shape;95;p16"/>
          <p:cNvGraphicFramePr/>
          <p:nvPr/>
        </p:nvGraphicFramePr>
        <p:xfrm>
          <a:off x="471900" y="3651875"/>
          <a:ext cx="3000000" cy="3000000"/>
        </p:xfrm>
        <a:graphic>
          <a:graphicData uri="http://schemas.openxmlformats.org/drawingml/2006/table">
            <a:tbl>
              <a:tblPr>
                <a:noFill/>
                <a:tableStyleId>{D2CC1FDE-ABC1-4A64-AA89-5D4DA76A40E7}</a:tableStyleId>
              </a:tblPr>
              <a:tblGrid>
                <a:gridCol w="1347250"/>
                <a:gridCol w="3734450"/>
                <a:gridCol w="3387200"/>
              </a:tblGrid>
              <a:tr h="396675">
                <a:tc>
                  <a:txBody>
                    <a:bodyPr/>
                    <a:lstStyle/>
                    <a:p>
                      <a:pPr indent="0" lvl="0" marL="0" rtl="0" algn="l">
                        <a:spcBef>
                          <a:spcPts val="0"/>
                        </a:spcBef>
                        <a:spcAft>
                          <a:spcPts val="0"/>
                        </a:spcAft>
                        <a:buNone/>
                      </a:pPr>
                      <a:r>
                        <a:rPr lang="it">
                          <a:solidFill>
                            <a:schemeClr val="lt2"/>
                          </a:solidFill>
                        </a:rPr>
                        <a:t>Compilazione</a:t>
                      </a:r>
                      <a:endParaRPr>
                        <a:solidFill>
                          <a:schemeClr val="lt2"/>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it">
                          <a:solidFill>
                            <a:schemeClr val="lt2"/>
                          </a:solidFill>
                          <a:latin typeface="Courier New"/>
                          <a:ea typeface="Courier New"/>
                          <a:cs typeface="Courier New"/>
                          <a:sym typeface="Courier New"/>
                        </a:rPr>
                        <a:t>javac HelloWorld.java</a:t>
                      </a:r>
                      <a:endParaRPr>
                        <a:solidFill>
                          <a:schemeClr val="lt2"/>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it">
                          <a:solidFill>
                            <a:schemeClr val="lt2"/>
                          </a:solidFill>
                          <a:latin typeface="Roboto"/>
                          <a:ea typeface="Roboto"/>
                          <a:cs typeface="Roboto"/>
                          <a:sym typeface="Roboto"/>
                        </a:rPr>
                        <a:t>Crea il file HelloWorld.class</a:t>
                      </a:r>
                      <a:endParaRPr>
                        <a:solidFill>
                          <a:schemeClr val="lt2"/>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952075">
                <a:tc>
                  <a:txBody>
                    <a:bodyPr/>
                    <a:lstStyle/>
                    <a:p>
                      <a:pPr indent="0" lvl="0" marL="0" rtl="0" algn="l">
                        <a:spcBef>
                          <a:spcPts val="0"/>
                        </a:spcBef>
                        <a:spcAft>
                          <a:spcPts val="0"/>
                        </a:spcAft>
                        <a:buNone/>
                      </a:pPr>
                      <a:r>
                        <a:rPr lang="it">
                          <a:solidFill>
                            <a:schemeClr val="lt2"/>
                          </a:solidFill>
                        </a:rPr>
                        <a:t>Esecuzione</a:t>
                      </a:r>
                      <a:endParaRPr>
                        <a:solidFill>
                          <a:schemeClr val="lt2"/>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it">
                          <a:solidFill>
                            <a:schemeClr val="lt2"/>
                          </a:solidFill>
                          <a:latin typeface="Courier New"/>
                          <a:ea typeface="Courier New"/>
                          <a:cs typeface="Courier New"/>
                          <a:sym typeface="Courier New"/>
                        </a:rPr>
                        <a:t>java HelloWorld (linux e mac)</a:t>
                      </a:r>
                      <a:endParaRPr>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a:solidFill>
                            <a:schemeClr val="lt2"/>
                          </a:solidFill>
                          <a:latin typeface="Courier New"/>
                          <a:ea typeface="Courier New"/>
                          <a:cs typeface="Courier New"/>
                          <a:sym typeface="Courier New"/>
                        </a:rPr>
                        <a:t>java -cp . HelloWorld (windows)</a:t>
                      </a:r>
                      <a:endParaRPr>
                        <a:solidFill>
                          <a:schemeClr val="lt2"/>
                        </a:solidFill>
                        <a:latin typeface="Roboto"/>
                        <a:ea typeface="Roboto"/>
                        <a:cs typeface="Roboto"/>
                        <a:sym typeface="Roboto"/>
                      </a:endParaRPr>
                    </a:p>
                    <a:p>
                      <a:pPr indent="0" lvl="0" marL="0" rtl="0" algn="l">
                        <a:spcBef>
                          <a:spcPts val="0"/>
                        </a:spcBef>
                        <a:spcAft>
                          <a:spcPts val="0"/>
                        </a:spcAft>
                        <a:buNone/>
                      </a:pPr>
                      <a:r>
                        <a:t/>
                      </a:r>
                      <a:endParaRPr>
                        <a:solidFill>
                          <a:schemeClr val="lt2"/>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it">
                          <a:solidFill>
                            <a:schemeClr val="lt2"/>
                          </a:solidFill>
                          <a:latin typeface="Roboto"/>
                          <a:ea typeface="Roboto"/>
                          <a:cs typeface="Roboto"/>
                          <a:sym typeface="Roboto"/>
                        </a:rPr>
                        <a:t>Il file .class contiene le istruzioni in un linguaggio intermedio (bytecode) che successivamente verrà interpretato</a:t>
                      </a:r>
                      <a:endParaRPr>
                        <a:solidFill>
                          <a:schemeClr val="lt2"/>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Hello World in Java</a:t>
            </a:r>
            <a:endParaRPr/>
          </a:p>
        </p:txBody>
      </p:sp>
      <p:sp>
        <p:nvSpPr>
          <p:cNvPr id="101" name="Google Shape;101;p17"/>
          <p:cNvSpPr txBox="1"/>
          <p:nvPr>
            <p:ph idx="1" type="body"/>
          </p:nvPr>
        </p:nvSpPr>
        <p:spPr>
          <a:xfrm>
            <a:off x="471900" y="1919075"/>
            <a:ext cx="8222100" cy="1732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a:t>Creare il file HelloWorld.java (il nome del file è </a:t>
            </a:r>
            <a:r>
              <a:rPr b="1" lang="it"/>
              <a:t>uguale</a:t>
            </a:r>
            <a:r>
              <a:rPr lang="it"/>
              <a:t> al nome della classe)</a:t>
            </a:r>
            <a:endParaRPr b="1" sz="1800"/>
          </a:p>
          <a:p>
            <a:pPr indent="0" lvl="0" marL="0" rtl="0" algn="l">
              <a:lnSpc>
                <a:spcPct val="100000"/>
              </a:lnSpc>
              <a:spcBef>
                <a:spcPts val="0"/>
              </a:spcBef>
              <a:spcAft>
                <a:spcPts val="0"/>
              </a:spcAft>
              <a:buNone/>
            </a:pPr>
            <a:r>
              <a:t/>
            </a:r>
            <a:endParaRPr sz="1400">
              <a:solidFill>
                <a:schemeClr val="dk2"/>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solidFill>
                  <a:srgbClr val="0000BF"/>
                </a:solidFill>
                <a:latin typeface="Courier New"/>
                <a:ea typeface="Courier New"/>
                <a:cs typeface="Courier New"/>
                <a:sym typeface="Courier New"/>
              </a:rPr>
              <a:t>public</a:t>
            </a:r>
            <a:r>
              <a:rPr lang="it" sz="1400">
                <a:solidFill>
                  <a:schemeClr val="dk2"/>
                </a:solidFill>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class</a:t>
            </a:r>
            <a:r>
              <a:rPr lang="it" sz="1400">
                <a:solidFill>
                  <a:schemeClr val="dk2"/>
                </a:solidFill>
                <a:latin typeface="Courier New"/>
                <a:ea typeface="Courier New"/>
                <a:cs typeface="Courier New"/>
                <a:sym typeface="Courier New"/>
              </a:rPr>
              <a:t> HelloWorld {</a:t>
            </a:r>
            <a:endParaRPr sz="1400">
              <a:solidFill>
                <a:schemeClr val="dk2"/>
              </a:solidFill>
              <a:latin typeface="Courier New"/>
              <a:ea typeface="Courier New"/>
              <a:cs typeface="Courier New"/>
              <a:sym typeface="Courier New"/>
            </a:endParaRPr>
          </a:p>
          <a:p>
            <a:pPr indent="457200" lvl="0" marL="0" rtl="0" algn="l">
              <a:lnSpc>
                <a:spcPct val="100000"/>
              </a:lnSpc>
              <a:spcBef>
                <a:spcPts val="0"/>
              </a:spcBef>
              <a:spcAft>
                <a:spcPts val="0"/>
              </a:spcAft>
              <a:buNone/>
            </a:pPr>
            <a:r>
              <a:rPr lang="it" sz="1400">
                <a:solidFill>
                  <a:srgbClr val="0000BF"/>
                </a:solidFill>
                <a:latin typeface="Courier New"/>
                <a:ea typeface="Courier New"/>
                <a:cs typeface="Courier New"/>
                <a:sym typeface="Courier New"/>
              </a:rPr>
              <a:t>public</a:t>
            </a:r>
            <a:r>
              <a:rPr lang="it" sz="1400">
                <a:solidFill>
                  <a:schemeClr val="dk2"/>
                </a:solidFill>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static</a:t>
            </a:r>
            <a:r>
              <a:rPr lang="it" sz="1400">
                <a:solidFill>
                  <a:schemeClr val="dk2"/>
                </a:solidFill>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void</a:t>
            </a:r>
            <a:r>
              <a:rPr lang="it" sz="1400">
                <a:solidFill>
                  <a:schemeClr val="dk2"/>
                </a:solidFill>
                <a:latin typeface="Courier New"/>
                <a:ea typeface="Courier New"/>
                <a:cs typeface="Courier New"/>
                <a:sym typeface="Courier New"/>
              </a:rPr>
              <a:t> main(String[] args) {</a:t>
            </a:r>
            <a:endParaRPr sz="1400">
              <a:solidFill>
                <a:schemeClr val="dk2"/>
              </a:solidFill>
              <a:latin typeface="Courier New"/>
              <a:ea typeface="Courier New"/>
              <a:cs typeface="Courier New"/>
              <a:sym typeface="Courier New"/>
            </a:endParaRPr>
          </a:p>
          <a:p>
            <a:pPr indent="457200" lvl="0" marL="457200" rtl="0" algn="l">
              <a:lnSpc>
                <a:spcPct val="100000"/>
              </a:lnSpc>
              <a:spcBef>
                <a:spcPts val="0"/>
              </a:spcBef>
              <a:spcAft>
                <a:spcPts val="0"/>
              </a:spcAft>
              <a:buNone/>
            </a:pPr>
            <a:r>
              <a:rPr lang="it" sz="1400">
                <a:solidFill>
                  <a:schemeClr val="dk2"/>
                </a:solidFill>
                <a:latin typeface="Courier New"/>
                <a:ea typeface="Courier New"/>
                <a:cs typeface="Courier New"/>
                <a:sym typeface="Courier New"/>
              </a:rPr>
              <a:t>System.out.println(</a:t>
            </a:r>
            <a:r>
              <a:rPr lang="it" sz="1400">
                <a:solidFill>
                  <a:srgbClr val="9400D1"/>
                </a:solidFill>
                <a:latin typeface="Courier New"/>
                <a:ea typeface="Courier New"/>
                <a:cs typeface="Courier New"/>
                <a:sym typeface="Courier New"/>
              </a:rPr>
              <a:t>"hello world!"</a:t>
            </a:r>
            <a:r>
              <a:rPr lang="it" sz="1400">
                <a:solidFill>
                  <a:schemeClr val="dk2"/>
                </a:solidFill>
                <a:latin typeface="Courier New"/>
                <a:ea typeface="Courier New"/>
                <a:cs typeface="Courier New"/>
                <a:sym typeface="Courier New"/>
              </a:rPr>
              <a:t>); </a:t>
            </a:r>
            <a:r>
              <a:rPr lang="it" sz="1400">
                <a:solidFill>
                  <a:srgbClr val="1EB540"/>
                </a:solidFill>
                <a:latin typeface="Courier New"/>
                <a:ea typeface="Courier New"/>
                <a:cs typeface="Courier New"/>
                <a:sym typeface="Courier New"/>
              </a:rPr>
              <a:t>//Stampa la stringa</a:t>
            </a:r>
            <a:endParaRPr sz="1400">
              <a:solidFill>
                <a:srgbClr val="1EB540"/>
              </a:solidFill>
              <a:latin typeface="Courier New"/>
              <a:ea typeface="Courier New"/>
              <a:cs typeface="Courier New"/>
              <a:sym typeface="Courier New"/>
            </a:endParaRPr>
          </a:p>
          <a:p>
            <a:pPr indent="0" lvl="0" marL="457200" rtl="0" algn="l">
              <a:lnSpc>
                <a:spcPct val="100000"/>
              </a:lnSpc>
              <a:spcBef>
                <a:spcPts val="0"/>
              </a:spcBef>
              <a:spcAft>
                <a:spcPts val="0"/>
              </a:spcAft>
              <a:buNone/>
            </a:pPr>
            <a:r>
              <a:rPr lang="it" sz="1400">
                <a:solidFill>
                  <a:schemeClr val="dk2"/>
                </a:solidFill>
                <a:latin typeface="Courier New"/>
                <a:ea typeface="Courier New"/>
                <a:cs typeface="Courier New"/>
                <a:sym typeface="Courier New"/>
              </a:rPr>
              <a:t>}</a:t>
            </a:r>
            <a:endParaRPr sz="1400">
              <a:solidFill>
                <a:schemeClr val="dk2"/>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solidFill>
                  <a:schemeClr val="dk2"/>
                </a:solidFill>
                <a:latin typeface="Courier New"/>
                <a:ea typeface="Courier New"/>
                <a:cs typeface="Courier New"/>
                <a:sym typeface="Courier New"/>
              </a:rPr>
              <a:t>}</a:t>
            </a:r>
            <a:endParaRPr sz="1400">
              <a:solidFill>
                <a:schemeClr val="dk2"/>
              </a:solidFill>
              <a:latin typeface="Courier New"/>
              <a:ea typeface="Courier New"/>
              <a:cs typeface="Courier New"/>
              <a:sym typeface="Courier New"/>
            </a:endParaRPr>
          </a:p>
          <a:p>
            <a:pPr indent="0" lvl="0" marL="0" rtl="0" algn="l">
              <a:spcBef>
                <a:spcPts val="0"/>
              </a:spcBef>
              <a:spcAft>
                <a:spcPts val="1600"/>
              </a:spcAft>
              <a:buNone/>
            </a:pPr>
            <a:r>
              <a:t/>
            </a:r>
            <a:endParaRPr/>
          </a:p>
        </p:txBody>
      </p:sp>
      <p:sp>
        <p:nvSpPr>
          <p:cNvPr id="102" name="Google Shape;102;p17"/>
          <p:cNvSpPr txBox="1"/>
          <p:nvPr/>
        </p:nvSpPr>
        <p:spPr>
          <a:xfrm>
            <a:off x="307950" y="3651875"/>
            <a:ext cx="85500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Ogni file deve contenere una classe con esattamente lo stesso nome del file (anche le lettere maiuscole e minuscole)</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A differenza del C++, la keyword </a:t>
            </a:r>
            <a:r>
              <a:rPr lang="it">
                <a:solidFill>
                  <a:schemeClr val="lt2"/>
                </a:solidFill>
                <a:latin typeface="Courier New"/>
                <a:ea typeface="Courier New"/>
                <a:cs typeface="Courier New"/>
                <a:sym typeface="Courier New"/>
              </a:rPr>
              <a:t>public</a:t>
            </a:r>
            <a:r>
              <a:rPr lang="it">
                <a:solidFill>
                  <a:schemeClr val="lt2"/>
                </a:solidFill>
                <a:latin typeface="Roboto"/>
                <a:ea typeface="Roboto"/>
                <a:cs typeface="Roboto"/>
                <a:sym typeface="Roboto"/>
              </a:rPr>
              <a:t>, </a:t>
            </a:r>
            <a:r>
              <a:rPr lang="it">
                <a:solidFill>
                  <a:schemeClr val="lt2"/>
                </a:solidFill>
                <a:latin typeface="Courier New"/>
                <a:ea typeface="Courier New"/>
                <a:cs typeface="Courier New"/>
                <a:sym typeface="Courier New"/>
              </a:rPr>
              <a:t>private</a:t>
            </a:r>
            <a:r>
              <a:rPr lang="it">
                <a:solidFill>
                  <a:schemeClr val="lt2"/>
                </a:solidFill>
                <a:latin typeface="Roboto"/>
                <a:ea typeface="Roboto"/>
                <a:cs typeface="Roboto"/>
                <a:sym typeface="Roboto"/>
              </a:rPr>
              <a:t> o </a:t>
            </a:r>
            <a:r>
              <a:rPr lang="it">
                <a:solidFill>
                  <a:schemeClr val="lt2"/>
                </a:solidFill>
                <a:latin typeface="Courier New"/>
                <a:ea typeface="Courier New"/>
                <a:cs typeface="Courier New"/>
                <a:sym typeface="Courier New"/>
              </a:rPr>
              <a:t>protected</a:t>
            </a:r>
            <a:r>
              <a:rPr lang="it">
                <a:solidFill>
                  <a:schemeClr val="lt2"/>
                </a:solidFill>
                <a:latin typeface="Roboto"/>
                <a:ea typeface="Roboto"/>
                <a:cs typeface="Roboto"/>
                <a:sym typeface="Roboto"/>
              </a:rPr>
              <a:t> va inserita prima di ogni campo, metodo o classe</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Il main riceve un array di stringhe che rappresentano i parametri da linea di comando del programma</a:t>
            </a:r>
            <a:endParaRPr>
              <a:solidFill>
                <a:schemeClr val="lt2"/>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Parametri da linea di comando</a:t>
            </a:r>
            <a:endParaRPr/>
          </a:p>
        </p:txBody>
      </p:sp>
      <p:sp>
        <p:nvSpPr>
          <p:cNvPr id="108" name="Google Shape;108;p18"/>
          <p:cNvSpPr txBox="1"/>
          <p:nvPr>
            <p:ph idx="1" type="body"/>
          </p:nvPr>
        </p:nvSpPr>
        <p:spPr>
          <a:xfrm>
            <a:off x="471900" y="1919075"/>
            <a:ext cx="8222100" cy="1732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a:solidFill>
                  <a:srgbClr val="0000BF"/>
                </a:solidFill>
                <a:latin typeface="Courier New"/>
                <a:ea typeface="Courier New"/>
                <a:cs typeface="Courier New"/>
                <a:sym typeface="Courier New"/>
              </a:rPr>
              <a:t>public static void</a:t>
            </a:r>
            <a:r>
              <a:rPr lang="it">
                <a:solidFill>
                  <a:schemeClr val="dk2"/>
                </a:solidFill>
                <a:latin typeface="Courier New"/>
                <a:ea typeface="Courier New"/>
                <a:cs typeface="Courier New"/>
                <a:sym typeface="Courier New"/>
              </a:rPr>
              <a:t> </a:t>
            </a:r>
            <a:r>
              <a:rPr lang="it">
                <a:latin typeface="Courier New"/>
                <a:ea typeface="Courier New"/>
                <a:cs typeface="Courier New"/>
                <a:sym typeface="Courier New"/>
              </a:rPr>
              <a:t>main(String[] args)</a:t>
            </a:r>
            <a:endParaRPr sz="18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&gt; java AnApplication ciao mondo</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t>Due argomenti,  </a:t>
            </a:r>
            <a:r>
              <a:rPr lang="it" sz="1400">
                <a:latin typeface="Courier New"/>
                <a:ea typeface="Courier New"/>
                <a:cs typeface="Courier New"/>
                <a:sym typeface="Courier New"/>
              </a:rPr>
              <a:t>ciao </a:t>
            </a:r>
            <a:r>
              <a:rPr lang="it" sz="1400"/>
              <a:t>e</a:t>
            </a:r>
            <a:r>
              <a:rPr lang="it" sz="1400">
                <a:latin typeface="Courier New"/>
                <a:ea typeface="Courier New"/>
                <a:cs typeface="Courier New"/>
                <a:sym typeface="Courier New"/>
              </a:rPr>
              <a:t> mondo, </a:t>
            </a:r>
            <a:r>
              <a:rPr lang="it" sz="1400"/>
              <a:t>sono caricati nell’array args</a:t>
            </a:r>
            <a:r>
              <a:rPr lang="it" sz="1400">
                <a:latin typeface="Courier New"/>
                <a:ea typeface="Courier New"/>
                <a:cs typeface="Courier New"/>
                <a:sym typeface="Courier New"/>
              </a:rPr>
              <a:t> </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&gt; java AnApplication</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t>Nessun argomento da linea di comando (l’array args è vuoto)</a:t>
            </a:r>
            <a:endParaRPr sz="1400"/>
          </a:p>
          <a:p>
            <a:pPr indent="0" lvl="0" marL="0" rtl="0" algn="l">
              <a:lnSpc>
                <a:spcPct val="100000"/>
              </a:lnSpc>
              <a:spcBef>
                <a:spcPts val="0"/>
              </a:spcBef>
              <a:spcAft>
                <a:spcPts val="0"/>
              </a:spcAft>
              <a:buNone/>
            </a:pPr>
            <a:r>
              <a:t/>
            </a:r>
            <a:endParaRPr sz="1400">
              <a:solidFill>
                <a:srgbClr val="0000BF"/>
              </a:solidFill>
              <a:latin typeface="Courier New"/>
              <a:ea typeface="Courier New"/>
              <a:cs typeface="Courier New"/>
              <a:sym typeface="Courier New"/>
            </a:endParaRPr>
          </a:p>
          <a:p>
            <a:pPr indent="0" lvl="0" marL="0" rtl="0" algn="l">
              <a:spcBef>
                <a:spcPts val="0"/>
              </a:spcBef>
              <a:spcAft>
                <a:spcPts val="1600"/>
              </a:spcAft>
              <a:buNone/>
            </a:pPr>
            <a:r>
              <a:t/>
            </a:r>
            <a:endParaRPr/>
          </a:p>
        </p:txBody>
      </p:sp>
      <p:sp>
        <p:nvSpPr>
          <p:cNvPr id="109" name="Google Shape;109;p18"/>
          <p:cNvSpPr txBox="1"/>
          <p:nvPr/>
        </p:nvSpPr>
        <p:spPr>
          <a:xfrm>
            <a:off x="297000" y="3781875"/>
            <a:ext cx="85500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Ogni stringa di caratteri separata da spazio che segue l’invocazione di AnApplication è un parametro da linea di comando.</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Ogni parametro viene messo a disposizione come elemento dell’array args (nome arbitrario) passato al main.</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Se args è vuoto, nessun parametro è stato fornito.</a:t>
            </a:r>
            <a:endParaRPr>
              <a:solidFill>
                <a:schemeClr val="lt2"/>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Naming convention</a:t>
            </a:r>
            <a:endParaRPr/>
          </a:p>
        </p:txBody>
      </p:sp>
      <p:sp>
        <p:nvSpPr>
          <p:cNvPr id="115" name="Google Shape;115;p19"/>
          <p:cNvSpPr txBox="1"/>
          <p:nvPr>
            <p:ph idx="1" type="body"/>
          </p:nvPr>
        </p:nvSpPr>
        <p:spPr>
          <a:xfrm>
            <a:off x="471900" y="1919075"/>
            <a:ext cx="8455200" cy="316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Per </a:t>
            </a:r>
            <a:r>
              <a:rPr lang="it">
                <a:solidFill>
                  <a:schemeClr val="accent3"/>
                </a:solidFill>
              </a:rPr>
              <a:t>naming convention</a:t>
            </a:r>
            <a:r>
              <a:rPr lang="it"/>
              <a:t> si intende la regola di scrittura da utilizzare per la scelta dei nomi all’interno del programma.</a:t>
            </a:r>
            <a:endParaRPr/>
          </a:p>
          <a:p>
            <a:pPr indent="-342900" lvl="0" marL="457200" rtl="0" algn="l">
              <a:spcBef>
                <a:spcPts val="1600"/>
              </a:spcBef>
              <a:spcAft>
                <a:spcPts val="0"/>
              </a:spcAft>
              <a:buSzPts val="1800"/>
              <a:buChar char="●"/>
            </a:pPr>
            <a:r>
              <a:rPr lang="it"/>
              <a:t>I nomi delle classi iniziano per lettera maiuscola. Nel caso in cui il nome della classe sia composto da più parole si deve utilizzare la lettera maiuscola per ogni parola. Ad esempio: </a:t>
            </a:r>
            <a:r>
              <a:rPr lang="it">
                <a:solidFill>
                  <a:srgbClr val="0000BF"/>
                </a:solidFill>
                <a:latin typeface="Courier New"/>
                <a:ea typeface="Courier New"/>
                <a:cs typeface="Courier New"/>
                <a:sym typeface="Courier New"/>
              </a:rPr>
              <a:t>class</a:t>
            </a:r>
            <a:r>
              <a:rPr lang="it">
                <a:latin typeface="Courier New"/>
                <a:ea typeface="Courier New"/>
                <a:cs typeface="Courier New"/>
                <a:sym typeface="Courier New"/>
              </a:rPr>
              <a:t> DatabaseManager</a:t>
            </a:r>
            <a:r>
              <a:rPr lang="it"/>
              <a:t>.</a:t>
            </a:r>
            <a:endParaRPr sz="100"/>
          </a:p>
          <a:p>
            <a:pPr indent="-342900" lvl="0" marL="457200" rtl="0" algn="l">
              <a:spcBef>
                <a:spcPts val="0"/>
              </a:spcBef>
              <a:spcAft>
                <a:spcPts val="0"/>
              </a:spcAft>
              <a:buSzPts val="1800"/>
              <a:buChar char="●"/>
            </a:pPr>
            <a:r>
              <a:rPr lang="it"/>
              <a:t>I nomi delle variabili e dei metodi iniziano per lettera minuscola. Nel caso in cui il nome sia composto da più parole si deve utilizzare la lettera maiuscola per le parole successive alla prima. Ad esempio: </a:t>
            </a:r>
            <a:r>
              <a:rPr lang="it">
                <a:solidFill>
                  <a:srgbClr val="0000BF"/>
                </a:solidFill>
                <a:latin typeface="Courier New"/>
                <a:ea typeface="Courier New"/>
                <a:cs typeface="Courier New"/>
                <a:sym typeface="Courier New"/>
              </a:rPr>
              <a:t>int</a:t>
            </a:r>
            <a:r>
              <a:rPr lang="it">
                <a:latin typeface="Courier New"/>
                <a:ea typeface="Courier New"/>
                <a:cs typeface="Courier New"/>
                <a:sym typeface="Courier New"/>
              </a:rPr>
              <a:t> maxSize</a:t>
            </a:r>
            <a:r>
              <a:rPr lang="it"/>
              <a:t>.</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Tipi base</a:t>
            </a:r>
            <a:endParaRPr/>
          </a:p>
        </p:txBody>
      </p:sp>
      <p:sp>
        <p:nvSpPr>
          <p:cNvPr id="121" name="Google Shape;121;p20"/>
          <p:cNvSpPr txBox="1"/>
          <p:nvPr>
            <p:ph idx="1" type="body"/>
          </p:nvPr>
        </p:nvSpPr>
        <p:spPr>
          <a:xfrm>
            <a:off x="471900" y="1919075"/>
            <a:ext cx="8455200" cy="316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In Java abbiamo 8 tipi base:</a:t>
            </a:r>
            <a:endParaRPr/>
          </a:p>
          <a:p>
            <a:pPr indent="-342900" lvl="0" marL="457200" rtl="0" algn="l">
              <a:spcBef>
                <a:spcPts val="1600"/>
              </a:spcBef>
              <a:spcAft>
                <a:spcPts val="0"/>
              </a:spcAft>
              <a:buSzPts val="1800"/>
              <a:buAutoNum type="arabicPeriod"/>
            </a:pPr>
            <a:r>
              <a:rPr lang="it"/>
              <a:t>byte</a:t>
            </a:r>
            <a:endParaRPr/>
          </a:p>
          <a:p>
            <a:pPr indent="-342900" lvl="0" marL="457200" rtl="0" algn="l">
              <a:spcBef>
                <a:spcPts val="0"/>
              </a:spcBef>
              <a:spcAft>
                <a:spcPts val="0"/>
              </a:spcAft>
              <a:buSzPts val="1800"/>
              <a:buAutoNum type="arabicPeriod"/>
            </a:pPr>
            <a:r>
              <a:rPr lang="it"/>
              <a:t>short</a:t>
            </a:r>
            <a:endParaRPr/>
          </a:p>
          <a:p>
            <a:pPr indent="-342900" lvl="0" marL="457200" rtl="0" algn="l">
              <a:spcBef>
                <a:spcPts val="0"/>
              </a:spcBef>
              <a:spcAft>
                <a:spcPts val="0"/>
              </a:spcAft>
              <a:buSzPts val="1800"/>
              <a:buAutoNum type="arabicPeriod"/>
            </a:pPr>
            <a:r>
              <a:rPr lang="it"/>
              <a:t>int</a:t>
            </a:r>
            <a:endParaRPr/>
          </a:p>
          <a:p>
            <a:pPr indent="-342900" lvl="0" marL="457200" rtl="0" algn="l">
              <a:spcBef>
                <a:spcPts val="0"/>
              </a:spcBef>
              <a:spcAft>
                <a:spcPts val="0"/>
              </a:spcAft>
              <a:buSzPts val="1800"/>
              <a:buAutoNum type="arabicPeriod"/>
            </a:pPr>
            <a:r>
              <a:rPr lang="it"/>
              <a:t>long</a:t>
            </a:r>
            <a:endParaRPr/>
          </a:p>
          <a:p>
            <a:pPr indent="-342900" lvl="0" marL="457200" rtl="0" algn="l">
              <a:spcBef>
                <a:spcPts val="0"/>
              </a:spcBef>
              <a:spcAft>
                <a:spcPts val="0"/>
              </a:spcAft>
              <a:buSzPts val="1800"/>
              <a:buAutoNum type="arabicPeriod"/>
            </a:pPr>
            <a:r>
              <a:rPr lang="it"/>
              <a:t>float</a:t>
            </a:r>
            <a:endParaRPr/>
          </a:p>
          <a:p>
            <a:pPr indent="-342900" lvl="0" marL="457200" rtl="0" algn="l">
              <a:spcBef>
                <a:spcPts val="0"/>
              </a:spcBef>
              <a:spcAft>
                <a:spcPts val="0"/>
              </a:spcAft>
              <a:buSzPts val="1800"/>
              <a:buAutoNum type="arabicPeriod"/>
            </a:pPr>
            <a:r>
              <a:rPr lang="it"/>
              <a:t>double</a:t>
            </a:r>
            <a:endParaRPr/>
          </a:p>
          <a:p>
            <a:pPr indent="-342900" lvl="0" marL="457200" rtl="0" algn="l">
              <a:spcBef>
                <a:spcPts val="0"/>
              </a:spcBef>
              <a:spcAft>
                <a:spcPts val="0"/>
              </a:spcAft>
              <a:buSzPts val="1800"/>
              <a:buAutoNum type="arabicPeriod"/>
            </a:pPr>
            <a:r>
              <a:rPr lang="it"/>
              <a:t>boolean</a:t>
            </a:r>
            <a:endParaRPr/>
          </a:p>
          <a:p>
            <a:pPr indent="-342900" lvl="0" marL="457200" rtl="0" algn="l">
              <a:spcBef>
                <a:spcPts val="0"/>
              </a:spcBef>
              <a:spcAft>
                <a:spcPts val="0"/>
              </a:spcAft>
              <a:buSzPts val="1800"/>
              <a:buAutoNum type="arabicPeriod"/>
            </a:pPr>
            <a:r>
              <a:rPr lang="it"/>
              <a:t>char</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Array</a:t>
            </a:r>
            <a:endParaRPr/>
          </a:p>
        </p:txBody>
      </p:sp>
      <p:sp>
        <p:nvSpPr>
          <p:cNvPr id="127" name="Google Shape;127;p21"/>
          <p:cNvSpPr txBox="1"/>
          <p:nvPr>
            <p:ph idx="1" type="body"/>
          </p:nvPr>
        </p:nvSpPr>
        <p:spPr>
          <a:xfrm>
            <a:off x="174300" y="1919075"/>
            <a:ext cx="8817300" cy="316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A</a:t>
            </a:r>
            <a:r>
              <a:rPr lang="it"/>
              <a:t>rray di tipo int e di lunghezza </a:t>
            </a:r>
            <a:r>
              <a:rPr lang="it">
                <a:latin typeface="Courier New"/>
                <a:ea typeface="Courier New"/>
                <a:cs typeface="Courier New"/>
                <a:sym typeface="Courier New"/>
              </a:rPr>
              <a:t>n</a:t>
            </a:r>
            <a:r>
              <a:rPr lang="it"/>
              <a:t>: </a:t>
            </a:r>
            <a:r>
              <a:rPr lang="it">
                <a:solidFill>
                  <a:srgbClr val="0000BF"/>
                </a:solidFill>
                <a:latin typeface="Courier New"/>
                <a:ea typeface="Courier New"/>
                <a:cs typeface="Courier New"/>
                <a:sym typeface="Courier New"/>
              </a:rPr>
              <a:t>int</a:t>
            </a:r>
            <a:r>
              <a:rPr lang="it">
                <a:latin typeface="Courier New"/>
                <a:ea typeface="Courier New"/>
                <a:cs typeface="Courier New"/>
                <a:sym typeface="Courier New"/>
              </a:rPr>
              <a:t>[] a = </a:t>
            </a:r>
            <a:r>
              <a:rPr lang="it">
                <a:solidFill>
                  <a:srgbClr val="0000BF"/>
                </a:solidFill>
                <a:latin typeface="Courier New"/>
                <a:ea typeface="Courier New"/>
                <a:cs typeface="Courier New"/>
                <a:sym typeface="Courier New"/>
              </a:rPr>
              <a:t>new</a:t>
            </a:r>
            <a:r>
              <a:rPr lang="it">
                <a:latin typeface="Courier New"/>
                <a:ea typeface="Courier New"/>
                <a:cs typeface="Courier New"/>
                <a:sym typeface="Courier New"/>
              </a:rPr>
              <a:t> </a:t>
            </a:r>
            <a:r>
              <a:rPr lang="it">
                <a:solidFill>
                  <a:srgbClr val="0000BF"/>
                </a:solidFill>
                <a:latin typeface="Courier New"/>
                <a:ea typeface="Courier New"/>
                <a:cs typeface="Courier New"/>
                <a:sym typeface="Courier New"/>
              </a:rPr>
              <a:t>int</a:t>
            </a:r>
            <a:r>
              <a:rPr lang="it">
                <a:latin typeface="Courier New"/>
                <a:ea typeface="Courier New"/>
                <a:cs typeface="Courier New"/>
                <a:sym typeface="Courier New"/>
              </a:rPr>
              <a:t>[n];</a:t>
            </a:r>
            <a:endParaRPr>
              <a:latin typeface="Courier New"/>
              <a:ea typeface="Courier New"/>
              <a:cs typeface="Courier New"/>
              <a:sym typeface="Courier New"/>
            </a:endParaRPr>
          </a:p>
          <a:p>
            <a:pPr indent="0" lvl="0" marL="0" rtl="0" algn="l">
              <a:spcBef>
                <a:spcPts val="1600"/>
              </a:spcBef>
              <a:spcAft>
                <a:spcPts val="0"/>
              </a:spcAft>
              <a:buNone/>
            </a:pPr>
            <a:r>
              <a:rPr lang="it"/>
              <a:t>Un array può anche essere creato assegnando dei valori: </a:t>
            </a:r>
            <a:r>
              <a:rPr lang="it">
                <a:solidFill>
                  <a:srgbClr val="0000BF"/>
                </a:solidFill>
                <a:latin typeface="Courier New"/>
                <a:ea typeface="Courier New"/>
                <a:cs typeface="Courier New"/>
                <a:sym typeface="Courier New"/>
              </a:rPr>
              <a:t>int</a:t>
            </a:r>
            <a:r>
              <a:rPr lang="it">
                <a:latin typeface="Courier New"/>
                <a:ea typeface="Courier New"/>
                <a:cs typeface="Courier New"/>
                <a:sym typeface="Courier New"/>
              </a:rPr>
              <a:t>[] a = {6,2,4,8};</a:t>
            </a:r>
            <a:endParaRPr>
              <a:latin typeface="Courier New"/>
              <a:ea typeface="Courier New"/>
              <a:cs typeface="Courier New"/>
              <a:sym typeface="Courier New"/>
            </a:endParaRPr>
          </a:p>
          <a:p>
            <a:pPr indent="0" lvl="0" marL="0" rtl="0" algn="l">
              <a:spcBef>
                <a:spcPts val="1600"/>
              </a:spcBef>
              <a:spcAft>
                <a:spcPts val="0"/>
              </a:spcAft>
              <a:buNone/>
            </a:pPr>
            <a:r>
              <a:rPr lang="it"/>
              <a:t>Per conoscere la size di un array si può utilizzare il campo </a:t>
            </a:r>
            <a:r>
              <a:rPr lang="it">
                <a:latin typeface="Courier New"/>
                <a:ea typeface="Courier New"/>
                <a:cs typeface="Courier New"/>
                <a:sym typeface="Courier New"/>
              </a:rPr>
              <a:t>length</a:t>
            </a:r>
            <a:r>
              <a:rPr lang="it"/>
              <a:t>. Nell’esempio precedente, </a:t>
            </a:r>
            <a:r>
              <a:rPr lang="it">
                <a:latin typeface="Courier New"/>
                <a:ea typeface="Courier New"/>
                <a:cs typeface="Courier New"/>
                <a:sym typeface="Courier New"/>
              </a:rPr>
              <a:t>a.length</a:t>
            </a:r>
            <a:r>
              <a:rPr lang="it"/>
              <a:t> è uguale a 4.</a:t>
            </a:r>
            <a:endParaRPr/>
          </a:p>
          <a:p>
            <a:pPr indent="0" lvl="0" marL="0" rtl="0" algn="l">
              <a:spcBef>
                <a:spcPts val="1600"/>
              </a:spcBef>
              <a:spcAft>
                <a:spcPts val="0"/>
              </a:spcAft>
              <a:buNone/>
            </a:pPr>
            <a:r>
              <a:rPr lang="it"/>
              <a:t>Come in C++, gli indici partono da 0 e arrivano alla length-1. Si può accedere ad una posizione usando le parentesi quadre: </a:t>
            </a:r>
            <a:r>
              <a:rPr lang="it">
                <a:latin typeface="Courier New"/>
                <a:ea typeface="Courier New"/>
                <a:cs typeface="Courier New"/>
                <a:sym typeface="Courier New"/>
              </a:rPr>
              <a:t>a[2] = 5;</a:t>
            </a:r>
            <a:endParaRPr>
              <a:latin typeface="Courier New"/>
              <a:ea typeface="Courier New"/>
              <a:cs typeface="Courier New"/>
              <a:sym typeface="Courier New"/>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