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BA306A-D0F0-4FDC-9730-2D7CA0645170}">
  <a:tblStyle styleId="{8BBA306A-D0F0-4FDC-9730-2D7CA06451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e71b08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9e71b08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3268d3a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3268d3a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8bc44de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8bc44d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3268d3a7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3268d3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8bc44de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8bc44d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8bc44d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38bc44d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9e71b08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9e71b08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e71b08a4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e71b08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Interfacce Utente - MVC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-12" y="810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{8BBA306A-D0F0-4FDC-9730-2D7CA0645170}</a:tableStyleId>
              </a:tblPr>
              <a:tblGrid>
                <a:gridCol w="4667450"/>
                <a:gridCol w="4476550"/>
              </a:tblGrid>
              <a:tr h="3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Early instantiation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Lazy instantiation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MyEarly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MyEarly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 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MyEarly();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MyEarly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//Qui si può scrivere il proprio codice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MyEarly getInstance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instance;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hi() { System.out.println(</a:t>
                      </a:r>
                      <a:r>
                        <a:rPr lang="it" sz="1100">
                          <a:solidFill>
                            <a:srgbClr val="9400D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"hi!"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 instance 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MyLazy()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//Qui si può scrivere il proprio codice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static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 getInstance()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(instance ==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instance =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MyLazy();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instance;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hi() { System.out.println(</a:t>
                      </a:r>
                      <a:r>
                        <a:rPr lang="it" sz="1100">
                          <a:solidFill>
                            <a:srgbClr val="9400D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"hi!"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78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//Utilizzo</a:t>
                      </a:r>
                      <a:endParaRPr sz="1100"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Test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main(String[] args)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MyEarly.getInstance().hi();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MyLazy.getInstance().hi();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Pattern MVC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Gestione del codice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38225" y="1726500"/>
            <a:ext cx="889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Quando si implementa un’interfaccia grafica è opportuno separare le varie funzionalità. In particolare, in ogni applicazione grafica possiamo trovare tre componenti software principali: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alla logica di business.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alla realizzazione dell’interfaccia.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codice relativo all’interazione con gli utenti.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Questi componenti interagiscono tra di loro, ma devono essere gestiti in classi diverse. Il pattern principale che si utilizza per l’implementazione delle interfacce grafiche è chiamato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Model-View-Controller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Pattern MVC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38225" y="1726500"/>
            <a:ext cx="889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L’idea è di separare i tre componenti principali del software: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rappresenta i dati di dominio, la logica applicativa e il meccanismo di persistenza, quindi è il codice relativo alla logica di business.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il codice relativo all’interfaccia grafica.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fanno da intermediari tra model e view, e gestiscono l’interazione con gli utenti mappando le azioni degli utenti attraverso la view su azioni sul model.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26075" y="1465800"/>
            <a:ext cx="2948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L’utente compie un’azione sulla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riceve l’evento di input.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notifica l’azione al Model.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Model notifica alla View il proprio cambio di stato.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La View legge il Model e si aggiorna.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Flusso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344628" y="1189450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471850" y="3145687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280421" y="3145687"/>
            <a:ext cx="1720800" cy="125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7"/>
          <p:cNvCxnSpPr>
            <a:stCxn id="92" idx="1"/>
            <a:endCxn id="93" idx="0"/>
          </p:cNvCxnSpPr>
          <p:nvPr/>
        </p:nvCxnSpPr>
        <p:spPr>
          <a:xfrm flipH="1">
            <a:off x="4332128" y="1816300"/>
            <a:ext cx="1012500" cy="132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4460346" y="1467892"/>
            <a:ext cx="7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7"/>
          <p:cNvCxnSpPr>
            <a:stCxn id="92" idx="3"/>
            <a:endCxn id="94" idx="0"/>
          </p:cNvCxnSpPr>
          <p:nvPr/>
        </p:nvCxnSpPr>
        <p:spPr>
          <a:xfrm>
            <a:off x="7065428" y="1816300"/>
            <a:ext cx="1075500" cy="1329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>
            <a:off x="5192469" y="3725922"/>
            <a:ext cx="208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 rot="10800000">
            <a:off x="5192362" y="4208434"/>
            <a:ext cx="208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7107420" y="1467894"/>
            <a:ext cx="91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826819" y="3409317"/>
            <a:ext cx="7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Legge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344628" y="3850601"/>
            <a:ext cx="17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cambi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7"/>
          <p:cNvCxnSpPr>
            <a:endCxn id="92" idx="2"/>
          </p:cNvCxnSpPr>
          <p:nvPr/>
        </p:nvCxnSpPr>
        <p:spPr>
          <a:xfrm flipH="1" rot="10800000">
            <a:off x="5183828" y="2443150"/>
            <a:ext cx="1021200" cy="912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5183899" y="3021780"/>
            <a:ext cx="120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evento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826221" y="425854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6204971" y="748954"/>
            <a:ext cx="0" cy="48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26075" y="1465800"/>
            <a:ext cx="2948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L’utente compie un’azione sulla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riceve l’evento di input.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Il Controller notifica l’azione al Model e alla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it"/>
              <a:t>La View legge il Model e si aggiorna.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Flusso</a:t>
            </a:r>
            <a:r>
              <a:rPr lang="it"/>
              <a:t> modificato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347354" y="1165326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471875" y="3134292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7285939" y="3134292"/>
            <a:ext cx="1723200" cy="12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8"/>
          <p:cNvCxnSpPr>
            <a:stCxn id="113" idx="1"/>
            <a:endCxn id="114" idx="0"/>
          </p:cNvCxnSpPr>
          <p:nvPr/>
        </p:nvCxnSpPr>
        <p:spPr>
          <a:xfrm flipH="1">
            <a:off x="4333354" y="1796226"/>
            <a:ext cx="1014000" cy="1338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4461596" y="1473129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8"/>
          <p:cNvCxnSpPr>
            <a:stCxn id="113" idx="3"/>
            <a:endCxn id="115" idx="0"/>
          </p:cNvCxnSpPr>
          <p:nvPr/>
        </p:nvCxnSpPr>
        <p:spPr>
          <a:xfrm>
            <a:off x="7070554" y="1796226"/>
            <a:ext cx="1077000" cy="1338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5194975" y="3718302"/>
            <a:ext cx="209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7104639" y="1473131"/>
            <a:ext cx="91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Modifica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830241" y="3399637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Legge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217863" y="3076525"/>
            <a:ext cx="10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cambi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8"/>
          <p:cNvCxnSpPr>
            <a:endCxn id="113" idx="2"/>
          </p:cNvCxnSpPr>
          <p:nvPr/>
        </p:nvCxnSpPr>
        <p:spPr>
          <a:xfrm flipH="1" rot="10800000">
            <a:off x="5186554" y="2427126"/>
            <a:ext cx="1022400" cy="918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5195074" y="3076525"/>
            <a:ext cx="97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Notifica evento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18"/>
          <p:cNvCxnSpPr>
            <a:endCxn id="113" idx="2"/>
          </p:cNvCxnSpPr>
          <p:nvPr/>
        </p:nvCxnSpPr>
        <p:spPr>
          <a:xfrm rot="10800000">
            <a:off x="6208954" y="2427126"/>
            <a:ext cx="1112400" cy="916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>
            <a:off x="5830196" y="357804"/>
            <a:ext cx="75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8"/>
          <p:cNvCxnSpPr>
            <a:stCxn id="126" idx="2"/>
            <a:endCxn id="113" idx="0"/>
          </p:cNvCxnSpPr>
          <p:nvPr/>
        </p:nvCxnSpPr>
        <p:spPr>
          <a:xfrm>
            <a:off x="6208946" y="680904"/>
            <a:ext cx="0" cy="48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-12" y="667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{8BBA306A-D0F0-4FDC-9730-2D7CA0645170}</a:tableStyleId>
              </a:tblPr>
              <a:tblGrid>
                <a:gridCol w="4667450"/>
                <a:gridCol w="4476550"/>
              </a:tblGrid>
              <a:tr h="4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View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MyController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implements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MouseListener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MyModel objModel;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MyView objView;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MyController(MyModel model, MyView view)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.objModel = model;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.objView = view;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1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mousePressed() {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objModel.doSomething();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objView.doSomething();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1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MyView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JPanel {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MyController objController;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setController(MyController obj){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objController = obj;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addListener(objController);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it" sz="1200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void</a:t>
                      </a: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paint() {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MyModel model = objController.getModel();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it" sz="1200">
                          <a:solidFill>
                            <a:srgbClr val="1EB54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//paint content according to model</a:t>
                      </a:r>
                      <a:endParaRPr sz="1200">
                        <a:solidFill>
                          <a:srgbClr val="1EB54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sz="1200"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Singleton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Singleton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38225" y="1726500"/>
            <a:ext cx="8895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Sebbene non sia direttamente collegato alle interfacce grafiche, nelle prossime lezioni/esercitazioni, incontreremo e useremo il concetto di classe singleton.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singleton è una classe di cui esiste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una sola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istanza (cioè esiste un solo oggetto di quella classe). Le classi singleton sono molto utili nel caso in cui si voglia controllare l’accesso a una risorsa, ad esempio una connessione di un database oppure nel caso del logging.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realizzare una classe singleton è necessario seguire delle semplici regole: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Rendere i costruttori della classe privati. Tipicamente in una classe singleton c’è solo un costruttore senza parametri.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Scrivere un metodo statico che restituisce un’istanza della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Ci sono due modi per implementare una classe singleton: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Early Instantiation: la creazione dell’oggetto avviene in fase di caricamento della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Lazy Instantiation: la creazione dell’oggetto avviene al primo utilizzo.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