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86dafac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86dafa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86dafac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86dafa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86dafac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86dafa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6dafac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6dafa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0a1e37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0a1e3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20a1e37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20a1e3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20a1e37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20a1e3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86dafa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86daf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c55dd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c55dd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6dafac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6daf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86dafac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86dafa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fSrS3PMwPJBUDZ3jwfk2Z0ACZl0A29r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g-qylgv9H0gYnObClOPcKBdPQU_dTqh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fcG1dWorpdAPg7YEO1v7je3rtK3eAt8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1fEUUw683FBYliyk0ADW2Aq0VAVa6jo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java/javase/17/" TargetMode="External"/><Relationship Id="rId4" Type="http://schemas.openxmlformats.org/officeDocument/2006/relationships/hyperlink" Target="https://sites.google.com/unical.it/inf-u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f3AND1BHpyiHE8qcvr-XH3RZ7POME1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1fbyYZMzzs92HreFbCTZqN4qWAueI8L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834550" y="981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TMDB Viewer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Elizabeth Doria Rosales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 title="DoriaRosale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Soccer Star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Salvatore Fiorentino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 title="Fiorentin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8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936250" y="981800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Tetris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Giovanni Serafino Bueti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 title="Buet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1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150" y="974500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 Battle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Erica Coppolillo e Alfredo Farò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 title="CoppolilloFarò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del corso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Introduzione a JAVA: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Sintassi, Oggetti e Classi, Ereditarietà, Interfacce, Binding Dinamico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Strutture dati: Collections e Maps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File, Eccezioni, Espressioni Regolari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Progettazione di interfacce grafiche: Elementi di UX e UI Design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Implementazione di interfacce grafiche: </a:t>
            </a:r>
            <a:r>
              <a:rPr lang="it" sz="1600"/>
              <a:t>Swing e Java FX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Programmazione multi-threaded 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Contatti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Email:</a:t>
            </a:r>
            <a:r>
              <a:rPr lang="it"/>
              <a:t> carmine.dodaro@unical.it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Ricevimento: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Mercoledì 14:00-16:00 cubo 31B - 4° piano (ponte coperto) (previo appuntamento)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lunedì a venerdì su microsoft teams (previo appuntamento)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lang="it"/>
              <a:t>ricevimento si interrompe la settimana dell’esame e durante il mese di agosto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è sugli argomenti del corso, NON sul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Libri su Java e JavaFX: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Claudio De Sio Cesari. </a:t>
            </a:r>
            <a:r>
              <a:rPr i="1" lang="it" sz="1600"/>
              <a:t>Il nuovo Java. Guida completa alla programmazione moderna.</a:t>
            </a:r>
            <a:r>
              <a:rPr lang="it" sz="1600"/>
              <a:t> Hoepli, 2020.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Pellegrino Principe. </a:t>
            </a:r>
            <a:r>
              <a:rPr i="1" lang="it" sz="1600"/>
              <a:t>Java 8.</a:t>
            </a:r>
            <a:r>
              <a:rPr lang="it" sz="1600"/>
              <a:t> Apogeo, 2014.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Kishori Sharan, Peter Späth. </a:t>
            </a:r>
            <a:r>
              <a:rPr i="1" lang="it" sz="1600"/>
              <a:t>Learn JavaFX 17: Building User Experience and Interfaces with Java.</a:t>
            </a:r>
            <a:r>
              <a:rPr lang="it" sz="1600"/>
              <a:t> Apress, 2022.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Link utili: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Documentazione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4"/>
              </a:rPr>
              <a:t>Sito del corso</a:t>
            </a:r>
            <a:r>
              <a:rPr lang="it" sz="1600"/>
              <a:t> (slides, esercizi, comunicazioni, ecc.)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4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Modalità d’esame</a:t>
            </a:r>
            <a:r>
              <a:rPr b="1" lang="it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Progetto:</a:t>
            </a:r>
            <a:r>
              <a:rPr lang="it" sz="1600"/>
              <a:t> Implementazione di un’applicazione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Orale:</a:t>
            </a:r>
            <a:r>
              <a:rPr lang="it" sz="1600"/>
              <a:t> Discussione e modifica del progetto, argomenti visti a lezione.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Altre informazioni: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La frequenza </a:t>
            </a:r>
            <a:r>
              <a:rPr b="1" lang="it" sz="1600"/>
              <a:t>è obbligatoria</a:t>
            </a:r>
            <a:r>
              <a:rPr lang="it" sz="1600"/>
              <a:t> (almeno il 70% delle lezioni di teoria/laboratorio).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Fondamenti di Programmazione 1</a:t>
            </a:r>
            <a:r>
              <a:rPr lang="it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 può svolgere l’esame se non si è superato </a:t>
            </a:r>
            <a:r>
              <a:rPr b="1" lang="it" sz="1600"/>
              <a:t>Fondamenti di Programmazione 2</a:t>
            </a:r>
            <a:r>
              <a:rPr lang="it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linee guida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Linee guida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Obiettivo:</a:t>
            </a:r>
            <a:r>
              <a:rPr lang="it" sz="1600"/>
              <a:t> realizzare un’applicazione java con interfaccia grafica evoluta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Gruppi:</a:t>
            </a:r>
            <a:r>
              <a:rPr lang="it" sz="1600"/>
              <a:t> 2, 3 </a:t>
            </a:r>
            <a:r>
              <a:rPr lang="it" sz="1600"/>
              <a:t>(preferito)</a:t>
            </a:r>
            <a:r>
              <a:rPr lang="it" sz="1600"/>
              <a:t>, 4 persone. I gruppi singoli sono consentiti solo in caso di necessità particolari (esempio, studentesse lavoratrici o studenti lavoratori)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Valutazione: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Valutazione interfaccia grafica e semplicità di utilizzo (max 15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Funzionalità (max 12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Qualità, pulizia e flessibilità del codice (max 3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Apporto individuale al progetto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FAQ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Cosa posso fare come progetto?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Un qualsiasi software scritto in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può realizzare un videogioco?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deve comunque rispettare le indicazioni che vedremo durante il corso.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possono usare librerie esterne?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è preferibile che siano open source. In ogni caso, assicuratevi di avere la licenza di utilizzo.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Posso utilizzare nel progetto codice preso da internet, ad esempio da github o stackoverflow?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Dipende, come sopra dovete assicurarvi di avere la licenza. Inoltre, il codice che prendete deve essere limitato a poche istruzioni.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FAQ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455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Dove trovo le slides?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l’argomento dell’ultima lezione?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la scadenza per la consegna del progetto?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viene valutato il progetto?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650" y="1811225"/>
            <a:ext cx="29333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pic>
        <p:nvPicPr>
          <p:cNvPr id="111" name="Google Shape;111;p20" title="Simone Ventric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1578200"/>
            <a:ext cx="8839200" cy="30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FX Messaging di Simone Ventrici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Sounds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Gabriele Orlando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 title="Orlan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9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