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B6959E-9555-4005-B4E6-D72004D04577}">
  <a:tblStyle styleId="{56B6959E-9555-4005-B4E6-D72004D045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b73a6b0ad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b73a6b0a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73a6b0ad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73a6b0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73a6b0ad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b73a6b0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b73a6b0ad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b73a6b0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b73a6b0ad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b73a6b0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73a6b0ad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b73a6b0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b73a6b0ad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b73a6b0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b73a6b0ad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b73a6b0a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b73a6b0ad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b73a6b0a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b73a6b0ad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b73a6b0a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b2c48fe0a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b2c48fe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b73a6b0a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b73a6b0a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73a6b0ad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b73a6b0a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b73a6b0ad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b73a6b0a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b73a6b0ad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b73a6b0a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73a6b0ad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73a6b0a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b73a6b0ad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b73a6b0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b73a6b0a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b73a6b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b73a6b0a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b73a6b0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73a6b0ad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73a6b0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73a6b0ad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73a6b0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b73a6b0ad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b73a6b0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b73a6b0ad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b73a6b0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Interfaces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Java - Ereditarietà, Generics, Classi Wrapper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Carmine Dodaro - Università della Calabria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 e conversione di tipo</a:t>
            </a:r>
            <a:endParaRPr baseline="-25000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43925" y="1927200"/>
            <a:ext cx="5671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1) Upcast: sempre OK!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 number1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2) Downcast: genera errore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number2 =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3) Downcast: può dare errore se i tipi non sono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compatibili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number3 = (TestObject)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4) Checked downcast: OK!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(number1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number4 = (TestObject) number1;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858525" y="1726500"/>
            <a:ext cx="3160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da sottoclasse a superclasse, detta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upcast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è automatica e corretta.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automatica da superclasse a sottoclasse, detta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downcast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genera errore.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conversione esplicita potrebbe dare errore in fase di esecuzione se i due tipi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sono compatibili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tra loro.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AutoNum type="arabicPeriod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modo corretto di effettuare un downcast è quello di verificare la compatibilità di tipo con il costrutto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Elementi costanti</a:t>
            </a:r>
            <a:endParaRPr baseline="-250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43925" y="1927200"/>
            <a:ext cx="6118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ProvaFinal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final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String stringa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"STRINGA COSTANTE"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ProvaFinal()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System.out.println(stringa);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stringa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"ciao"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Errore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ProvaFinal prova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ProvaFinal();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6248675" y="1826850"/>
            <a:ext cx="2803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 non esiste il concetto di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come in C++, tuttavia esiste la keyword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che può essere utilizzata per campi, metodi e classi: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campi dichiarati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modificati.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 dichiarati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ridefiniti nelle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dichiarate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non possono essere estese.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Astratte</a:t>
            </a:r>
            <a:endParaRPr baseline="-250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43925" y="1927200"/>
            <a:ext cx="5029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BaseClass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abstract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 abstractMethod(...);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 concreteMethod(...)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273425" y="1726500"/>
            <a:ext cx="3745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 classe astratta 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può avere metodi astratti e concreti.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 astratti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sono solamente dichiarati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non vengono implementati.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L’implementazione dei metodi astratti deve essere realizzata dalle sottoclassi, a meno che non siano anch’esse astratte.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astratta non è istanziabile (non si può creare un oggetto della classe).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Interfacce in Java</a:t>
            </a:r>
            <a:endParaRPr baseline="-250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43925" y="1927200"/>
            <a:ext cx="51678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Declarator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&lt;dichiarazione di costanti&gt;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&lt;dichiarazione di metodi&gt;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Impl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Declarator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273425" y="1880900"/>
            <a:ext cx="3745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Un’interfaccia dichiara un insieme di costanti e metodi.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che implementa un’interfaccia deve rispettare il contratto e implementare tutti i metodi.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classe può implementare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più di una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interfaccia.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4294967295" type="body"/>
          </p:nvPr>
        </p:nvSpPr>
        <p:spPr>
          <a:xfrm>
            <a:off x="252050" y="269600"/>
            <a:ext cx="8686200" cy="4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//di default i campi sono public, static e final.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a = 10;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//deve essere ridefinito nelle classi che implementano l’interfaccia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metodo1();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//implementazione di default nel caso in cui una classe non voglia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implementare questo metodo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//implementazione del metodo1: obbligatoria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metodo1()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//si può scegliere di non implementare il metodo2 perché ha un’implementazione di default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4294967295" type="body"/>
          </p:nvPr>
        </p:nvSpPr>
        <p:spPr>
          <a:xfrm>
            <a:off x="211275" y="203150"/>
            <a:ext cx="8865000" cy="4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MyOtherInterface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default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ErrorClass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MyInterface, MyOtherInterface {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Errore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//Errore di compilazione: quale implementazione di metodo2 si considera?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SolutionClass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MyInterface, MyOtherInterface {	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//Soluzione: implementare esplicitamente il metodo2	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metodo2()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/*È possibile usare anche i metodi delle interfacce scrivendo: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MyInterface.super.metodo2(); e/o MyOtherInterface.super.metodo2(); */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e Interfacce: osservazioni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Le classi definiscono la </a:t>
            </a:r>
            <a:r>
              <a:rPr lang="it" sz="1400">
                <a:solidFill>
                  <a:schemeClr val="accent3"/>
                </a:solidFill>
              </a:rPr>
              <a:t>sintassi</a:t>
            </a:r>
            <a:r>
              <a:rPr lang="it" sz="1400"/>
              <a:t> e la </a:t>
            </a:r>
            <a:r>
              <a:rPr lang="it" sz="1400">
                <a:solidFill>
                  <a:schemeClr val="accent3"/>
                </a:solidFill>
              </a:rPr>
              <a:t>semantica</a:t>
            </a:r>
            <a:r>
              <a:rPr lang="it" sz="1400"/>
              <a:t> degli oggetti, ossia il comportamento.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Una classe astratta </a:t>
            </a:r>
            <a:r>
              <a:rPr lang="it" sz="1400">
                <a:solidFill>
                  <a:schemeClr val="accent3"/>
                </a:solidFill>
              </a:rPr>
              <a:t>delega una parte della definizione del comportamento</a:t>
            </a:r>
            <a:r>
              <a:rPr lang="it" sz="1400"/>
              <a:t> alle sottoclassi concrete.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Un’interfaccia </a:t>
            </a:r>
            <a:r>
              <a:rPr lang="it" sz="1400">
                <a:solidFill>
                  <a:schemeClr val="accent3"/>
                </a:solidFill>
              </a:rPr>
              <a:t>definisce un contratto</a:t>
            </a:r>
            <a:r>
              <a:rPr lang="it" sz="1400"/>
              <a:t> di programmazione a cui gli implementatori si conformano.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400"/>
              <a:t>Le classi </a:t>
            </a:r>
            <a:r>
              <a:rPr lang="it" sz="1400">
                <a:solidFill>
                  <a:schemeClr val="accent3"/>
                </a:solidFill>
              </a:rPr>
              <a:t>puramente astratte</a:t>
            </a:r>
            <a:r>
              <a:rPr lang="it" sz="1400"/>
              <a:t>, cioè senza campi e metodi concreti, sono realizzabili in Java, ma sono sotto tutti gli aspetti meno vantaggiose delle interfacce.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 e implementazione</a:t>
            </a:r>
            <a:endParaRPr baseline="-25000"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243925" y="1927200"/>
            <a:ext cx="4802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Interface1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Interface2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SuperClass { ...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implements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Interface1, Interface2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436575" y="1880900"/>
            <a:ext cx="45828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seguenti dichiarazioni sono tutte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corrette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SuperClass obj1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Interface1 obj2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Interface2 obj3 =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Test(...);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tutti e soli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tutti e soli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Interface1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Sull’oggetto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obj3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potrò invocare tutti e soli i metodi di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Interface2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anonime</a:t>
            </a:r>
            <a:endParaRPr baseline="-25000"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43925" y="1927200"/>
            <a:ext cx="52245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ciao();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Prova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MyInterface m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MyInterface()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ciao()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"prova"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m.ciao();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5346650" y="1826850"/>
            <a:ext cx="370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anonime permettono di rendere il codice più conciso.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Permettono allo stesso tempo di dichiarare e istanziare una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Sono utili nel caso una classe sia usata una sola volta.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</a:t>
            </a:r>
            <a:endParaRPr baseline="-25000"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203300" y="1656225"/>
            <a:ext cx="5590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PairInt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PairInt(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PairChar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PairChar(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5858550" y="1826850"/>
            <a:ext cx="3193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due classi differiscono solo per il tipo di dato (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 volessimo creare altre classi simili dovremmo duplicare il codice cambiando solo il tipo. Ovviamente, non è la soluzione migliore.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 esiste la possibilità di creare classi generiche (in modo simile ai template in c++).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</a:t>
            </a:r>
            <a:endParaRPr baseline="-250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43925" y="1927200"/>
            <a:ext cx="49077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SubClass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extends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265375" y="2137025"/>
            <a:ext cx="3713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Java, una classe può estendere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una sola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altra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sono automaticamente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sottoclasse.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sono accessibili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solo all’interno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metodi/campi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della superclasse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sono accessibili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dalle sottoclassi.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</a:t>
            </a:r>
            <a:endParaRPr baseline="-25000"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105800" y="1778100"/>
            <a:ext cx="48672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Pair&lt;T1,T2&gt;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T1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T2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Pair(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first, T2 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5029750" y="1826850"/>
            <a:ext cx="40221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possono essere definite sulla base di uno o più parametri relativi al tipo dei dati che trattano.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nome e il numero dei parametri sono dichiarati nell’intestazione della classe (</a:t>
            </a:r>
            <a:r>
              <a:rPr lang="it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&lt;T1,T2&gt;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nell’esempio).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Il nome dei parametri può essere successivamente utilizzato nella 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generiche: come funzionano?</a:t>
            </a:r>
            <a:endParaRPr baseline="-25000"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105800" y="1778100"/>
            <a:ext cx="52326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Pair(Object first, Object second)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.first = first;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.second = second;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5598525" y="1826850"/>
            <a:ext cx="34533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 classi generiche in Java sono costrutti sintattici per gestire una forma di polimorfismo dinamico.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 tipi parametrici vengono gestiti tramite riferimenti 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questo motivo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non si possono utilizzare i tipi base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con le classi generiche!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243925" y="1854075"/>
            <a:ext cx="845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Si può utilizzare lo stesso tipo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Pair&lt;String,String&gt;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Pair&lt;String,String&gt;(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"str1"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"str2"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Si possono utilizzare tipi diversi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Pair&lt;String,Scanner&gt;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Pair&lt;String,Scanner&gt;(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"str1"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//Non si possono utilizzare tipi base!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Pair&lt;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&gt; p1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Pair&lt;int,int&gt;(1,2);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//&lt;− errore</a:t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classi generiche</a:t>
            </a:r>
            <a:endParaRPr baseline="-2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4294967295" type="body"/>
          </p:nvPr>
        </p:nvSpPr>
        <p:spPr>
          <a:xfrm>
            <a:off x="0" y="619050"/>
            <a:ext cx="8925000" cy="44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Prova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printArrayString(String[]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(String s : array) System.out.println(s);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printArrayTestObject(TestObject[]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(TestObject t : array) System.out.println(t);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&lt;T&gt; void printArray(T[] array)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(T t : array) System.out.println (t);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Prova p =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 Prova();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p.printArrayString(args);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p.printArray(args);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generici</a:t>
            </a:r>
            <a:endParaRPr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 Wrapper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471900" y="1919075"/>
            <a:ext cx="58092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 ogni tipo primitivo in java, esiste una classe corrispondente, chiamata </a:t>
            </a:r>
            <a:r>
              <a:rPr lang="it" sz="1400">
                <a:solidFill>
                  <a:schemeClr val="accent3"/>
                </a:solidFill>
              </a:rPr>
              <a:t>classe Wrapper</a:t>
            </a:r>
            <a:r>
              <a:rPr lang="it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È utile in tutti quei contesti in cui non si possono utilizzare i tipi base (ad esempio con le classi generiche).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Come la classe String, le classi Wrapper sono </a:t>
            </a:r>
            <a:r>
              <a:rPr lang="it" sz="1400">
                <a:solidFill>
                  <a:schemeClr val="accent3"/>
                </a:solidFill>
              </a:rPr>
              <a:t>immutabili</a:t>
            </a:r>
            <a:r>
              <a:rPr lang="it" sz="1400"/>
              <a:t>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218" name="Google Shape;218;p36"/>
          <p:cNvGraphicFramePr/>
          <p:nvPr/>
        </p:nvGraphicFramePr>
        <p:xfrm>
          <a:off x="6586025" y="1820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{56B6959E-9555-4005-B4E6-D72004D04577}</a:tableStyleId>
              </a:tblPr>
              <a:tblGrid>
                <a:gridCol w="1079600"/>
                <a:gridCol w="1179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rgbClr val="0000B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solidFill>
                          <a:srgbClr val="0000B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solidFill>
                          <a:schemeClr val="lt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 baseline="-25000"/>
          </a:p>
        </p:txBody>
      </p:sp>
      <p:sp>
        <p:nvSpPr>
          <p:cNvPr id="224" name="Google Shape;224;p37"/>
          <p:cNvSpPr txBox="1"/>
          <p:nvPr>
            <p:ph idx="4294967295" type="body"/>
          </p:nvPr>
        </p:nvSpPr>
        <p:spPr>
          <a:xfrm>
            <a:off x="144150" y="770175"/>
            <a:ext cx="87348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num1 = 5;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num2 = num1;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num3 = num2;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Integer num4 = 6;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num2++;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System.out.println(num2); 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6</a:t>
            </a:r>
            <a:endParaRPr sz="16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System.out.println(num3); </a:t>
            </a:r>
            <a:r>
              <a:rPr lang="it" sz="16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5</a:t>
            </a:r>
            <a:endParaRPr sz="16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Ereditarietà: c</a:t>
            </a:r>
            <a:r>
              <a:rPr lang="it"/>
              <a:t>lasse 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71900" y="2137025"/>
            <a:ext cx="850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Java, tutte le classi estendono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implicitamente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la classe predefinita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è istanziabile e contiene implementazioni di default per alcuni metodi di utilità generale.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Ogni oggetto Java dispone di tali metodi automaticamente. I più importanti sono: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equals(Object o);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String toString();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hashCode();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Object clone();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Overriding e binding dinamico</a:t>
            </a:r>
            <a:endParaRPr baseline="-25000"/>
          </a:p>
        </p:txBody>
      </p:sp>
      <p:sp>
        <p:nvSpPr>
          <p:cNvPr id="87" name="Google Shape;87;p16"/>
          <p:cNvSpPr txBox="1"/>
          <p:nvPr/>
        </p:nvSpPr>
        <p:spPr>
          <a:xfrm>
            <a:off x="471900" y="2137025"/>
            <a:ext cx="850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Una sottoclasse può 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ridefinire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override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i metodi della superclasse.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firma del metodo è la stessa.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differenza del C++ non si deve specificare la keyword </a:t>
            </a:r>
            <a:r>
              <a:rPr lang="it">
                <a:solidFill>
                  <a:srgbClr val="0000BF"/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JVM stabilisce dinamicamente sulla base della classe della particolare istanza quale metodo invocare (</a:t>
            </a:r>
            <a:r>
              <a:rPr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binding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 baseline="-250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43925" y="1927200"/>
            <a:ext cx="51759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v) { value = v;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t2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TestObject@6d06d69c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System.out.println(t1.toString());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TestObject@7852e922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053575" y="2193900"/>
            <a:ext cx="255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 classe TestObject eredita (implicitamente) da Object.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Quindi, può utilizzare il metodo toString().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43925" y="1854075"/>
            <a:ext cx="7337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v) { value = v;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Ridefinizione del metodo toString() della classe Object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toString() { return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"Value: 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+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t1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t2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Value: 1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System.out.println(t1.toString());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 Output: Value: 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System.out.println(t2);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override (1)</a:t>
            </a:r>
            <a:endParaRPr baseline="-2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43925" y="1854075"/>
            <a:ext cx="53301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main(String 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Object[] arrayMisto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Object[2];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TestObject t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TestObject(1);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String s = </a:t>
            </a:r>
            <a:r>
              <a:rPr lang="it" sz="1400">
                <a:solidFill>
                  <a:srgbClr val="9400D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arrayMisto[0] = 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arrayMisto[1] = s;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(Object o : arrayMisto)</a:t>
            </a:r>
            <a:endParaRPr sz="1200">
              <a:solidFill>
                <a:srgbClr val="9400D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System.out.println(o);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 di override (2)</a:t>
            </a:r>
            <a:endParaRPr baseline="-25000"/>
          </a:p>
        </p:txBody>
      </p:sp>
      <p:sp>
        <p:nvSpPr>
          <p:cNvPr id="107" name="Google Shape;107;p19"/>
          <p:cNvSpPr txBox="1"/>
          <p:nvPr/>
        </p:nvSpPr>
        <p:spPr>
          <a:xfrm>
            <a:off x="6216075" y="2193925"/>
            <a:ext cx="228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Value: 1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Hello World!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Osservazioni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82221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Negli esempi,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 è superclasse (implicita) di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lang="it" sz="1600"/>
              <a:t>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Riferendosi agli oggetti di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TestObject</a:t>
            </a:r>
            <a:r>
              <a:rPr lang="it" sz="1600"/>
              <a:t> come se fossero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, si possono utilizzare su di essi tutti e soli i metodi definiti in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it" sz="1600"/>
              <a:t>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Se i metodi sono stati ridefiniti il binding dinamico invocherà il metodo corrispondente (</a:t>
            </a:r>
            <a:r>
              <a:rPr lang="it" sz="1600">
                <a:solidFill>
                  <a:schemeClr val="accent3"/>
                </a:solidFill>
              </a:rPr>
              <a:t>polimorfismo</a:t>
            </a:r>
            <a:r>
              <a:rPr lang="it" sz="1600"/>
              <a:t>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Invocare metodi della superclasse</a:t>
            </a:r>
            <a:endParaRPr baseline="-250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43925" y="1927200"/>
            <a:ext cx="6416400" cy="32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.value =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getValue()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Superclasse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Sottoclasse(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value)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(value);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getValue() {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.getValue()+1;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Sottoclasse s = </a:t>
            </a: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 Sottoclasse(1);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System.out.println(s.getValue()); </a:t>
            </a:r>
            <a:r>
              <a:rPr lang="it" sz="1400">
                <a:solidFill>
                  <a:srgbClr val="1EB540"/>
                </a:solidFill>
                <a:latin typeface="Courier New"/>
                <a:ea typeface="Courier New"/>
                <a:cs typeface="Courier New"/>
                <a:sym typeface="Courier New"/>
              </a:rPr>
              <a:t>//Stampa: 2</a:t>
            </a:r>
            <a:endParaRPr sz="1400">
              <a:solidFill>
                <a:srgbClr val="1EB5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736125" y="2177650"/>
            <a:ext cx="2356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Nel costruttore si può usare </a:t>
            </a: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per invocare il costruttore della superclasse.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 invocare un metodo della superclasse si può utilizzare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B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it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.metodo()</a:t>
            </a:r>
            <a:r>
              <a:rPr lang="it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