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4468389-E63D-42DD-B9AC-A7A8EAD058D8}">
  <a:tblStyle styleId="{24468389-E63D-42DD-B9AC-A7A8EAD058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9e71b08a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9e71b08a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c3268d3a7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c3268d3a7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b73a6b0ad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b73a6b0a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38bc44de3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38bc44d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c3268d3a7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c3268d3a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38bc44de3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38bc44de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38bc44de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38bc44de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9e71b08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9e71b08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9e71b08a4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9e71b08a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User Interfaces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/>
              <a:t>Interfacce Utente - MVC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Carmine Dodaro - Università della Calabria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Esempio</a:t>
            </a:r>
            <a:endParaRPr/>
          </a:p>
        </p:txBody>
      </p:sp>
      <p:graphicFrame>
        <p:nvGraphicFramePr>
          <p:cNvPr id="150" name="Google Shape;150;p22"/>
          <p:cNvGraphicFramePr/>
          <p:nvPr/>
        </p:nvGraphicFramePr>
        <p:xfrm>
          <a:off x="-12" y="8100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{24468389-E63D-42DD-B9AC-A7A8EAD058D8}</a:tableStyleId>
              </a:tblPr>
              <a:tblGrid>
                <a:gridCol w="4667450"/>
                <a:gridCol w="4476550"/>
              </a:tblGrid>
              <a:tr h="35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Early instantiation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Lazy instantiation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11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class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MyEarly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private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static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MyEarly 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instance = </a:t>
                      </a: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new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MyEarly();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private</a:t>
                      </a: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MyEarly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 {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it" sz="1100">
                          <a:solidFill>
                            <a:srgbClr val="1EB54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//Qui si può scrivere il proprio codice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static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MyEarly getInstance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 {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instance;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void 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hi() { System.out.println(</a:t>
                      </a:r>
                      <a:r>
                        <a:rPr lang="it" sz="1100">
                          <a:solidFill>
                            <a:srgbClr val="9400D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"hi!"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 }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class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MyLazy {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private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static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MyLazy instance = </a:t>
                      </a: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null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private 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MyLazy() {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it" sz="1100">
                          <a:solidFill>
                            <a:srgbClr val="1EB54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//Qui si può scrivere il proprio codice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static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MyLazy getInstance() {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(instance == </a:t>
                      </a: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null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instance = </a:t>
                      </a: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new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MyLazy();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instance;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void 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hi() { System.out.println(</a:t>
                      </a:r>
                      <a:r>
                        <a:rPr lang="it" sz="1100">
                          <a:solidFill>
                            <a:srgbClr val="9400D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"hi!"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 }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200">
                        <a:solidFill>
                          <a:srgbClr val="0000B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3787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rgbClr val="1EB54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//Utilizzo</a:t>
                      </a:r>
                      <a:endParaRPr sz="1100">
                        <a:solidFill>
                          <a:srgbClr val="0000B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class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Test {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private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static void 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main(String[] args) {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MyEarly.getInstance().hi();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MyLazy.getInstance().hi();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>
                        <a:solidFill>
                          <a:srgbClr val="0000B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Pattern MVC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Gestione del codice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138225" y="1726500"/>
            <a:ext cx="8895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Quando si implementa un’interfaccia grafica è opportuno separare le varie funzionalità. In particolare, in ogni applicazione grafica possiamo trovare tre componenti software principali: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Il codice relativo alla logica di business.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Il codice relativo alla realizzazione dell’interfaccia.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Il codice relativo all’interazione con gli utenti.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Questi componenti interagiscono tra di loro, ma devono essere gestiti in classi diverse. Il pattern principale che si utilizza per l’implementazione delle interfacce grafiche è chiamato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Model-View-Controller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MVC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Pattern MVC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138225" y="1726500"/>
            <a:ext cx="8895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L’idea è di separare i tre componenti principali del software: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Il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che  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rappresenta i dati di dominio, la logica applicativa e il meccanismo di persistenza, quindi è il codice relativo alla logica di business.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Le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view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è il codice relativo all’interfaccia grafica.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controller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che fanno da intermediari tra model e view, e gestiscono l’interazione con gli utenti mappando le azioni degli utenti attraverso la view su azioni sul model.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226075" y="1465800"/>
            <a:ext cx="29484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it"/>
              <a:t>L’utente compie un’azione sulla View.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it"/>
              <a:t>Il Controller riceve l’evento di input.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it"/>
              <a:t>Il Controller notifica l’azione al Model.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it"/>
              <a:t>Il Model notifica alla View il proprio cambio di stato.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it"/>
              <a:t>La View legge il Model e si aggiorna.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Flusso</a:t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5344628" y="1189450"/>
            <a:ext cx="1720800" cy="1253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Controller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3471850" y="3145687"/>
            <a:ext cx="1720800" cy="1253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View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7280421" y="3145687"/>
            <a:ext cx="1720800" cy="1253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5" name="Google Shape;95;p17"/>
          <p:cNvCxnSpPr>
            <a:stCxn id="92" idx="1"/>
            <a:endCxn id="93" idx="0"/>
          </p:cNvCxnSpPr>
          <p:nvPr/>
        </p:nvCxnSpPr>
        <p:spPr>
          <a:xfrm flipH="1">
            <a:off x="4332128" y="1816300"/>
            <a:ext cx="1012500" cy="13293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7"/>
          <p:cNvSpPr txBox="1"/>
          <p:nvPr/>
        </p:nvSpPr>
        <p:spPr>
          <a:xfrm>
            <a:off x="4460346" y="1467892"/>
            <a:ext cx="756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Modifica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7" name="Google Shape;97;p17"/>
          <p:cNvCxnSpPr>
            <a:stCxn id="92" idx="3"/>
            <a:endCxn id="94" idx="0"/>
          </p:cNvCxnSpPr>
          <p:nvPr/>
        </p:nvCxnSpPr>
        <p:spPr>
          <a:xfrm>
            <a:off x="7065428" y="1816300"/>
            <a:ext cx="1075500" cy="13293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7"/>
          <p:cNvCxnSpPr/>
          <p:nvPr/>
        </p:nvCxnSpPr>
        <p:spPr>
          <a:xfrm>
            <a:off x="5192469" y="3725922"/>
            <a:ext cx="2088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7"/>
          <p:cNvCxnSpPr/>
          <p:nvPr/>
        </p:nvCxnSpPr>
        <p:spPr>
          <a:xfrm rot="10800000">
            <a:off x="5192362" y="4208434"/>
            <a:ext cx="2088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round/>
            <a:headEnd len="med" w="med" type="none"/>
            <a:tailEnd len="med" w="med" type="triangle"/>
          </a:ln>
        </p:spPr>
      </p:cxnSp>
      <p:sp>
        <p:nvSpPr>
          <p:cNvPr id="100" name="Google Shape;100;p17"/>
          <p:cNvSpPr txBox="1"/>
          <p:nvPr/>
        </p:nvSpPr>
        <p:spPr>
          <a:xfrm>
            <a:off x="7107420" y="1467894"/>
            <a:ext cx="915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Modifica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5826819" y="3409317"/>
            <a:ext cx="756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Legge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5344628" y="3850601"/>
            <a:ext cx="172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Notifica cambi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3" name="Google Shape;103;p17"/>
          <p:cNvCxnSpPr>
            <a:endCxn id="92" idx="2"/>
          </p:cNvCxnSpPr>
          <p:nvPr/>
        </p:nvCxnSpPr>
        <p:spPr>
          <a:xfrm flipH="1" rot="10800000">
            <a:off x="5183828" y="2443150"/>
            <a:ext cx="1021200" cy="9126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lgDash"/>
            <a:round/>
            <a:headEnd len="med" w="med" type="none"/>
            <a:tailEnd len="med" w="med" type="triangle"/>
          </a:ln>
        </p:spPr>
      </p:cxnSp>
      <p:sp>
        <p:nvSpPr>
          <p:cNvPr id="104" name="Google Shape;104;p17"/>
          <p:cNvSpPr txBox="1"/>
          <p:nvPr/>
        </p:nvSpPr>
        <p:spPr>
          <a:xfrm>
            <a:off x="5183899" y="3021780"/>
            <a:ext cx="1200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Notifica evento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5826221" y="425854"/>
            <a:ext cx="757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Input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6" name="Google Shape;106;p17"/>
          <p:cNvCxnSpPr/>
          <p:nvPr/>
        </p:nvCxnSpPr>
        <p:spPr>
          <a:xfrm>
            <a:off x="6204971" y="748954"/>
            <a:ext cx="0" cy="48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226075" y="1465800"/>
            <a:ext cx="29484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it"/>
              <a:t>L’utente compie un’azione sulla View.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it"/>
              <a:t>Il Controller riceve l’evento di input.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it"/>
              <a:t>Il Controller notifica l’azione al Model e alla View.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it"/>
              <a:t>La View legge il Model e si aggiorna.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Flusso</a:t>
            </a:r>
            <a:r>
              <a:rPr lang="it"/>
              <a:t> modificato</a:t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5347354" y="1165326"/>
            <a:ext cx="1723200" cy="1261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Controller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8"/>
          <p:cNvSpPr/>
          <p:nvPr/>
        </p:nvSpPr>
        <p:spPr>
          <a:xfrm>
            <a:off x="3471875" y="3134292"/>
            <a:ext cx="1723200" cy="1261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View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8"/>
          <p:cNvSpPr/>
          <p:nvPr/>
        </p:nvSpPr>
        <p:spPr>
          <a:xfrm>
            <a:off x="7285939" y="3134292"/>
            <a:ext cx="1723200" cy="1261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6" name="Google Shape;116;p18"/>
          <p:cNvCxnSpPr>
            <a:stCxn id="113" idx="1"/>
            <a:endCxn id="114" idx="0"/>
          </p:cNvCxnSpPr>
          <p:nvPr/>
        </p:nvCxnSpPr>
        <p:spPr>
          <a:xfrm flipH="1">
            <a:off x="4333354" y="1796226"/>
            <a:ext cx="1014000" cy="13380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p18"/>
          <p:cNvSpPr txBox="1"/>
          <p:nvPr/>
        </p:nvSpPr>
        <p:spPr>
          <a:xfrm>
            <a:off x="4461596" y="1473129"/>
            <a:ext cx="757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Modifica</a:t>
            </a:r>
            <a:endParaRPr sz="9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8" name="Google Shape;118;p18"/>
          <p:cNvCxnSpPr>
            <a:stCxn id="113" idx="3"/>
            <a:endCxn id="115" idx="0"/>
          </p:cNvCxnSpPr>
          <p:nvPr/>
        </p:nvCxnSpPr>
        <p:spPr>
          <a:xfrm>
            <a:off x="7070554" y="1796226"/>
            <a:ext cx="1077000" cy="13380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8"/>
          <p:cNvCxnSpPr/>
          <p:nvPr/>
        </p:nvCxnSpPr>
        <p:spPr>
          <a:xfrm>
            <a:off x="5194975" y="3718302"/>
            <a:ext cx="209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18"/>
          <p:cNvSpPr txBox="1"/>
          <p:nvPr/>
        </p:nvSpPr>
        <p:spPr>
          <a:xfrm>
            <a:off x="7104639" y="1473131"/>
            <a:ext cx="917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Modifica</a:t>
            </a:r>
            <a:endParaRPr sz="9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5830241" y="3399637"/>
            <a:ext cx="757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Legge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6217863" y="3076525"/>
            <a:ext cx="102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Notifica cambi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3" name="Google Shape;123;p18"/>
          <p:cNvCxnSpPr>
            <a:endCxn id="113" idx="2"/>
          </p:cNvCxnSpPr>
          <p:nvPr/>
        </p:nvCxnSpPr>
        <p:spPr>
          <a:xfrm flipH="1" rot="10800000">
            <a:off x="5186554" y="2427126"/>
            <a:ext cx="1022400" cy="9186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lgDash"/>
            <a:round/>
            <a:headEnd len="med" w="med" type="none"/>
            <a:tailEnd len="med" w="med" type="triangle"/>
          </a:ln>
        </p:spPr>
      </p:cxnSp>
      <p:sp>
        <p:nvSpPr>
          <p:cNvPr id="124" name="Google Shape;124;p18"/>
          <p:cNvSpPr txBox="1"/>
          <p:nvPr/>
        </p:nvSpPr>
        <p:spPr>
          <a:xfrm>
            <a:off x="5195074" y="3076525"/>
            <a:ext cx="977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Notifica evento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5" name="Google Shape;125;p18"/>
          <p:cNvCxnSpPr>
            <a:endCxn id="113" idx="2"/>
          </p:cNvCxnSpPr>
          <p:nvPr/>
        </p:nvCxnSpPr>
        <p:spPr>
          <a:xfrm rot="10800000">
            <a:off x="6208954" y="2427126"/>
            <a:ext cx="1112400" cy="9162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lgDash"/>
            <a:round/>
            <a:headEnd len="med" w="med" type="none"/>
            <a:tailEnd len="med" w="med" type="triangle"/>
          </a:ln>
        </p:spPr>
      </p:cxnSp>
      <p:sp>
        <p:nvSpPr>
          <p:cNvPr id="126" name="Google Shape;126;p18"/>
          <p:cNvSpPr txBox="1"/>
          <p:nvPr/>
        </p:nvSpPr>
        <p:spPr>
          <a:xfrm>
            <a:off x="5830196" y="357804"/>
            <a:ext cx="757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Input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7" name="Google Shape;127;p18"/>
          <p:cNvCxnSpPr>
            <a:stCxn id="126" idx="2"/>
            <a:endCxn id="113" idx="0"/>
          </p:cNvCxnSpPr>
          <p:nvPr/>
        </p:nvCxnSpPr>
        <p:spPr>
          <a:xfrm>
            <a:off x="6208946" y="680904"/>
            <a:ext cx="0" cy="48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Esempio</a:t>
            </a:r>
            <a:endParaRPr/>
          </a:p>
        </p:txBody>
      </p:sp>
      <p:graphicFrame>
        <p:nvGraphicFramePr>
          <p:cNvPr id="133" name="Google Shape;133;p19"/>
          <p:cNvGraphicFramePr/>
          <p:nvPr/>
        </p:nvGraphicFramePr>
        <p:xfrm>
          <a:off x="-12" y="6672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{24468389-E63D-42DD-B9AC-A7A8EAD058D8}</a:tableStyleId>
              </a:tblPr>
              <a:tblGrid>
                <a:gridCol w="4667450"/>
                <a:gridCol w="4476550"/>
              </a:tblGrid>
              <a:tr h="47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Controller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View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class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MyController </a:t>
                      </a: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implements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MouseListener {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private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MyModel objModel;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private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MyView objView;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MyController(MyModel model, MyView view) {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this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.objModel = model;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this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.objView = view;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void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mousePressed() {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objModel.doSomething();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objView.doSomething();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class</a:t>
                      </a:r>
                      <a:r>
                        <a:rPr lang="it" sz="12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MyView </a:t>
                      </a:r>
                      <a:r>
                        <a:rPr lang="it" sz="12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extends</a:t>
                      </a:r>
                      <a:r>
                        <a:rPr lang="it" sz="12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JPanel {</a:t>
                      </a:r>
                      <a:endParaRPr sz="12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it" sz="12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private</a:t>
                      </a:r>
                      <a:r>
                        <a:rPr lang="it" sz="12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MyController objController;</a:t>
                      </a:r>
                      <a:endParaRPr sz="12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it" sz="12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void</a:t>
                      </a:r>
                      <a:r>
                        <a:rPr lang="it" sz="12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setController(MyController obj){</a:t>
                      </a:r>
                      <a:endParaRPr sz="12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objController = obj;</a:t>
                      </a:r>
                      <a:endParaRPr sz="12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addListener(objController);</a:t>
                      </a:r>
                      <a:endParaRPr sz="12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endParaRPr sz="12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it" sz="12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void</a:t>
                      </a:r>
                      <a:r>
                        <a:rPr lang="it" sz="12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paint() {</a:t>
                      </a:r>
                      <a:endParaRPr sz="12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MyModel model = objController.getModel();</a:t>
                      </a:r>
                      <a:endParaRPr sz="12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it" sz="1200">
                          <a:solidFill>
                            <a:srgbClr val="1EB54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//paint content according to model</a:t>
                      </a:r>
                      <a:endParaRPr sz="1200">
                        <a:solidFill>
                          <a:srgbClr val="1EB54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endParaRPr sz="12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Classi Singleton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Classi Singleton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138225" y="1726500"/>
            <a:ext cx="88956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Sebbene non sia direttamente collegato alle interfacce grafiche, nelle prossime lezioni/esercitazioni, incontreremo e useremo il concetto di classe singleton.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Una classe singleton è una classe di cui esiste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una sola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istanza (cioè esiste un solo oggetto di quella classe). Le classi singleton sono molto utili nel caso in cui si voglia controllare l’accesso a una risorsa, ad esempio una connessione di un database oppure nel caso del logging.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Per realizzare una classe singleton è necessario seguire delle semplici regole: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Rendere i costruttori della classe privati. Tipicamente in una classe singleton c’è solo un costruttore senza parametri.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Scrivere un metodo statico che restituisce un’istanza della classe.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Ci sono due modi per implementare una classe singleton: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Early Instantiation: la creazione dell’oggetto avviene in fase di caricamento della classe.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Lazy Instantiation: la creazione dell’oggetto avviene al primo utilizzo.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