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20652A-8BE6-4F88-8384-A263BE8ADB29}">
  <a:tblStyle styleId="{E920652A-8BE6-4F88-8384-A263BE8ADB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c3268d3a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c3268d3a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73a6b0a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b73a6b0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38bc44de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38bc44d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c3268d3a7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c3268d3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38bc44de3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38bc44de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38bc44de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38bc44de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Interfaces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Interfacce Utente - MVC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Pattern MVC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Gestione del codice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38225" y="1726500"/>
            <a:ext cx="8895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Quando si implementa un’interfaccia grafica è opportuno separare le varie funzionalità. In particolare, in ogni applicazione grafica possiamo trovare tre componenti software principali: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relativo alla logica di business.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relativo alla realizzazione dell’interfaccia.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relativo all’interazione con gli utenti.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Questi componenti interagiscono tra di loro, ma devono essere gestiti in classi diverse. Il pattern principale che si utilizza per l’implementazione delle interfacce grafiche è chiamato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Model-View-Controller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MVC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Pattern MVC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38225" y="1726500"/>
            <a:ext cx="8895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L’idea è di separare i tre componenti principali del software: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che 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rappresenta i dati di dominio, la logica applicativa e il meccanismo di persistenza, quindi è il codice relativo alla logica di business.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il codice relativo all’interfaccia grafica.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controller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che fanno da intermediari tra model e view, e gestiscono l’interazione con gli utenti mappando le azioni degli utenti attraverso la view su azioni sul model.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226075" y="1465800"/>
            <a:ext cx="29484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L’utente compie un’azione sulla View.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Il Controller riceve l’evento di input.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Il Controller notifica l’azione al Model.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Il Model notifica alla View il proprio cambio di stato.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La View legge il Model e si aggiorna.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Flusso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5344628" y="1189450"/>
            <a:ext cx="1720800" cy="125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Controller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3471850" y="3145687"/>
            <a:ext cx="1720800" cy="125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7280421" y="3145687"/>
            <a:ext cx="1720800" cy="125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" name="Google Shape;95;p17"/>
          <p:cNvCxnSpPr>
            <a:stCxn id="92" idx="1"/>
            <a:endCxn id="93" idx="0"/>
          </p:cNvCxnSpPr>
          <p:nvPr/>
        </p:nvCxnSpPr>
        <p:spPr>
          <a:xfrm flipH="1">
            <a:off x="4332128" y="1816300"/>
            <a:ext cx="1012500" cy="1329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7"/>
          <p:cNvSpPr txBox="1"/>
          <p:nvPr/>
        </p:nvSpPr>
        <p:spPr>
          <a:xfrm>
            <a:off x="4460346" y="1467892"/>
            <a:ext cx="75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Modifica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" name="Google Shape;97;p17"/>
          <p:cNvCxnSpPr>
            <a:stCxn id="92" idx="3"/>
            <a:endCxn id="94" idx="0"/>
          </p:cNvCxnSpPr>
          <p:nvPr/>
        </p:nvCxnSpPr>
        <p:spPr>
          <a:xfrm>
            <a:off x="7065428" y="1816300"/>
            <a:ext cx="1075500" cy="1329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/>
          <p:nvPr/>
        </p:nvCxnSpPr>
        <p:spPr>
          <a:xfrm>
            <a:off x="5192469" y="3725922"/>
            <a:ext cx="208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/>
          <p:nvPr/>
        </p:nvCxnSpPr>
        <p:spPr>
          <a:xfrm rot="10800000">
            <a:off x="5192362" y="4208434"/>
            <a:ext cx="208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00" name="Google Shape;100;p17"/>
          <p:cNvSpPr txBox="1"/>
          <p:nvPr/>
        </p:nvSpPr>
        <p:spPr>
          <a:xfrm>
            <a:off x="7107420" y="1467894"/>
            <a:ext cx="91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Modifica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826819" y="3409317"/>
            <a:ext cx="75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Legge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344628" y="3850601"/>
            <a:ext cx="172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Notifica cambi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" name="Google Shape;103;p17"/>
          <p:cNvCxnSpPr>
            <a:endCxn id="92" idx="2"/>
          </p:cNvCxnSpPr>
          <p:nvPr/>
        </p:nvCxnSpPr>
        <p:spPr>
          <a:xfrm flipH="1" rot="10800000">
            <a:off x="5183828" y="2443150"/>
            <a:ext cx="1021200" cy="912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04" name="Google Shape;104;p17"/>
          <p:cNvSpPr txBox="1"/>
          <p:nvPr/>
        </p:nvSpPr>
        <p:spPr>
          <a:xfrm>
            <a:off x="5183899" y="3021780"/>
            <a:ext cx="120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Notifica evento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826221" y="425854"/>
            <a:ext cx="75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" name="Google Shape;106;p17"/>
          <p:cNvCxnSpPr/>
          <p:nvPr/>
        </p:nvCxnSpPr>
        <p:spPr>
          <a:xfrm>
            <a:off x="6204971" y="748954"/>
            <a:ext cx="0" cy="48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226075" y="1465800"/>
            <a:ext cx="29484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L’utente compie un’azione sulla View.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Il Controller riceve l’evento di input.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Il Controller notifica l’azione al Model e alla View.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La View legge il Model e si aggiorna.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Flusso</a:t>
            </a:r>
            <a:r>
              <a:rPr lang="it"/>
              <a:t> modificato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5347354" y="1165326"/>
            <a:ext cx="1723200" cy="126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Controller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3471875" y="3134292"/>
            <a:ext cx="1723200" cy="126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7285939" y="3134292"/>
            <a:ext cx="1723200" cy="126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" name="Google Shape;116;p18"/>
          <p:cNvCxnSpPr>
            <a:stCxn id="113" idx="1"/>
            <a:endCxn id="114" idx="0"/>
          </p:cNvCxnSpPr>
          <p:nvPr/>
        </p:nvCxnSpPr>
        <p:spPr>
          <a:xfrm flipH="1">
            <a:off x="4333354" y="1796226"/>
            <a:ext cx="1014000" cy="1338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8"/>
          <p:cNvSpPr txBox="1"/>
          <p:nvPr/>
        </p:nvSpPr>
        <p:spPr>
          <a:xfrm>
            <a:off x="4461596" y="1473129"/>
            <a:ext cx="75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Modifica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" name="Google Shape;118;p18"/>
          <p:cNvCxnSpPr>
            <a:stCxn id="113" idx="3"/>
            <a:endCxn id="115" idx="0"/>
          </p:cNvCxnSpPr>
          <p:nvPr/>
        </p:nvCxnSpPr>
        <p:spPr>
          <a:xfrm>
            <a:off x="7070554" y="1796226"/>
            <a:ext cx="1077000" cy="1338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8"/>
          <p:cNvCxnSpPr/>
          <p:nvPr/>
        </p:nvCxnSpPr>
        <p:spPr>
          <a:xfrm>
            <a:off x="5194975" y="3718302"/>
            <a:ext cx="209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8"/>
          <p:cNvSpPr txBox="1"/>
          <p:nvPr/>
        </p:nvSpPr>
        <p:spPr>
          <a:xfrm>
            <a:off x="7104639" y="1473131"/>
            <a:ext cx="91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Modifica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830241" y="3399637"/>
            <a:ext cx="75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Legge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6217863" y="3076525"/>
            <a:ext cx="102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Notifica cambi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" name="Google Shape;123;p18"/>
          <p:cNvCxnSpPr>
            <a:endCxn id="113" idx="2"/>
          </p:cNvCxnSpPr>
          <p:nvPr/>
        </p:nvCxnSpPr>
        <p:spPr>
          <a:xfrm flipH="1" rot="10800000">
            <a:off x="5186554" y="2427126"/>
            <a:ext cx="1022400" cy="918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24" name="Google Shape;124;p18"/>
          <p:cNvSpPr txBox="1"/>
          <p:nvPr/>
        </p:nvSpPr>
        <p:spPr>
          <a:xfrm>
            <a:off x="5195074" y="3076525"/>
            <a:ext cx="97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Notifica evento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" name="Google Shape;125;p18"/>
          <p:cNvCxnSpPr>
            <a:endCxn id="113" idx="2"/>
          </p:cNvCxnSpPr>
          <p:nvPr/>
        </p:nvCxnSpPr>
        <p:spPr>
          <a:xfrm rot="10800000">
            <a:off x="6208954" y="2427126"/>
            <a:ext cx="1112400" cy="916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26" name="Google Shape;126;p18"/>
          <p:cNvSpPr txBox="1"/>
          <p:nvPr/>
        </p:nvSpPr>
        <p:spPr>
          <a:xfrm>
            <a:off x="5830196" y="357804"/>
            <a:ext cx="75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" name="Google Shape;127;p18"/>
          <p:cNvCxnSpPr>
            <a:stCxn id="126" idx="2"/>
            <a:endCxn id="113" idx="0"/>
          </p:cNvCxnSpPr>
          <p:nvPr/>
        </p:nvCxnSpPr>
        <p:spPr>
          <a:xfrm>
            <a:off x="6208946" y="680904"/>
            <a:ext cx="0" cy="48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</a:t>
            </a:r>
            <a:endParaRPr/>
          </a:p>
        </p:txBody>
      </p:sp>
      <p:graphicFrame>
        <p:nvGraphicFramePr>
          <p:cNvPr id="133" name="Google Shape;133;p19"/>
          <p:cNvGraphicFramePr/>
          <p:nvPr/>
        </p:nvGraphicFramePr>
        <p:xfrm>
          <a:off x="183863" y="182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{E920652A-8BE6-4F88-8384-A263BE8ADB29}</a:tableStyleId>
              </a:tblPr>
              <a:tblGrid>
                <a:gridCol w="4265950"/>
                <a:gridCol w="4359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Controller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View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83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class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MyController </a:t>
                      </a:r>
                      <a:r>
                        <a:rPr lang="it" sz="10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implements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MouseListener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0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MyModel objModel;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0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MyView objView;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0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MyController(MyModel model, MyView view)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it" sz="10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.objModel = model;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it" sz="10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.objView = view;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0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void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mousePressed()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objModel.doSomething();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objView.doSomething();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7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class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MyView </a:t>
                      </a:r>
                      <a:r>
                        <a:rPr lang="it" sz="10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implements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JPanel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0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MyController objController;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0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void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setController(MyController obj){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objController = obj;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addListener(objController);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0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void</a:t>
                      </a: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paint() {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MyModel model = objController.getModel();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//paint content according to model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0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