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11756d2d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11756d2d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11756d2d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11756d2d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12437c988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12437c98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12437c9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12437c9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12437c98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12437c98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12437c98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12437c98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12437c988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12437c988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vnrepository.com/artifact/org.xerial/sqlite-jdbc" TargetMode="External"/><Relationship Id="rId4" Type="http://schemas.openxmlformats.org/officeDocument/2006/relationships/hyperlink" Target="https://repo1.maven.org/maven2/org/xerial/sqlite-jdbc/3.36.0.3/sqlite-jdbc-3.36.0.3.ja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vnrepository.com/artifact/org.springframework.security/spring-security-co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Thread e Database - Database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/>
        </p:nvSpPr>
        <p:spPr>
          <a:xfrm>
            <a:off x="187200" y="1785675"/>
            <a:ext cx="90066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JDBC: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È l’acronimo di 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Java Database Connectivity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API che permette di accedere a tutti i database relazionali allo stesso modo.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Permette di non doversi confrontare con i dettagli del database.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usare JDBC è sufficiente conoscere SQL.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Funzionamento: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ogni DBMS esiste un driver JDBC, messo a disposizione dal produttore del DBMS, al cui interno è gestita la comunicazione con il DBMS specifico.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JDBC Driver: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Contiene un insieme di classi Java che seguono gli standard JDBC.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Implementano varie funzionalità tra cui connessione e accesso al database, ecc.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Cosa si deve fare per usare un database: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Caricare il driver JDBC corrispondente al database che si vuole utilizzare.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Utilizzare le API JDBC per eseguire le varie operazioni sul database.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Database in JAVA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187800" y="741750"/>
            <a:ext cx="8647500" cy="41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DriverManager</a:t>
            </a:r>
            <a:r>
              <a:rPr lang="it" sz="1400"/>
              <a:t> è la classe che permette di gestire i driver JDBC. Fornisce il metodo statico getConnection, il quale riceve come parametro un URL dove si trova il database e restituisce un oggetto Connection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it" sz="1400"/>
              <a:t> è la classe che gestisce una connessione con il database specifico. Tutte le operazioni effettuate (inserimenti o cancellazioni di tuple nel database, query ecc.) sono fatte all’interno della sessione creata da questa connessione.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lang="it" sz="1400"/>
              <a:t> è la classe che può essere utilizzata per effettuare una operazione sul database ed analizzare il risultato ottenuto.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PreparedStatement</a:t>
            </a:r>
            <a:r>
              <a:rPr lang="it" sz="1400"/>
              <a:t> è la classe che rappresenta un’operazione SQL precompilata. Questo oggetto può essere utilizzato per effettuare in modo efficiente una determinata operazione più volte.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ResultSet</a:t>
            </a:r>
            <a:r>
              <a:rPr lang="it" sz="1400"/>
              <a:t> è una tabella di dati che rappresentano un risultato ottenuto dal database, di solito è generato dopo aver effettuato una query sul database.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importanti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326250" y="757625"/>
            <a:ext cx="8598600" cy="44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SQLite è un DBMS leggero e veloce. È molto utilizzato in ambito mobile (ad esempio su Android). Per aggiungere la dipendenza in Java con M</a:t>
            </a:r>
            <a:r>
              <a:rPr lang="it" sz="1200"/>
              <a:t>aven, si deve inserire il seguente codice nel file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pom.xml</a:t>
            </a:r>
            <a:r>
              <a:rPr lang="it" sz="1200"/>
              <a:t>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&lt;!-- https://mvnrepository.com/artifact/org.xerial/sqlite-jdbc --&gt;</a:t>
            </a:r>
            <a:endParaRPr sz="1200">
              <a:solidFill>
                <a:srgbClr val="9400D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&lt;groupId&gt;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org.xerial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&lt;artifactId&gt;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sqlite-jdbc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&lt;version&gt;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3.36.0.3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&lt;/version&gt;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</a:rPr>
              <a:t>Nota bene:</a:t>
            </a:r>
            <a:r>
              <a:rPr lang="it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Il codice scritto sopra va inserito all’interno di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&lt;dependencies&gt;&lt;/dependencies&gt;</a:t>
            </a:r>
            <a:r>
              <a:rPr lang="it" sz="1200">
                <a:solidFill>
                  <a:srgbClr val="0000BF"/>
                </a:solidFill>
              </a:rPr>
              <a:t>. </a:t>
            </a:r>
            <a:endParaRPr sz="1200">
              <a:solidFill>
                <a:srgbClr val="0000B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Dopo l’aggiunta, ricordarsi di aggiornare il progetto (tasto destro sul progetto -&gt; Maven -&gt; Update Project…).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L’esempio utilizza la versione 3.36.0.3, altre versioni disponibili qui: </a:t>
            </a:r>
            <a:r>
              <a:rPr lang="it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https://mvnrepository.com/artifact/org.xerial/sqlite-jdbc</a:t>
            </a:r>
            <a:r>
              <a:rPr lang="it" sz="1200"/>
              <a:t>.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200"/>
              <a:t>Manualmente (sconsigliato):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 sz="1200"/>
              <a:t>Scaricare il driver JDBC da </a:t>
            </a:r>
            <a:r>
              <a:rPr lang="it" sz="1200" u="sng">
                <a:solidFill>
                  <a:schemeClr val="hlink"/>
                </a:solidFill>
                <a:hlinkClick r:id="rId4"/>
              </a:rPr>
              <a:t>https://repo1.maven.org/maven2/org/xerial/sqlite-jdbc/3.36.0.3/sqlite-jdbc-3.36.0.3.jar</a:t>
            </a:r>
            <a:r>
              <a:rPr lang="it" sz="1200"/>
              <a:t>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 sz="1200"/>
              <a:t>Creare una cartella lib all’interno del progetto eclipse (allo stesso livello di src).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 sz="1200"/>
              <a:t>Copiare il file jar scaricato all’interno della cartella lib.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 sz="1200"/>
              <a:t>Da eclipse, cliccare con il tasto destro sul nome del progetto, scegliere Properties, poi Java Build Path, poi Libraries, poi Add Jars..., poi selezionare il progetto, cartella lib e infine il file jar.</a:t>
            </a:r>
            <a:endParaRPr sz="1200"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SQLite: Aggiungere la dipendenza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4294967295" type="body"/>
          </p:nvPr>
        </p:nvSpPr>
        <p:spPr>
          <a:xfrm>
            <a:off x="326250" y="757625"/>
            <a:ext cx="83706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Se l’aggiunta delle dipendenze è andata a buon fine si può testare la connessione: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testConnection()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SQLException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String url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"jdbc:sqlite:db_name.db"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Connection con = DriverManager.getConnection(url);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(con != null &amp;&amp; !con.isClosed())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"Connected!"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SQLite: Test connessione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4294967295" type="body"/>
          </p:nvPr>
        </p:nvSpPr>
        <p:spPr>
          <a:xfrm>
            <a:off x="326250" y="757625"/>
            <a:ext cx="8598600" cy="4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Creazione di una tabella (non andrebbe creata via codice):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String query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"CREATE TABLE IF NOT EXISTS users(id int, first_name varchar (50), last_name varchar (50), username varchar (50));"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Statement stmt = con.createStatement();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stmt.executeUpdate(query);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stmt.close();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Inserimento di tuple all'interno di una tabella: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Statement stmt = con.createStatement();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stmt.executeUpdate(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"INSERT INTO users VALUES(1,'mario','rossi','u1');"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stmt.executeUpdate(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"INSERT INTO users VALUES(2,'mario','bianchi','u2');"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stmt.executeUpdate(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"INSERT INTO users VALUES(3,'rosa','rossi','u3');"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 stmt.close();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Rimozione di tuple all'interno di una tabella: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Statement stmt = con.createStatement();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stmt.executeUpdate(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"DELETE from users;"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stmt.close();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JDBC: gestione del database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4294967295" type="body"/>
          </p:nvPr>
        </p:nvSpPr>
        <p:spPr>
          <a:xfrm>
            <a:off x="326250" y="757625"/>
            <a:ext cx="8598600" cy="4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Interrogazioni: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String query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users where first_name=?;"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PreparedStatement stmt = con.prepareStatement(query);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stmt.setString(1,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"mario"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ResultSet rs = stmt.executeQuery();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"Results:"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(rs.next())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id = rs.getInt(1);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//Notazione con indice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String lastName = rs.getString(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"last_name"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//Notazione con nome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"Id: 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+ id +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last name: 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+ lastName);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stmt.close();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JDBC: gestione del database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4294967295" type="body"/>
          </p:nvPr>
        </p:nvSpPr>
        <p:spPr>
          <a:xfrm>
            <a:off x="326250" y="757625"/>
            <a:ext cx="8598600" cy="4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Quando si effettuano delle query, degli inserimenti o delle rimozioni e si riceve come parametro qualcosa da input, è buona norma usare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PreparedStatement</a:t>
            </a:r>
            <a:r>
              <a:rPr lang="it" sz="1400"/>
              <a:t> e settare i parametri segnati con il ?.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Ad esempio: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//OK: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print(String name)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String query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users where first_name=?;"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PreparedStatement stmt = con.prepareStatement(query);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stmt.setString(1, name);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//NO: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print(String name)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String query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users where first_name='"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+ name +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"';"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Osservazioni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4294967295" type="body"/>
          </p:nvPr>
        </p:nvSpPr>
        <p:spPr>
          <a:xfrm>
            <a:off x="326250" y="757625"/>
            <a:ext cx="8598600" cy="4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Quando si utilizza il database per memorizzare dei dati sensibili come le </a:t>
            </a:r>
            <a:r>
              <a:rPr lang="it" sz="1200">
                <a:solidFill>
                  <a:schemeClr val="accent3"/>
                </a:solidFill>
              </a:rPr>
              <a:t>password</a:t>
            </a:r>
            <a:r>
              <a:rPr lang="it" sz="1200"/>
              <a:t>, è opportuno che </a:t>
            </a:r>
            <a:r>
              <a:rPr lang="it" sz="1200">
                <a:solidFill>
                  <a:schemeClr val="accent3"/>
                </a:solidFill>
              </a:rPr>
              <a:t>non siano salvate in chiaro</a:t>
            </a:r>
            <a:r>
              <a:rPr lang="it" sz="1200"/>
              <a:t>! Ci sono diverse possibili soluzioni che si possono adottare, es. (</a:t>
            </a:r>
            <a:r>
              <a:rPr lang="it" sz="1200">
                <a:solidFill>
                  <a:schemeClr val="accent3"/>
                </a:solidFill>
              </a:rPr>
              <a:t>Bcrypt</a:t>
            </a:r>
            <a:r>
              <a:rPr lang="it" sz="1200"/>
              <a:t>, PBKDF2, Scrypt, ecc.). </a:t>
            </a:r>
            <a:r>
              <a:rPr lang="it" sz="1200"/>
              <a:t>Download spring security: </a:t>
            </a:r>
            <a:r>
              <a:rPr lang="it" sz="1200" u="sng">
                <a:solidFill>
                  <a:schemeClr val="hlink"/>
                </a:solidFill>
                <a:hlinkClick r:id="rId3"/>
              </a:rPr>
              <a:t>https://mvnrepository.com/artifact/org.springframework.security/spring-security-core</a:t>
            </a:r>
            <a:r>
              <a:rPr lang="it" sz="1200"/>
              <a:t>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</a:rPr>
              <a:t>//Codifica della password:</a:t>
            </a:r>
            <a:endParaRPr sz="1200">
              <a:solidFill>
                <a:srgbClr val="1EB5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String userPassword = </a:t>
            </a:r>
            <a:r>
              <a:rPr lang="it" sz="1200">
                <a:solidFill>
                  <a:srgbClr val="9400D1"/>
                </a:solidFill>
              </a:rPr>
              <a:t>"this_is_the_password_of_the_user" </a:t>
            </a:r>
            <a:r>
              <a:rPr lang="it" sz="1200"/>
              <a:t>; </a:t>
            </a:r>
            <a:r>
              <a:rPr lang="it" sz="1200">
                <a:solidFill>
                  <a:srgbClr val="1EB540"/>
                </a:solidFill>
              </a:rPr>
              <a:t>//Questa è la password dell’utente</a:t>
            </a:r>
            <a:endParaRPr sz="1200">
              <a:solidFill>
                <a:srgbClr val="1EB5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EB5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</a:rPr>
              <a:t>//Generazione della password criptata.</a:t>
            </a:r>
            <a:endParaRPr sz="1200">
              <a:solidFill>
                <a:srgbClr val="1EB5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String encryptedPassword = BCrypt.hashpw(userPassword, BCrypt.gensalt(12));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System.out.println(encryptedPassword); </a:t>
            </a:r>
            <a:r>
              <a:rPr lang="it" sz="1200">
                <a:solidFill>
                  <a:srgbClr val="1EB540"/>
                </a:solidFill>
              </a:rPr>
              <a:t>//Nel database si salva questa encryptedPassword</a:t>
            </a:r>
            <a:endParaRPr sz="1200">
              <a:solidFill>
                <a:srgbClr val="1EB5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EB5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</a:rPr>
              <a:t>//Controllo</a:t>
            </a:r>
            <a:endParaRPr sz="1200">
              <a:solidFill>
                <a:srgbClr val="1EB5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</a:rPr>
              <a:t>boolean</a:t>
            </a:r>
            <a:r>
              <a:rPr lang="it" sz="1200"/>
              <a:t> check = BCrypt.checkpw(userPassword, encryptedPassword);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</a:rPr>
              <a:t>if</a:t>
            </a:r>
            <a:r>
              <a:rPr lang="it" sz="1200"/>
              <a:t>(check)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    System.out.println(</a:t>
            </a:r>
            <a:r>
              <a:rPr lang="it" sz="1200">
                <a:solidFill>
                  <a:srgbClr val="9400D1"/>
                </a:solidFill>
              </a:rPr>
              <a:t>"Password OK"</a:t>
            </a:r>
            <a:r>
              <a:rPr lang="it" sz="1200"/>
              <a:t>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</a:rPr>
              <a:t>else</a:t>
            </a:r>
            <a:endParaRPr sz="1200">
              <a:solidFill>
                <a:srgbClr val="0000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    System.out.println(</a:t>
            </a:r>
            <a:r>
              <a:rPr lang="it" sz="1200">
                <a:solidFill>
                  <a:srgbClr val="9400D1"/>
                </a:solidFill>
              </a:rPr>
              <a:t>"Wrong password"</a:t>
            </a:r>
            <a:r>
              <a:rPr lang="it" sz="1200"/>
              <a:t>);</a:t>
            </a:r>
            <a:endParaRPr sz="1200"/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Osservazione sulle password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