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</p:sldIdLst>
  <p:sldSz cy="5143500" cx="9144000"/>
  <p:notesSz cx="6858000" cy="9144000"/>
  <p:embeddedFontLst>
    <p:embeddedFont>
      <p:font typeface="Roboto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710C29-B2C0-430D-A413-50A510C1CFA8}">
  <a:tblStyle styleId="{16710C29-B2C0-430D-A413-50A510C1C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7" Type="http://schemas.openxmlformats.org/officeDocument/2006/relationships/font" Target="fonts/Roboto-boldItalic.fntdata"/><Relationship Id="rId116" Type="http://schemas.openxmlformats.org/officeDocument/2006/relationships/font" Target="fonts/Roboto-italic.fntdata"/><Relationship Id="rId115" Type="http://schemas.openxmlformats.org/officeDocument/2006/relationships/font" Target="fonts/Roboto-bold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Roboto-regular.fntdata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3268d3a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3268d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72e9ebd6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172e9eb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757c88ca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757c88c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2a89326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2a89326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2ca49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12ca49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70902588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709025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757c88ca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1757c88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5f386fe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5f386f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5f386fed9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15f386fe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3268d3a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3268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3268d3a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3268d3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3268d3a7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3268d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3268d3a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3268d3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268d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268d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3268d3a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3268d3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3268d3a7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3268d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3268d3a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3268d3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3268d3a7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3268d3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3268d3a7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3268d3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3268d3a7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3268d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c3268d3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c3268d3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3268d3a7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3268d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c3268d3a7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c3268d3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3268d3a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3268d3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3268d3a7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3268d3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3268d3a7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3268d3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3268d3a7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3268d3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3268d3a7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3268d3a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3268d3a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3268d3a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3268d3a7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3268d3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3268d3a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c3268d3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3268d3a7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3268d3a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268d3a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268d3a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3268d3a7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3268d3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268d3a7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3268d3a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3268d3a7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3268d3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3268d3a7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3268d3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d15b5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3d15b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3d15b54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3d15b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c3268d3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c3268d3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b7b6c51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b7b6c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b7b6c51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b7b6c5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b7b6c51c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b7b6c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b7b6c51c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b7b6c5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b7b6c51c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b7b6c51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b7b6c51c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b7b6c51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10f811a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10f811a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10f811ac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10f811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10f811ac2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10f811a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10f811ac2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10f811a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0f811ac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0f811a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10f811ac2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10f811a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10f811ac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10f811a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10f811ac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10f811a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10f811ac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10f811a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10f811ac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10f811a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10f811ac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10f811a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3878f1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3878f1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268d3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268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3878f13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3878f1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3878f13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3878f1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2a8932698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2a89326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2a8932698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2a893269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2a89328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2a8932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14cbd15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14cbd15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14cbd15c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14cbd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14cbd15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14cbd15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14cbd15c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14cbd1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14cbd15c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14cbd15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14cbd15c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14cbd15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3c3f9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3c3f9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3c3f9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3c3f9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3c3f95f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3c3f95f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3c3f95f0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3c3f95f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14cbd15c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14cbd15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29678a2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29678a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757c88c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757c8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2a893256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2a8932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2a89325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2a8932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268d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268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2a893256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2a893256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2a893256c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2a8932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2a893256c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2a89325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5f386fed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5f386fe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757c88c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757c88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6e92eb8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6e92eb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70902588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7090258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6e92eb8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6e92eb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70902588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7090258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6e92eb85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6e92eb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3268d3a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3268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2a893282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2a89328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757c88ca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757c88c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2a893256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2a89325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2a893256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2a8932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1cc7d1e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1cc7d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1cc7d1e4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1cc7d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72e9ebd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72e9e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72e9ebd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72e9ebd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72e9ebd6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72e9ebd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72e9ebd6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72e9ebd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Relationship Id="rId3" Type="http://schemas.openxmlformats.org/officeDocument/2006/relationships/slide" Target="/ppt/slides/slide86.xml"/><Relationship Id="rId4" Type="http://schemas.openxmlformats.org/officeDocument/2006/relationships/hyperlink" Target="http://drive.google.com/file/d/11xy04DPECe-TGUVbgr3kZ2Sgx4e7rcrI/view" TargetMode="External"/><Relationship Id="rId5" Type="http://schemas.openxmlformats.org/officeDocument/2006/relationships/image" Target="../media/image5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github.com/kordamp/bootstrapfx" TargetMode="External"/><Relationship Id="rId4" Type="http://schemas.openxmlformats.org/officeDocument/2006/relationships/image" Target="../media/image5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kordamp.org/ikonli/" TargetMode="External"/><Relationship Id="rId4" Type="http://schemas.openxmlformats.org/officeDocument/2006/relationships/hyperlink" Target="https://kordamp.org/ikonli/cheat-sheet-materialdesign2.html" TargetMode="External"/><Relationship Id="rId5" Type="http://schemas.openxmlformats.org/officeDocument/2006/relationships/hyperlink" Target="https://kordamp.org/ikonli/cheat-sheet-fontawesome5.html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://www.jfoenix.com/documentation.html" TargetMode="External"/><Relationship Id="rId4" Type="http://schemas.openxmlformats.org/officeDocument/2006/relationships/image" Target="../media/image6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oracle.com/javase/8/docs/api/java/awt/event/MouseListener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oracle.com/javase/8/docs/api/java/awt/event/MouseMotionListener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awt/event/KeyListener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rive.google.com/file/d/1xRbSXB0NK5XFTEPB95LokOopxeS_1JiF/view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rive.google.com/open?id=11F_m2RPhXyfyV_F6v8FoYrXcyYy6L8bT&amp;authuser=carmine.dodaro%40unical.it&amp;usp=drive_fs" TargetMode="External"/><Relationship Id="rId4" Type="http://schemas.openxmlformats.org/officeDocument/2006/relationships/image" Target="../media/image3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drive.google.com/file/d/11GFDmjIGD5c696rpT9WK9JrAXXfMJ09O/view" TargetMode="External"/><Relationship Id="rId4" Type="http://schemas.openxmlformats.org/officeDocument/2006/relationships/image" Target="../media/image38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openjfx.io/javadoc/17/javafx.graphics/javafx/scene/doc-files/cssref.html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fonts.google.com" TargetMode="External"/><Relationship Id="rId4" Type="http://schemas.openxmlformats.org/officeDocument/2006/relationships/image" Target="../media/image42.gif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slide" Target="/ppt/slides/slide62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Relationship Id="rId5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2.gif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7.xml"/><Relationship Id="rId3" Type="http://schemas.openxmlformats.org/officeDocument/2006/relationships/slide" Target="/ppt/slides/slide86.xml"/><Relationship Id="rId4" Type="http://schemas.openxmlformats.org/officeDocument/2006/relationships/hyperlink" Target="http://drive.google.com/file/d/11yST7AsIbmGw4olgJkycPMxcCD7KRSyE/view" TargetMode="External"/><Relationship Id="rId5" Type="http://schemas.openxmlformats.org/officeDocument/2006/relationships/image" Target="../media/image49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Relationship Id="rId3" Type="http://schemas.openxmlformats.org/officeDocument/2006/relationships/slide" Target="/ppt/slides/slide86.xml"/><Relationship Id="rId4" Type="http://schemas.openxmlformats.org/officeDocument/2006/relationships/hyperlink" Target="http://drive.google.com/file/d/11xjgMB4Ls0IuT3RNbMnWZ6f_N-Tuc5zh/view" TargetMode="External"/><Relationship Id="rId5" Type="http://schemas.openxmlformats.org/officeDocument/2006/relationships/image" Target="../media/image5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9.xml"/><Relationship Id="rId3" Type="http://schemas.openxmlformats.org/officeDocument/2006/relationships/slide" Target="/ppt/slides/slide86.xml"/><Relationship Id="rId4" Type="http://schemas.openxmlformats.org/officeDocument/2006/relationships/hyperlink" Target="http://drive.google.com/file/d/11x1e2bUYcvR0mnbsM-PEZ3EQBwZMWDxy/view" TargetMode="External"/><Relationship Id="rId5" Type="http://schemas.openxmlformats.org/officeDocument/2006/relationships/image" Target="../media/image5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Swing e Java FX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mostrare un messaggio all’utente.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JOptionPane.showMessageDialog(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 messaggio"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,JOptionPane.ERROR_MESSAGE);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797" l="-2195" r="-3378" t="-3786"/>
          <a:stretch/>
        </p:blipFill>
        <p:spPr>
          <a:xfrm>
            <a:off x="5582975" y="3089775"/>
            <a:ext cx="311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2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TranslateTransition tt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TranslateTransition(Duration.seconds(2),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tt.setFromX(600.0);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tt.setToX(0.0);	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11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1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TranslateTransition</a:t>
            </a:r>
            <a:r>
              <a:rPr lang="it"/>
              <a:t> permette di creare un effetto movimento (destra/sinistra, sopra/sotto, ecc.) di un effetto grafico.</a:t>
            </a:r>
            <a:endParaRPr/>
          </a:p>
        </p:txBody>
      </p:sp>
      <p:pic>
        <p:nvPicPr>
          <p:cNvPr id="723" name="Google Shape;723;p112" title="transl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Elementi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Riproduzione multimediale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114"/>
          <p:cNvSpPr txBox="1"/>
          <p:nvPr/>
        </p:nvSpPr>
        <p:spPr>
          <a:xfrm>
            <a:off x="22350" y="694750"/>
            <a:ext cx="912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riprodurre, in modo semplice, suoni e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"/application/test.wav"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Video: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"/application/simple.m4v"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MediaView mediaView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MediaView (player);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//Va aggiunto a un layout per essere visualizzato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 root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Group();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root.getChildren().add(mediaView);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5" name="Google Shape;73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25" y="1567950"/>
            <a:ext cx="187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dei menu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115"/>
          <p:cNvSpPr txBox="1"/>
          <p:nvPr/>
        </p:nvSpPr>
        <p:spPr>
          <a:xfrm>
            <a:off x="22350" y="694750"/>
            <a:ext cx="9121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MenuBar();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(System.getProperty(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).startsWith(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usa MacOS il menu appare in alto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menuBar.useSystemMenuBarProperty().set(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newMenu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jProjMI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"Java Project"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jProjMI.setGraphic(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ImageView(getClass()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"/application/baseline_folder_black_24dp.png"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newMenu.getItems().add(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openMenuItem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saveMenuItem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file.getItems().add(newMenu);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file.getItems().add(openMenuItem);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file.getItems().add(saveMenuItem);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edit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source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"Source"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refactor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"Refactor"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menuBar.getMenus().add(file);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menuBar.getMenus().add(edit);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menuBar.getMenus().add(source);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menuBar.getMenus().add(refactor);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 borderPane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borderPane.setTop(menuBar);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2" name="Google Shape;742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5" y="2156250"/>
            <a:ext cx="2955400" cy="2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2571750"/>
            <a:ext cx="2819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diverse librerie (open source) che possono essere integrate in JavaFX: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BootstrapFX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Ikonli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JFoenix</a:t>
            </a:r>
            <a:endParaRPr sz="1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esterne: BootstrapFX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117"/>
          <p:cNvSpPr txBox="1"/>
          <p:nvPr/>
        </p:nvSpPr>
        <p:spPr>
          <a:xfrm>
            <a:off x="98250" y="895650"/>
            <a:ext cx="849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BootstrapFX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degli stili predefiniti per i vari componenti grafici.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&lt;groupId&gt;org.kordamp.bootstrapfx&lt;/groupId&gt;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&lt;artifactId&gt;bootstrapfx-core&lt;/artifactId&gt;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&lt;version&gt;0.4.0&lt;/version&gt;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utilizzarla, si può aggiungere alla scena: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scene.getStylesheets().add(BootstrapFX.bootstrapFXStylesheet());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117"/>
          <p:cNvSpPr txBox="1"/>
          <p:nvPr/>
        </p:nvSpPr>
        <p:spPr>
          <a:xfrm>
            <a:off x="366350" y="3081450"/>
            <a:ext cx="5165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myFirstButton lo stile primary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myFirstButton.getStyleClass().setAll(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"btn-primary"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 danger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"btn-danger"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7" name="Google Shape;75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900" y="3516725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Ikonli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118"/>
          <p:cNvSpPr txBox="1"/>
          <p:nvPr/>
        </p:nvSpPr>
        <p:spPr>
          <a:xfrm>
            <a:off x="98250" y="895650"/>
            <a:ext cx="8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Ikonli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un ampio set di icone da utilizzare.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118"/>
          <p:cNvSpPr txBox="1"/>
          <p:nvPr/>
        </p:nvSpPr>
        <p:spPr>
          <a:xfrm>
            <a:off x="34500" y="3484425"/>
            <a:ext cx="518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myIcon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"mdi2a-alert-rhombus"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//MaterialDesign2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myIcon.setIconColor(Color.BLUE);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Label label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"Testo"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myIcon);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errorIcon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"fas-exclamation-triangle"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//FontAwesome5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errorIcon.setIconColor(Color.RED);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"Alert"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errorIcon);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l’elemento è stato creato senza icona (es. in SceneBuilder) si può usare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metodo setGraphic per cambiarla: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button.setGraphic(errorIcon);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65" name="Google Shape;765;p118"/>
          <p:cNvGraphicFramePr/>
          <p:nvPr/>
        </p:nvGraphicFramePr>
        <p:xfrm>
          <a:off x="3450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{16710C29-B2C0-430D-A413-50A510C1CFA8}</a:tableStyleId>
              </a:tblPr>
              <a:tblGrid>
                <a:gridCol w="3002875"/>
                <a:gridCol w="5887475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generale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materialdesign2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https://kordamp.org/ikonli/cheat-sheet-materialdesign2.html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fontawesome5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https://kordamp.org/ikonli/cheat-sheet-fontawesome5.html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&lt;artifactId&gt;ikonli-javafx&lt;/artifactId&gt;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&lt;artifactId&gt;ikonli-materialdesign2-pack&lt;/artifactId&gt;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&lt;artifactId&gt;ikonli-fontawesome5-pack&lt;/artifactId&gt;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6" name="Google Shape;766;p118"/>
          <p:cNvSpPr txBox="1"/>
          <p:nvPr/>
        </p:nvSpPr>
        <p:spPr>
          <a:xfrm>
            <a:off x="5275375" y="3484425"/>
            <a:ext cx="3649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L’icona può essere aggiunta anche nel file FXML: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&lt;?import org.kordamp.ikonli.javafx.FontIcon?&gt;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&lt;FontIcon iconLiteral="fas-exclamation-triangle" iconSize="20" iconColor="RED"/&gt;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JFoenix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119"/>
          <p:cNvSpPr txBox="1"/>
          <p:nvPr/>
        </p:nvSpPr>
        <p:spPr>
          <a:xfrm>
            <a:off x="98250" y="895650"/>
            <a:ext cx="56826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JFoenix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creare dei componenti grafici nello stile material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&lt;groupId&gt;com.jfoenix&lt;/groupId&gt;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&lt;artifactId&gt;jfoenix&lt;/artifactId&gt;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&lt;version&gt;9.0.10&lt;/version&gt;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JFXTabPane tabPane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JFXTabPane();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tabPane.setPrefSize(300, 200);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1"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tab.setContent(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"Primo tab"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secondTab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di tipo Raised"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button.getStyleClass().add(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secondTab.setContent(button);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thirdTab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3"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jfoenixButton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JFoenix"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thirdTab.setContent(jfoenixButton);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tabPane.getTabs().add(secondTab);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tabPane.getTabs().add(thirdTab);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Scene(tabPane);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getClass()getResource(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119"/>
          <p:cNvSpPr txBox="1"/>
          <p:nvPr/>
        </p:nvSpPr>
        <p:spPr>
          <a:xfrm>
            <a:off x="5780850" y="2496450"/>
            <a:ext cx="3363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my-style.css: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rgb(204, 231, 255);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.tab-header-background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.tab-header-area .tab-selected-line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white;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.myButton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-jfx-button-type: RAISED;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4" name="Google Shape;774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25" y="690475"/>
            <a:ext cx="2188699" cy="21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container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400"/>
              <a:t> rappresenta un pannello a cui si possono aggiungere altri componenti grafici. Tipicamente è usato per dividere la finestra in diverse aree, ognuna delle quali contiene una componente specializzata.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mainPanel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mainPanel.setBackground(Color.RED);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f.add(mainPanel);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Suddivide l’area in tante schede (o tab).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tab1.setBackground(Color.BLUE);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tab2.setBackground(Color.RED);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tab3.setBackground(Color.YELLOW);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JTabbedPane tabbedPane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JTabbedPane();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primo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tab1);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secondo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tab2);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terzo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f.add(tabbedPane);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75" y="1756525"/>
            <a:ext cx="403782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3925" y="1927200"/>
            <a:ext cx="5412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r>
              <a:rPr lang="it" sz="1400"/>
              <a:t> offre un’area di scorrimento ad altri componenti.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textArea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JScrollPane(textAre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625" y="1845326"/>
            <a:ext cx="2319475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5" y="3438251"/>
            <a:ext cx="2319475" cy="1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r>
              <a:rPr lang="it" sz="1400"/>
              <a:t> permette di dividere l’area in due sottoaree separate da un bordo, la cui dimensione può essere anche modificata.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p1.setBackground(Color.RED);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p2.setBackground(Color.GREEN)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JSplitPane splitPane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JSplitPane(JSplitPane.HORIZONTAL_SPLIT,p1,p2);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splitPane.setDividerLocation(200);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splitPane.setDividerSize(20);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f.add(splitPane);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LayoutManager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3925" y="1927200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 layout manager sono oggetti che si occupano di posizionare i vari componenti di un container seguendo delle indicazioni precise.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principale di usare un layout manager è che i componenti al suo interno rispetteranno il layout imposto anche in caso di ridimensionamento.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66225" y="1764650"/>
            <a:ext cx="8423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it" sz="1200"/>
              <a:t> suddivide il container in cinque aree: nord, sud, est, ovest e centro.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area può contenere un solo componente, nel caso di inserimenti multipli, solo l’ultimo sarà visualizzato.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superiori e inferiori occupano tutta l’area in orizzontale.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laterali occupano tutto lo spazio verticale, ad esclusione di quello occupato dai componenti orizzontali.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L’area centrale occupa lo spazio rimanente.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il layout di default di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200">
                <a:solidFill>
                  <a:schemeClr val="accent3"/>
                </a:solidFill>
              </a:rPr>
              <a:t> </a:t>
            </a:r>
            <a:r>
              <a:rPr lang="it" sz="1200"/>
              <a:t>e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 sz="1200"/>
              <a:t>.</a:t>
            </a:r>
            <a:endParaRPr sz="12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81375" y="1764650"/>
            <a:ext cx="50703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JPanel sopra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sopra.setBackground(Color.YELLOW);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JPanel sotto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sotto.setBackground(Color.BLUE);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f.add(sopra, BorderLayout.PAGE_START);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f.add(sinistra, BorderLayout.LINE_START);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f.add(centro, BorderLayout.CENTER);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f.add(destra, BorderLayout.LINE_END);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f.add(sotto, BorderLayout.PAGE_END);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</a:t>
            </a:r>
            <a:r>
              <a:rPr lang="it" sz="1000"/>
              <a:t>l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 sz="1000"/>
              <a:t> consente di posizionare i componenti grafici in orizzontale oppure in verticale.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orizzontale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BoxLayout(f.getContentPane(),BoxLayout.X_AXIS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verticale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//BoxLayout b = new BoxLayout(f.getContentPane(),BoxLayout.Y_AXIS);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f.setLayout(b);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f.add(sinistra);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f.add(centro);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f.add(destra);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1375" y="1764650"/>
            <a:ext cx="90012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le parole sono disposte su una linea,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orizzontalmente.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sono disposti verticalmente.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BoxLayout.PAGE_AXIS);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il testo è disposto in una pagina,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verticalmente.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i componenti sono disposti orizzontalmente.</a:t>
            </a:r>
            <a:endParaRPr sz="1200"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PAGE_AXIS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Progettazione di interfacce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r>
              <a:rPr lang="it" sz="1200"/>
              <a:t> inserisce gli elementi in una linea continua da sinistra a destra.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È il layout di default per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200">
                <a:solidFill>
                  <a:schemeClr val="accent3"/>
                </a:solidFill>
              </a:rPr>
              <a:t>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 flow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FlowLayout();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f.setLayout(flow);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for(int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questo caso non si usa setSize.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 100));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r>
              <a:rPr lang="it" sz="1200"/>
              <a:t> consente di disporre gli elementi in righe e colonne, quindi in forma tabellare.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//2 righe e 4 colonne, 5 pixel di spazio tra ogni cella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 grid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GridLayout(2,4,5,5);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f.setLayout(grid);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 di interfaccia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124200" y="2043875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forniscono una serie di controlli grafici, cioè elementi che possono essere aggiunti ai container per interagire con gli utenti, ad esempio mostrando informazioni oppure leggendo l’input da parte degli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queste categorie: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Pulsanti.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Etichette.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Aree di testo.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 di interfaccia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243925" y="1927200"/>
            <a:ext cx="5241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visualizzare testi e immagini all’interno dei container.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//oppure ImageIcon logo = new ImageIcon("logo.jpg");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1950" l="-2209" r="-3020" t="-1950"/>
          <a:stretch/>
        </p:blipFill>
        <p:spPr>
          <a:xfrm>
            <a:off x="5363250" y="1732100"/>
            <a:ext cx="381690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scalare la dimensione del logo.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//oppure ImageIcon logo = new ImageIcon("logo.jpg");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Image im = logo.getImage();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Image logoS = im.getScaledInstance(400,120,Image.SCALE_SMOOTH);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logo = new ImageIcon (logoS);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1497" l="-860" r="-1598" t="0"/>
          <a:stretch/>
        </p:blipFill>
        <p:spPr>
          <a:xfrm>
            <a:off x="5322700" y="1731575"/>
            <a:ext cx="3821300" cy="33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 sz="1400"/>
              <a:t> permette di mostrare un pulsante che può essere visualizzato come un testo oppure come un’immagine.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"Clicca qui"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Dimension(100,40));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6377" l="0" r="0" t="6377"/>
          <a:stretch/>
        </p:blipFill>
        <p:spPr>
          <a:xfrm>
            <a:off x="5346075" y="1778350"/>
            <a:ext cx="368636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r>
              <a:rPr lang="it" sz="1400"/>
              <a:t> permette di visualizzare delle caselle di controllo con delle spunte che permettono di attivare/disattivare una scelta.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opzione4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4"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f.add(opzione4);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14019" l="10269" r="9621" t="6684"/>
          <a:stretch/>
        </p:blipFill>
        <p:spPr>
          <a:xfrm>
            <a:off x="5689000" y="1893725"/>
            <a:ext cx="30705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r>
              <a:rPr lang="it" sz="1400"/>
              <a:t> permette di visualizzare dei pulsanti di opzione in cui si può attivare una scelta per volta.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 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ButtonGroup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ButtonGroup();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14026" l="10679" r="9619" t="4093"/>
          <a:stretch/>
        </p:blipFill>
        <p:spPr>
          <a:xfrm>
            <a:off x="5689025" y="1802500"/>
            <a:ext cx="30549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Courier New"/>
                <a:ea typeface="Courier New"/>
                <a:cs typeface="Courier New"/>
                <a:sym typeface="Courier New"/>
              </a:rPr>
              <a:t>JTextField, JPasswordField e JTextArea</a:t>
            </a:r>
            <a:endParaRPr baseline="-2500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93525" y="1927200"/>
            <a:ext cx="8736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</a:t>
            </a:r>
            <a:r>
              <a:rPr lang="it" sz="1400"/>
              <a:t> permette di inserire un campo di testo su una singola riga.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</a:t>
            </a:r>
            <a:r>
              <a:rPr lang="it" sz="1400"/>
              <a:t> è simile ma ogni carattere inserito è sostituito da un altro carattere in modo da nasconderne il contenuto.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JPasswordField();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</a:t>
            </a:r>
            <a:r>
              <a:rPr lang="it" sz="1400"/>
              <a:t> permette di visualizzare un’area rettangolare formata da più righe dove inserire del testo.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 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un insieme di librerie chiamate Java Foundation Classes (JFC)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state introdotte come evoluzione delle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Window Toolkit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La differenza tra Swing e AWT è nel modo in cui i componenti sono stati progettati e come si comportano in un ambiente nativo di esecuzione.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 sostituiscono le AWT ma si considerano complementari, anche se hanno funzionamenti diversi!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AWT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hanno un aspetto legato alla piattaforma su cui girano.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pesanti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heavyweight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perché sono totalmente dipendenti dal sistema grafico su cui vengono eseguiti.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componenti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Swing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indipendenti dal sistema grafico e presentano un aspetto diverso tra le diverse piattaforme.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leggeri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visto che sono portabili in termini di aspetto in vari sistemi grafici.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meno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it" sz="1400"/>
              <a:t> permette di visualizzare un menu a tendina dove selezionare alcune opzioni tra quelle disponibili.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items[]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JComboBox&lt;String&gt; jComboBox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JComboBox&lt;String&gt;(items);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f.add(jComboBox);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r>
              <a:rPr lang="it" sz="1400"/>
              <a:t> permette di visualizzare un rettangolo in cui sono presenti una lista di elementi selezionabili.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items[]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JList&lt;String&gt; lista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JList&lt;String&gt;(items);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f.add(lista);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3525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r>
              <a:rPr lang="it" sz="1400"/>
              <a:t> permette di scegliere un colore.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Color res = JColorChooser.showDialog(f,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"Scegli un colore"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Color.RED);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p.setBackground(res);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2044" l="4569" r="4214" t="5027"/>
          <a:stretch/>
        </p:blipFill>
        <p:spPr>
          <a:xfrm>
            <a:off x="5605600" y="1878150"/>
            <a:ext cx="3457850" cy="24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r>
              <a:rPr lang="it" sz="1400"/>
              <a:t> </a:t>
            </a:r>
            <a:r>
              <a:rPr lang="it" sz="1400"/>
              <a:t>permette di scegliere un file o una cartella all’interno del computer. Può essere di tipo </a:t>
            </a:r>
            <a:r>
              <a:rPr lang="it" sz="1400">
                <a:solidFill>
                  <a:schemeClr val="accent3"/>
                </a:solidFill>
              </a:rPr>
              <a:t>Open</a:t>
            </a:r>
            <a:r>
              <a:rPr lang="it" sz="1400"/>
              <a:t> per aprire un file o </a:t>
            </a:r>
            <a:r>
              <a:rPr lang="it" sz="1400">
                <a:solidFill>
                  <a:schemeClr val="accent3"/>
                </a:solidFill>
              </a:rPr>
              <a:t>Save</a:t>
            </a:r>
            <a:r>
              <a:rPr lang="it" sz="1400"/>
              <a:t> per salvare un file.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JFileChooser fc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 = fc.showOpenDialog(f);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 res = fc.showSaveDialog(f);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(res == JFileChooser.APPROVE_OPTION)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File fileScelto = fc.getSelectedFile();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System.out.println(fileScelto.getAbsolutePath());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6754" l="0" r="0" t="6762"/>
          <a:stretch/>
        </p:blipFill>
        <p:spPr>
          <a:xfrm>
            <a:off x="5605600" y="1878150"/>
            <a:ext cx="3457849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r>
              <a:rPr lang="it" sz="1400"/>
              <a:t> permette di visualizzare una tabella.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String[] header = {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"Indirizzo"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String[][] dati =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Roma"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"Francesco"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"Verdi"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Napoli"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"Bianchi"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Torino"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usare anche Vector al posto degli array.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JTable tabella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JTable(dati, header);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tabella.setAutoCreateRowSorter(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JScrollPane(tabella);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10902" l="0" r="0" t="5035"/>
          <a:stretch/>
        </p:blipFill>
        <p:spPr>
          <a:xfrm>
            <a:off x="5449750" y="1885950"/>
            <a:ext cx="3457850" cy="2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it" sz="1400"/>
              <a:t> permette di visualizzare una barra orizzontale o verticale che indica il progresso nel compiere un’azione.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JProgressBar progress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JProgressBar();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f.add(progress);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percentualeCaricamento = 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 = 0; i &lt; 100000 * 10; i++)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(i % 100000 == 0)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percentualeCaricamento += 10;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progress.setValue(percentualeCaricamento);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230" l="-1559" r="-1056" t="-230"/>
          <a:stretch/>
        </p:blipFill>
        <p:spPr>
          <a:xfrm>
            <a:off x="5851550" y="1879950"/>
            <a:ext cx="3011225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r>
              <a:rPr lang="it" sz="1400"/>
              <a:t> permette di visualizzare una linea orizzontale o verticale, può essere utile per separare elementi diversi.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JTextField messaggio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JButton invia = new JButton(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"Invia"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p.setLayout(new BoxLayout(p, BoxLayout.Y_AXIS));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p.add(messaggio);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JSeparator(JSeparator.HORIZONTAL));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invia.setPreferredSize(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Dimension(100,50));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p.add(invia);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543" l="0" r="0" t="553"/>
          <a:stretch/>
        </p:blipFill>
        <p:spPr>
          <a:xfrm>
            <a:off x="5192325" y="1879950"/>
            <a:ext cx="3670450" cy="36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del menu</a:t>
            </a:r>
            <a:endParaRPr baseline="-25000"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Abbiamo la possibilità di inserire una serie di comandi nella barra del menu.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JMenuBar();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JMenuItem apri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"Apri"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file.add(nuovo);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file.add(apri);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menubar.add(file);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 modifica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"Modifica"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menubar.add(modifica);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 aiuto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"Aiuto"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menubar.add(aiuto);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f.setJMenuBar(menubar);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680650" y="1969500"/>
            <a:ext cx="306005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 contestuale</a:t>
            </a:r>
            <a:endParaRPr baseline="-25000"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menu contestuale è il componente grafico che si attiva su un componente al verificarsi di un qualche evento (ad esempio il click con il tasto destro).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JPopupMenu popup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JPopupMenu();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JMenuItem salva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"Salva"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JMenuItem esci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"Esci"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popup.add(nuovo);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popup.add(salva);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popup.addSeparator();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popup.add(esci);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p.setBackground(Color.BLUE);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p.setComponentPopupMenu(popup);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949200" y="1892126"/>
            <a:ext cx="2970525" cy="2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(1)</a:t>
            </a:r>
            <a:endParaRPr baseline="-25000"/>
          </a:p>
        </p:txBody>
      </p:sp>
      <p:sp>
        <p:nvSpPr>
          <p:cNvPr id="321" name="Google Shape;321;p51"/>
          <p:cNvSpPr txBox="1"/>
          <p:nvPr>
            <p:ph idx="4294967295" type="body"/>
          </p:nvPr>
        </p:nvSpPr>
        <p:spPr>
          <a:xfrm>
            <a:off x="17400" y="619050"/>
            <a:ext cx="89883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È possibile utilizzare Java anche per riprodurre file audio in formato .wav.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AudioInputStream audioIn;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Clip clip;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Sound(String name)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//Riceve come parametro il nome di una risorsa .wav da riprodurre.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audioIn = AudioSystem.getAudioInputStream(getClass().getResourceAsStream(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+ name));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AudioSystem.getClip();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clip.open(audioIn);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(UnsupportedAudioFileException | IOException | LineUnavailableException 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loop()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//Riproduzione continua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clip.loop(Clip.LOOP_CONTINUOUSLY);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play()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il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(clip.getFramePosition() == clip.getFrameLength())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clip.setFramePosition(0);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pause()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//Interrompe la riproduzione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clip.stop();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Fonte: wikipedia.it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53950" y="122987"/>
            <a:ext cx="4036075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(2)</a:t>
            </a:r>
            <a:endParaRPr baseline="-25000"/>
          </a:p>
        </p:txBody>
      </p:sp>
      <p:sp>
        <p:nvSpPr>
          <p:cNvPr id="327" name="Google Shape;327;p52"/>
          <p:cNvSpPr txBox="1"/>
          <p:nvPr>
            <p:ph idx="4294967295" type="body"/>
          </p:nvPr>
        </p:nvSpPr>
        <p:spPr>
          <a:xfrm>
            <a:off x="77850" y="675875"/>
            <a:ext cx="89883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restart()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dall’inizio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clip.stop();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clip.setFramePosition(0);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reduceVolume()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//Abbassa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-=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&gt;= gainControl.getMinimum())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incrementVolume()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//Aumenta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+=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&lt;= gainControl.getMaximum())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la definizione della classe Sound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Eventi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eventi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54"/>
          <p:cNvSpPr txBox="1"/>
          <p:nvPr/>
        </p:nvSpPr>
        <p:spPr>
          <a:xfrm>
            <a:off x="138225" y="1726500"/>
            <a:ext cx="889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degli eventi è quel meccanismo con cui un’applicazione Java può reagire ad un’azione compiuta da un utente quando interagisce con i controlli grafici, oppure ad un’azione compiuta da altri componenti software o dal sistema stesso.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meccanismo che utilizza Java per gestire degli eventi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delegation event 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È caratterizzato da tre componenti: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source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sorgente che fa scaturire l’evento a seguito di un’azione compiuta da un utente. Ad esempio, un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dell’evento che si è verificato e contiene i metodi che consentono di ottenere informazioni sull’evento.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listener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che rimane in attesa dell’evento e che si occuperà di gestire l’evento in modo opportuno. Ogni listener è rappresentato da una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243925" y="1927200"/>
            <a:ext cx="8294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si è verificato un evento specifico come il click del mouse o la pressione del tasto invio.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//submit è l’event source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//l’oggetto della classe anonima creata è l’event listener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submit.addActionListener(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ActionListener()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actionPerformed(ActionEvent ev)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//ev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è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l’event object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"Action performed!"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Ogni volta che si clicca sul pulsante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it" sz="1400"/>
              <a:t> viene stampata la stringa “Action performed!”.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 mouse, come la pressione del pulsante del mouse, il rilascio, ecc.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mouseReleased(MouseEvent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mouseExited(MouseEvent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mouseEntered(MouseEvent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mouseClicked(MouseEvent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 è un’interfaccia quindi è obbligatorio implementare tutti i suoi metodi, anche se non sono effettivamente usati.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utilizzare il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che implementa, tra le altre, anche 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 L’implementazione è vuota, e si può usare questa classe solo per ridefinire alcuni metodi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MouseAdapter()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un’operazione di trascinamento, cioè pressione del mouse + movimento, o di movimento del mouse senza pressione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p.addMouseMotionListener(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MouseMotionListener()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mouseDragged(MouseEvent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mouseMoved(MouseEvent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"Coord: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e.getX()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e.getY());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implementa anche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della tastiera, come la pressione o il rilascio di un tasto. Attraverso la classe KeyEvent è possibile capire il tasto che è stato premuto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area.addKeyListener(new KeyListener()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keyTyped(KeyEvent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keyReleased(KeyEvent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keyPressed(KeyEvent 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KeyEvent.VK_LEFT)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left"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243925" y="1660775"/>
            <a:ext cx="88218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Creiamo insieme una lavagna, passo dopo passo.</a:t>
            </a:r>
            <a:endParaRPr sz="1400"/>
          </a:p>
        </p:txBody>
      </p:sp>
      <p:sp>
        <p:nvSpPr>
          <p:cNvPr id="379" name="Google Shape;379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Lavagna</a:t>
            </a:r>
            <a:endParaRPr baseline="-25000"/>
          </a:p>
        </p:txBody>
      </p:sp>
      <p:pic>
        <p:nvPicPr>
          <p:cNvPr id="380" name="Google Shape;380;p61" title="Lavagna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192" y="2315825"/>
            <a:ext cx="3569633" cy="26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8225" y="1726500"/>
            <a:ext cx="8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container rappresentano delle aree all’interno delle quali si inseriscono le componenti dell’interfaccia. Esistono due tipologie di container: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 top-level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dalle classi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costruire un’interfaccia utente deve essere presente almeno un container top-level.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altri 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 varie classi, tra cui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ecc. La loro presenza non è obbligatoria.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apparire sullo schermo, ogni componente grafico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essere parte di una qualche gerarchia di componenti, cioè un albero che ha un container top-level come radice.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può essere contenuto solo una volta. Se un componente è già contenuto in un container e si prova ad aggiungerlo in un altro container, l’effetto sarà quello di rimuoverlo dal primo e aggiungerlo al secondo.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/>
        </p:nvSpPr>
        <p:spPr>
          <a:xfrm>
            <a:off x="98250" y="718050"/>
            <a:ext cx="8506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java.awt.Color;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java.awt.Point;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PointView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//Classe utile per gestire il singolo punto da disegnare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Point point;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//Punto nella schermata, cioè una coordinata (x, y)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Color color;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colore del punto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PointView(Point point, Color color)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 = point;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.color = color;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PointView</a:t>
            </a:r>
            <a:endParaRPr baseline="-25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/>
        </p:nvSpPr>
        <p:spPr>
          <a:xfrm>
            <a:off x="98250" y="718050"/>
            <a:ext cx="8506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JPanel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//La lavagna estende JPanel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5379358483855227909L;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List&lt;PointView&gt; points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ArrayList&lt;PointView&gt;();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//Lista di punti da disegnare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Stack&lt;Integer&gt; addedPoints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Stack&lt;Integer&gt;();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//Pila di interi per annullare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Color currentColor = Color.BLACK;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colore attuale del punto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Image background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//L’immagine di sfondo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//La classe Board è una classe Singleton, cioè all’interno di una classe ci sarà una sola istanza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//della classe. Per implementare questo comportamento sono necessari: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 - un oggetto statico della classe inizializzato a null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 - un costruttore privato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 - un metodo statico per restituire l’istanza della classe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 board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//Unico oggetto della classe Board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//Costruttore privato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setBackground(Color.WHITE);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 instance()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//metodo statico che restituisce board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(board ==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board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//La prima volta che viene chiamato crea l’oggetto Board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l’oggetto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Board </a:t>
            </a:r>
            <a:r>
              <a:rPr lang="it"/>
              <a:t>(1)</a:t>
            </a:r>
            <a:endParaRPr baseline="-25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/>
        </p:nvSpPr>
        <p:spPr>
          <a:xfrm>
            <a:off x="98250" y="718050"/>
            <a:ext cx="8796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controller deve gestire gli eventi del mouse all’interno della lavagna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setController(BoardController controller)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addMouseListener(controller);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addMouseMotionListener(controller);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//Metodi get e set del colore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Color getCurrentColor()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currentColor;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setCurrentColor(Color currentColor)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this.currentColor = currentColor;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//ATTENZIONE: NON VA CHIAMATO paintComponent***S***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//Permette di disegnare nel pannello, ogni volta che viene chiamato si devono disegnare tutti gli elementi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paintComponent(Graphics g) {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.paintComponent(g);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(background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g.drawImage(background, 0, 0,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//drawImage disegna un’immagine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setBackground(Color.WHITE);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(PointView p : points)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disegna per ogni punto nella lista points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g.setColor(p.color);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cambia il colore che si vuole utilizzare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g.fillOval(p.point.x, p.point.y, 10, 10);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disegna un cerchio 10X10 alla coordinata (x, y)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Board </a:t>
            </a:r>
            <a:r>
              <a:rPr lang="it"/>
              <a:t>(2)</a:t>
            </a:r>
            <a:endParaRPr baseline="-25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Board </a:t>
            </a:r>
            <a:r>
              <a:rPr lang="it"/>
              <a:t>(3)</a:t>
            </a:r>
            <a:endParaRPr baseline="-25000"/>
          </a:p>
        </p:txBody>
      </p:sp>
      <p:sp>
        <p:nvSpPr>
          <p:cNvPr id="404" name="Google Shape;404;p65"/>
          <p:cNvSpPr txBox="1"/>
          <p:nvPr/>
        </p:nvSpPr>
        <p:spPr>
          <a:xfrm>
            <a:off x="98250" y="718050"/>
            <a:ext cx="8767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changeBackground(Image img)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 l’immagine di sfondo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if(img != null)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= img;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//Scala l’immagine alle dimensioni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= background.getScaledInstance(getSize().width, getSize().height, Image.SCALE_SMOOTH);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repaint();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//Chiama paintComponent (quindi ridisegna gli elementi)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la finestra viene ridimensionata, va aggiornato lo sfondo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componentResized() { changeBackground(background);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//Per ogni evento del mouse in un punto (es. un click o un trascinamento) si aggiunge un punto e ridisegna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onMouseEvent(Point p) { points.add(new PointView(p, currentColor)); repaint();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//Quando il mouse viene rilasciato si tiene traccia del numero di punti disegnati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onMouseReleased(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count) { addedPoints.push(count);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pulisce la lavagna cancellando i punti e lo sfondo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clean() { points.clear(); addedPoints.clear(); background = null; repaint(); }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undo()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(addedPoints.isEmpty())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non ci sono punti disegnati non si può annullare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//addedPoints contiene, in ogni posizione, il numero di punti inseriti dopo ogni evento del mouse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//pop() restituisce l’ultimo numero di punti aggiunti (e cancella l’ultimo elemento dallo stack)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toRemove = addedPoints.pop();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(toRemove-- &gt; 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points.remove(points.size()-1);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rimuovono tutti i punti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repaint();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/>
        </p:nvSpPr>
        <p:spPr>
          <a:xfrm>
            <a:off x="98250" y="718050"/>
            <a:ext cx="8562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BoardController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MouseAdapter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count;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//Numero di punti da disegnare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//Questo metodo serve per gestire sia un click che il trascinamento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handleMouseEvent(MouseEvent e) {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Point(e.getX(), e.getY());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crea un nuovo punto con le coordinate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Board.instance().onMouseEvent(p);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count++;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 = 0;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azzera il contatore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handleMouseEvent(e);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chiama il metodo per gestire il disegno di un punto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mouseReleased(MouseEvent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Board.instance().onMouseReleased(count);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//Notifica alla lavagna del numero di punti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mouseDragged(MouseEvent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handleMouseEvent(e);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chiama il metodo per gestire il disegno di un punto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BoardController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/>
        </p:nvSpPr>
        <p:spPr>
          <a:xfrm>
            <a:off x="98250" y="718050"/>
            <a:ext cx="8506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TopPanel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JPanel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8039202002735442212L;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definiscono i 4 pulsanti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 backgroundButton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"Change background"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 colorButton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"Change color"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 cleanButton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"Clean"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 undoButton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"Undo"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TopPanel()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setPreferredSize(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Dimension(600, 40));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definisce la dimensione del pannello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.setLayout(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GridLayout(1, 4));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definisce il layout (1 riga e 4 colonne)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aggiungono i pulsanti nel pannello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.add(backgroundButton);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.add(colorButton);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.add(cleanButton);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.add(undoButton);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gestiscono gli eventi sui pulsanti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handleChangeBackground();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handleChangeColor();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handleCleanUndo();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TopPanel</a:t>
            </a:r>
            <a:r>
              <a:rPr lang="it"/>
              <a:t>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TopPanel</a:t>
            </a:r>
            <a:r>
              <a:rPr lang="it"/>
              <a:t> (2)</a:t>
            </a:r>
            <a:endParaRPr baseline="-25000"/>
          </a:p>
        </p:txBody>
      </p:sp>
      <p:sp>
        <p:nvSpPr>
          <p:cNvPr id="422" name="Google Shape;422;p68"/>
          <p:cNvSpPr txBox="1"/>
          <p:nvPr/>
        </p:nvSpPr>
        <p:spPr>
          <a:xfrm>
            <a:off x="98250" y="718050"/>
            <a:ext cx="8921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handleChangeBackground()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backgroundButton.addActionListener(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ActionListener()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actionPerformed(ActionEvent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usa JFileChooser per selezionare un file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//Si può impostare un filtro per aprire solo le immagini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FileFilter imageFilter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FileNameExtensionFilter(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"Image files"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ImageIO.getReaderFileSuffixes());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JFileChooser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f.setFileFilter(imageFilter);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res = f.showOpenDialog(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(res == JFileChooser.APPROVE_OPTION)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ha selezionato un file e cliccato OK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File file = f.getSelectedFile();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prende il file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BufferedImage img = ImageIO.read(file);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legge l’immagine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(img == null)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caso di errore si lancia un’eccezione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"Error: cannot open the image"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Board.instance().changeBackground(img);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cambia lo sfondo sulla lavagna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(IOException e1)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caso di errore, si mostra un messaggio di errore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JOptionPane.showMessageDialog(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"Error: cannot open the image"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e1)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caso di errore, si mostra un messaggio di errore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JOptionPane.showMessageDialog(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e1.getMessage());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TopPanel</a:t>
            </a:r>
            <a:r>
              <a:rPr lang="it"/>
              <a:t> (3)</a:t>
            </a:r>
            <a:endParaRPr baseline="-25000"/>
          </a:p>
        </p:txBody>
      </p:sp>
      <p:sp>
        <p:nvSpPr>
          <p:cNvPr id="428" name="Google Shape;428;p69"/>
          <p:cNvSpPr txBox="1"/>
          <p:nvPr/>
        </p:nvSpPr>
        <p:spPr>
          <a:xfrm>
            <a:off x="98250" y="718050"/>
            <a:ext cx="9045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handleChangeColor()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colorButton.addActionListener(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ActionListener()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actionPerformed(ActionEvent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apre una schermata per scegliere un colore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Color color = JColorChooser.showDialog(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"Choose a new color"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Board.instance().getCurrentColor());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(color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Board.instance().setCurrentColor(color);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cambia il colore con quello selezionato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handleCleanUndo()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cleanButton.addActionListener(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ActionListener()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actionPerformed(ActionEvent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Board.instance().clean();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chiama un metodo per pulire la lavagna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undoButton.addActionListener(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ActionListener()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actionPerformed(ActionEvent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Board.instance().undo();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chiama un metodo per annullare l’ultima azione sulla lavagna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0"/>
          <p:cNvSpPr txBox="1"/>
          <p:nvPr/>
        </p:nvSpPr>
        <p:spPr>
          <a:xfrm>
            <a:off x="98250" y="718050"/>
            <a:ext cx="8506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Settings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WIDTH = 800;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HEIGHT = 600;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JFrame f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"Board"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finestra con il titolo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f.setSize(Settings.WIDTH, Settings.HEIGHT);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//Inserimento dela dimensione della finestra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BoardController controller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BoardController();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classe per gestire gli eventi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TopPanel top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TopPanel();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 pannello con gli strumenti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Board board = Board.instance();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 pannello con la lavagna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board.setController(controller);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//Associamo il controller alla lavagna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f.add(top, BorderLayout.NORTH);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//Gli strumenti vanno nella parte superiore del BorderLayout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f.add(board, BorderLayout.CENTER);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//La lavagna va nella parte centrale del BorderLayout 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//Gestione dell'evento di ridimensionamento della finestra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f.addComponentListener(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ComponentAdapter() {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componentResized(ComponentEvent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board.componentResized();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f.setMinimumSize(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Dimension(Settings.WIDTH, Settings.HEIGHT));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//Settiamo la dimensione minima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f.setVisible(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//Rendiamo il frame visibile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f.setDefaultCloseOperation(JFrame.EXIT_ON_CLOSE);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//L’applicazione termina alla chiusura della finestra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top-level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8225" y="1726500"/>
            <a:ext cx="889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top-level container hanno quattro strati (detti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oppure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root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principale e si occupa di gestire gli altri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layered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che racchiude il content pane e la barra dei menu (nel caso in cui fosse specificata).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tutte le componenti visibili del root pane.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glass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uno strato superiore a tutti gli altri ed è nascosto di default. Nel caso in cui fosse reso visibile è come un blocco di vetro su tutti gli altri componenti del root pane. Ad esempio, può essere utile per disegnare delle immagini su più componenti.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JavaFX permette di creare interfacce grafiche in modo intuitivo e permette di definire l’aspetto e lo stile della applicazioni usando i fogli di stile (</a:t>
            </a:r>
            <a:r>
              <a:rPr lang="it" sz="1400">
                <a:solidFill>
                  <a:schemeClr val="accent3"/>
                </a:solidFill>
              </a:rPr>
              <a:t>Cascading Style Sheets, CSS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grafica può essere realizzata: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Tramite codice, in modo simile a quanto visto per le swing.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un linguaggio chiamato </a:t>
            </a:r>
            <a:r>
              <a:rPr lang="it" sz="1400">
                <a:solidFill>
                  <a:schemeClr val="accent3"/>
                </a:solidFill>
              </a:rPr>
              <a:t>FXML</a:t>
            </a:r>
            <a:r>
              <a:rPr lang="it" sz="1400"/>
              <a:t>, che è un linguaggio di markup basato su XML. In particolare si può utilizzare </a:t>
            </a:r>
            <a:r>
              <a:rPr lang="it" sz="1400">
                <a:solidFill>
                  <a:schemeClr val="accent3"/>
                </a:solidFill>
              </a:rPr>
              <a:t>Scene Builder</a:t>
            </a:r>
            <a:r>
              <a:rPr lang="it" sz="1400"/>
              <a:t> per creare delle interfacce grafiche: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SceneBuilder si disegna l’interfaccia grafica.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SceneBuilder crea in automatico i file FXML.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il codice si realizza la logica.</a:t>
            </a: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73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generale, un’applicazione JavaFX è composta da tre componenti principali: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, che rappresenta una finestra e contiene tutti gli elementi dell’applicazione JavaFX.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it" sz="1400"/>
              <a:t>, che rappresenta il contenuto delle applicazioni JavaFX. Contiene uno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 ed è contenuto in un solo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, che rappresenta il punto di partenza per la costruzione di applicazioni grafiche. Contiene dei gli oggetti grafici (chiamati nodi) che possono essere di tipi diversi: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Containers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FlowPane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Controlli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Oggetti geometrici in 2D e 3D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Elementi audio/video e immagini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Tipicamente, i nodi sono distribuiti in un qualche ordine gerarchico, in una struttura ad albero (c’è un nodo radice, poi dei nodi figli, ecc.).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Attenzione:</a:t>
            </a:r>
            <a:r>
              <a:rPr lang="it" sz="1400"/>
              <a:t> non sono gli stessi container, controlli, ecc. delle Swing. </a:t>
            </a:r>
            <a:r>
              <a:rPr lang="it" sz="1400">
                <a:solidFill>
                  <a:schemeClr val="accent3"/>
                </a:solidFill>
              </a:rPr>
              <a:t>Hanno funzionalità simili ma sono classi diverse!</a:t>
            </a:r>
            <a:endParaRPr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4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supporta il concetto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basandosi sull’architettura dei JavaBeans, che rappresenta una convenzione di metodi per la definizione di classi. La convenzione è semplice e consiste in: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avere un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costruttore senza parametri pubblico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proprietà devono essere private e avere metodi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(nel caso di proprietà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consigliato l’uso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invece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implementare l’interfaccia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senza metodi o attributi e serve solo per identificare gli oggetti che possono essere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serializzati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serializzazione permette di inviare interi oggetti tramite rete oppure anche di salvarli interamente su file.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serializzazione di un oggetto, ad ogni classe viene associato un numero di versione, chiamato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è usato successivamente durante la deserializzazione per verificare che il mittente e il destinatario di un oggetto serializzato abbiano caricato la classe di quell’oggetto.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della classe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Serializable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4094302331073094744L;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Person() {}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setLastName(String lastName)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getLastName()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terminologia dei JavaBeans, la classe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le properties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75"/>
          <p:cNvSpPr txBox="1"/>
          <p:nvPr/>
        </p:nvSpPr>
        <p:spPr>
          <a:xfrm>
            <a:off x="22350" y="694750"/>
            <a:ext cx="912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properties di JavaFX sono usate spesso in combinazione con il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un meccanismo che permette di esprimere relazioni dirette tra variabili. Quando due oggetti sono in binding tra di loro, i cambi fatti su un oggetto automaticamente si riflettono sull’altro oggetto. I binding sono assemblati da una o più sorgenti, chiamate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dipendenze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Un binding osserva i cambiamenti nella lista delle dipendenze e si aggiorna automaticamente ogni volta che rileva un cambiamento.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75"/>
          <p:cNvSpPr txBox="1"/>
          <p:nvPr/>
        </p:nvSpPr>
        <p:spPr>
          <a:xfrm>
            <a:off x="98250" y="1414100"/>
            <a:ext cx="41895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Person(String username, String firstName)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username)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75"/>
          <p:cNvSpPr txBox="1"/>
          <p:nvPr/>
        </p:nvSpPr>
        <p:spPr>
          <a:xfrm>
            <a:off x="4287775" y="1414100"/>
            <a:ext cx="48561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StringProperty username;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ScoreCounter(Integer score, String username)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scoreProperty().set(score);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scoreProperty()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(score ==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SimpleIntegerProperty();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getScore() {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scoreProperty().get();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setScore(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v) { scoreProperty().set(v);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v) { usernameProperty().set(v);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76"/>
          <p:cNvSpPr txBox="1"/>
          <p:nvPr/>
        </p:nvSpPr>
        <p:spPr>
          <a:xfrm>
            <a:off x="0" y="619050"/>
            <a:ext cx="89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p1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ScoreCounter score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ScoreCounter(10, p1.getUsername());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"username2"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username2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 modifiche dello username di p1 si riflettono sullo username di score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score.usernameProperty().bind(p1.usernameProperty());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si vuole che anche le modifiche dello username di score si riflettano su p1 si può usare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//score.usernameProperty().bindBidirectional(p1.usernameProperty());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"username3"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score.scoreProperty().addListener(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ChangeListener&lt;Number&gt;()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changed(ObservableValue&lt;?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Number&gt; observable, Number oldValue, Number newValue)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"Cambiato il valore di score da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oldValue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newValue);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score.setScore(100);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//Cambiando lo score, viene chiamato il ChangeListener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77"/>
          <p:cNvSpPr txBox="1"/>
          <p:nvPr/>
        </p:nvSpPr>
        <p:spPr>
          <a:xfrm>
            <a:off x="280175" y="818025"/>
            <a:ext cx="7765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creare un’applicazione JAVA FX si deve aggiungere la dipendenza al progetto. Ci sono diversi modi per farlo, ma il modo più semplice è utilizzare un gestore di dipendenze, tipo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concetti di base di maven: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l'identificativo univoco dell'organizzazione o del gruppo che ha creato il progetto. In genere è il nome di dominio dell'organizzazione, ad esempio it.unical.mat o it.unical.demacs.informatica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Artifact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del programma che verrà generato (in genere è il nome principale dell'applicazione).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versione del progetto, al momento si può lasciare quella di default.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mostrato per il progetto, è spesso usato per la documentazione.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834259"/>
            <a:ext cx="3834325" cy="36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75" y="880725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8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78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2" name="Google Shape;492;p79"/>
          <p:cNvPicPr preferRelativeResize="0"/>
          <p:nvPr/>
        </p:nvPicPr>
        <p:blipFill rotWithShape="1">
          <a:blip r:embed="rId3">
            <a:alphaModFix/>
          </a:blip>
          <a:srcRect b="5791" l="0" r="0" t="5783"/>
          <a:stretch/>
        </p:blipFill>
        <p:spPr>
          <a:xfrm>
            <a:off x="4410150" y="868850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9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79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5" name="Google Shape;49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38" y="860038"/>
            <a:ext cx="4012175" cy="35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0"/>
          <p:cNvSpPr txBox="1"/>
          <p:nvPr/>
        </p:nvSpPr>
        <p:spPr>
          <a:xfrm>
            <a:off x="3630700" y="1948050"/>
            <a:ext cx="5446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dipendenze vanno aggiunte nel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di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download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iniziale (da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fino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&lt;/name&gt;)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specifico del progetto, e contiene le informazioni fornite in fase di creazione del progetto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&lt;properties&gt;&lt;/properties&gt;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serve a specificare la versione di Java che si vuole utilizzare.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 per specificare le dipendenze.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80"/>
          <p:cNvSpPr txBox="1"/>
          <p:nvPr/>
        </p:nvSpPr>
        <p:spPr>
          <a:xfrm>
            <a:off x="644563" y="432077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Struttura finale del progetto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948050"/>
            <a:ext cx="3057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81"/>
          <p:cNvSpPr txBox="1"/>
          <p:nvPr/>
        </p:nvSpPr>
        <p:spPr>
          <a:xfrm>
            <a:off x="667001" y="2048400"/>
            <a:ext cx="37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l’aggiunta delle dipendenze è necessario aggiornare il progetto. Si deve fare click con il tasto destro sul progetto, selezionare Maven e poi Update Project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1" y="858175"/>
            <a:ext cx="3376320" cy="42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400"/>
              <a:t> permette di avere una finestra con un titolo, un’icona e i vari pulsanti di riduzione a icona, di chiusura, ecc.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//Dimensioni della finestra (larghezza x altezza)</a:t>
            </a:r>
            <a:endParaRPr sz="11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f.setSize(400,400) 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//Per creare una finestra che copra lo schermo intero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//f.setExtendedState(JFrame.MAXIMIZED_BOTH);</a:t>
            </a:r>
            <a:endParaRPr sz="11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11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/Quando chiudiamo la finestra il programma termina</a:t>
            </a:r>
            <a:endParaRPr sz="11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82"/>
          <p:cNvSpPr txBox="1"/>
          <p:nvPr/>
        </p:nvSpPr>
        <p:spPr>
          <a:xfrm>
            <a:off x="22350" y="694750"/>
            <a:ext cx="897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MainApplication.java (conterrà l’applicazione JavaFX)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//Lo Stage ha un ruolo simile a JFrame delle Swing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522" name="Google Shape;5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859400"/>
            <a:ext cx="520480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528" name="Google Shape;52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764125"/>
            <a:ext cx="52048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84"/>
          <p:cNvSpPr txBox="1"/>
          <p:nvPr/>
        </p:nvSpPr>
        <p:spPr>
          <a:xfrm>
            <a:off x="359025" y="1245575"/>
            <a:ext cx="15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 selezionare alcune librerie basate su JavaFX.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sp>
        <p:nvSpPr>
          <p:cNvPr id="535" name="Google Shape;535;p85"/>
          <p:cNvSpPr txBox="1"/>
          <p:nvPr/>
        </p:nvSpPr>
        <p:spPr>
          <a:xfrm>
            <a:off x="539250" y="783975"/>
            <a:ext cx="8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aver effettuato modifiche al file  POM.xml può essere necessario ricaricare il progetto.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6" name="Google Shape;5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260225"/>
            <a:ext cx="6926773" cy="368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</a:t>
            </a:r>
            <a:r>
              <a:rPr lang="it"/>
              <a:t>(IntelliJ IDEA)</a:t>
            </a:r>
            <a:endParaRPr/>
          </a:p>
        </p:txBody>
      </p:sp>
      <p:sp>
        <p:nvSpPr>
          <p:cNvPr id="542" name="Google Shape;542;p86"/>
          <p:cNvSpPr txBox="1"/>
          <p:nvPr/>
        </p:nvSpPr>
        <p:spPr>
          <a:xfrm>
            <a:off x="22350" y="694750"/>
            <a:ext cx="897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IntelliJ IDEA crea una classe HelloApplication che si può utilizzare. Tuttavia, è comunque preferibile creare un altro main da eseguire: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Scene Builder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87"/>
          <p:cNvSpPr txBox="1"/>
          <p:nvPr/>
        </p:nvSpPr>
        <p:spPr>
          <a:xfrm>
            <a:off x="22350" y="694750"/>
            <a:ext cx="8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Utilizzo di Scene Builder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87" title="Introduzione a Scene Builder - 1080p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25" y="1240025"/>
            <a:ext cx="6655555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comuni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5" name="Google Shape;555;p88"/>
          <p:cNvGraphicFramePr/>
          <p:nvPr/>
        </p:nvGraphicFramePr>
        <p:xfrm>
          <a:off x="281100" y="9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{16710C29-B2C0-430D-A413-50A510C1CFA8}</a:tableStyleId>
              </a:tblPr>
              <a:tblGrid>
                <a:gridCol w="5754725"/>
                <a:gridCol w="29371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 errore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Possibile </a:t>
                      </a: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Causa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Error: JavaFX runtime components are missing, and are required to run this application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Esecuzione del main all’interno della classe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MainApplication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java.lang.IllegalStateException: Location is not set.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Errore nel percorso al caricamento del file FXML, esempio di percorso corretto (assicurarsi che i nomi siano corretti), ad esempio: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"/application/view/MyFirstInterface.fxml"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java.lang.ClassNotFoundException: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specificato in SceneBuilder non esiste nel progetto.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javafx.fxml.LoadException: No controller specified.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non è stato specificato in SceneBuilder.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90"/>
          <p:cNvSpPr txBox="1"/>
          <p:nvPr/>
        </p:nvSpPr>
        <p:spPr>
          <a:xfrm>
            <a:off x="98250" y="1258925"/>
            <a:ext cx="888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degli aspetti più importanti di JavaFX è la possibilità di utilizzare i fogli di stile (Cascading Style Sheets;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per definire l’aspetto grafico delle applicazioni.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Guida: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https://openjfx.io/javadoc/17/javafx.graphics/javafx/scene/doc-files/cssref.html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Convenzione sui nomi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Molti dei nomi di JavaFX usano la notazione “cammellare” (cioè ogni parola inizia con la lettera maiuscola, 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dell’utilizzo con CSS, i nomi sono tutti minuscoli ma le parole sono separate da un trattino (es.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toggle-button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maggior parte delle proprietà che si possono specificare con i CSS hanno il prefisso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Applicare lo stile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91"/>
          <p:cNvSpPr txBox="1"/>
          <p:nvPr/>
        </p:nvSpPr>
        <p:spPr>
          <a:xfrm>
            <a:off x="2432900" y="782675"/>
            <a:ext cx="6623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scene.getStylesheets().add(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3" name="Google Shape;57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742750"/>
            <a:ext cx="2193750" cy="18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1"/>
          <p:cNvSpPr txBox="1"/>
          <p:nvPr/>
        </p:nvSpPr>
        <p:spPr>
          <a:xfrm>
            <a:off x="98250" y="895650"/>
            <a:ext cx="219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di nuovo l’esempio precedente mostrato nel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Aggiungiamo un nuovo package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all’interno di resources e creiamo un file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43925" y="1927200"/>
            <a:ext cx="7471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it" sz="1400"/>
              <a:t> offre la possibilità di creare delle finestre di dialogo, utili nel caso in cui si vogliano mostrare oppure ottenere delle informazioni. Agiscono come finestre temporanee che possono essere visualizzate a schermo.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f.setSize(400,400);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scelta = JOptionPane.showConfirmDialog(f, 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"Vuoi ingrandire la finestra?"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celta==JOptionPane.YES_OPTION)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  f.setExtendedState(JFrame.MAXIMIZED_BOTH);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086" l="-3236" r="-3236" t="-8098"/>
          <a:stretch/>
        </p:blipFill>
        <p:spPr>
          <a:xfrm>
            <a:off x="6450250" y="3831688"/>
            <a:ext cx="2693750" cy="1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92"/>
          <p:cNvSpPr txBox="1"/>
          <p:nvPr/>
        </p:nvSpPr>
        <p:spPr>
          <a:xfrm>
            <a:off x="98250" y="895650"/>
            <a:ext cx="5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1" name="Google Shape;581;p92"/>
          <p:cNvGraphicFramePr/>
          <p:nvPr/>
        </p:nvGraphicFramePr>
        <p:xfrm>
          <a:off x="49125" y="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{16710C29-B2C0-430D-A413-50A510C1CFA8}</a:tableStyleId>
              </a:tblPr>
              <a:tblGrid>
                <a:gridCol w="5999075"/>
                <a:gridCol w="1534775"/>
                <a:gridCol w="1511900"/>
              </a:tblGrid>
              <a:tr h="7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red;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Tutti gli oggetti di tipo Button, avranno un colore di sfondo rosso.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right,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 sinistra a destra.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bottom,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dall’alto in basso.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linear-gradient(from 60% 60% to 100% 100%, red, blue);         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con le coordinate.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2" name="Google Shape;58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625" y="11854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625" y="2048313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625" y="29112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625" y="3842250"/>
            <a:ext cx="781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93"/>
          <p:cNvSpPr txBox="1"/>
          <p:nvPr/>
        </p:nvSpPr>
        <p:spPr>
          <a:xfrm>
            <a:off x="98250" y="895650"/>
            <a:ext cx="4781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Altre proprietà: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-fx-background-radius: 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-fx-font-size: 13px;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-fx-font-family: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può utilizzare System.out.println(Font.getFamilies()); per stampare la lista delle font-family disponibili.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esistono diverse risorse che si possono usare gratuitamente: es. google offre: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https://fonts.google.com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usarli in JavaFX, si possono inserire all’interno di resources e caricare nella MainApplication.  Esempio con Roboto: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Font.loadFont(MainApplication.class.getResource(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"applications/fonts/Roboto/Roboto-Regular.ttf"</a:t>
            </a: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).toExternalForm(), 10);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2" name="Google Shape;59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0" y="771450"/>
            <a:ext cx="3959550" cy="394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94"/>
          <p:cNvSpPr txBox="1"/>
          <p:nvPr/>
        </p:nvSpPr>
        <p:spPr>
          <a:xfrm>
            <a:off x="98250" y="895650"/>
            <a:ext cx="365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definire degli stili personalizzati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-fx-background-radius: 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-fx-text-fill: white;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-fx-font-size: 13px;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-fx-font-family: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3B55"/>
                </a:solidFill>
                <a:latin typeface="Courier New"/>
                <a:ea typeface="Courier New"/>
                <a:cs typeface="Courier New"/>
                <a:sym typeface="Courier New"/>
              </a:rPr>
              <a:t>#ff3b55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1736"/>
                </a:solidFill>
                <a:latin typeface="Courier New"/>
                <a:ea typeface="Courier New"/>
                <a:cs typeface="Courier New"/>
                <a:sym typeface="Courier New"/>
              </a:rPr>
              <a:t>#ff1736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94"/>
          <p:cNvSpPr txBox="1"/>
          <p:nvPr/>
        </p:nvSpPr>
        <p:spPr>
          <a:xfrm>
            <a:off x="3714750" y="895650"/>
            <a:ext cx="48870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MyFirstApplicationController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myFirstButton;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deleteButton;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TextArea myTextArea;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myFirstAction(ActionEvent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myTextArea.appendText(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+System.lineSeparator());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può utilizzare il costruttore per modificare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//gli elementi grafici, ma si deve usare initialize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deleteButton.getStyleClass().add(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"my-alert-button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0" name="Google Shape;60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0" y="820625"/>
            <a:ext cx="2121025" cy="212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dei temi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5"/>
          <p:cNvSpPr txBox="1"/>
          <p:nvPr/>
        </p:nvSpPr>
        <p:spPr>
          <a:xfrm>
            <a:off x="98250" y="935750"/>
            <a:ext cx="87015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definire facilmente dei temi: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(dark)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"/application/css/dark.css"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scene.getStylesheets().add(getClass().getResource("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/application/css/light.css"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di light.css e dark.css si possono definire delle variabili che identificano i colori, che poi possono essere usate all’interno degli altri file di stile.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07" name="Google Shape;607;p95"/>
          <p:cNvGraphicFramePr/>
          <p:nvPr/>
        </p:nvGraphicFramePr>
        <p:xfrm>
          <a:off x="98250" y="3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{16710C29-B2C0-430D-A413-50A510C1CFA8}</a:tableStyleId>
              </a:tblPr>
              <a:tblGrid>
                <a:gridCol w="2888750"/>
                <a:gridCol w="3064600"/>
                <a:gridCol w="2932700"/>
              </a:tblGrid>
              <a:tr h="173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dark.css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rgb(64, 65, 66);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rgb(106, 111, 117);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white;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white;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light.css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rgb(204, 231, 255);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rgb(52, 149, 235);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my-style.css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-fx-text-fill: textColor;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primaryColor;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Componenti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Grafici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String</a:t>
            </a:r>
            <a:endParaRPr/>
          </a:p>
        </p:txBody>
      </p:sp>
      <p:sp>
        <p:nvSpPr>
          <p:cNvPr id="618" name="Google Shape;618;p97"/>
          <p:cNvSpPr txBox="1"/>
          <p:nvPr/>
        </p:nvSpPr>
        <p:spPr>
          <a:xfrm>
            <a:off x="0" y="619050"/>
            <a:ext cx="52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ListView può contenere qualsiasi oggetto.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//Nel caso di oggetti non grafici, es. Person,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visualizzazione userà il metodo toString().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ListView&lt;String&gt;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ListView&lt;String&gt;();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listView.getItems().add(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listView.setOnMousePressed(event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String s = listView.getSelectionModel().getSelectedItem();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selezionato l'elemento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9" name="Google Shape;61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771450"/>
            <a:ext cx="3951926" cy="2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Button</a:t>
            </a:r>
            <a:endParaRPr/>
          </a:p>
        </p:txBody>
      </p:sp>
      <p:sp>
        <p:nvSpPr>
          <p:cNvPr id="625" name="Google Shape;625;p98"/>
          <p:cNvSpPr txBox="1"/>
          <p:nvPr/>
        </p:nvSpPr>
        <p:spPr>
          <a:xfrm>
            <a:off x="0" y="619050"/>
            <a:ext cx="524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ListView&lt;Button&gt;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ListView&lt;Button&gt;();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6" name="Google Shape;62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771450"/>
            <a:ext cx="3591600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632" name="Google Shape;632;p99"/>
          <p:cNvSpPr txBox="1"/>
          <p:nvPr/>
        </p:nvSpPr>
        <p:spPr>
          <a:xfrm>
            <a:off x="0" y="619050"/>
            <a:ext cx="898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TableView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di mostrare i dati in forma tabellare, per utilizzarle è necessario il concetto di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property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Creiamo una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tre properties: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username, String firstName, Integer points)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.username =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getPoints()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setPoints(Integer points)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638" name="Google Shape;638;p100"/>
          <p:cNvSpPr txBox="1"/>
          <p:nvPr/>
        </p:nvSpPr>
        <p:spPr>
          <a:xfrm>
            <a:off x="0" y="619050"/>
            <a:ext cx="898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ObservableList&lt;Person&gt; observablePeople;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observablePeople = FXCollections.observableArrayList();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lista di Person osservabile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TableView&lt;Person&gt; table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TableView&lt;Person&gt;();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tabella di Person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table.setColumnResizePolicy(TableView.CONSTRAINED_RESIZE_POLICY);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//Impostazione sul resize delle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username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username.setMinWidth(100);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possono impostare aspetti grafici sulle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firstName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 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first 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Integer&gt; points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points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table.getColumns().add(username);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table.getColumns().add(firstName);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table.getColumns().add(points);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table.setItems(observablePeople);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lega la tabella con la lista di Person osservabile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//Si collegano le colonne alle proprietà username, firstName e points di Person (la classe Person è quella definita precedentemente)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points.setCellValueFactory(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person"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button.setOnAction(event -&gt; {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Random().nextInt(100);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"username_"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n, 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"first_name_"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n, 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observablePeople.add(p);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root.setCenter(table);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root.setBottom(button);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primaryStage.setResizable(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primaryStage.setWidth(600);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primaryStage.setHeight(400);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primaryStage.show();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9" name="Google Shape;63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00" y="2726050"/>
            <a:ext cx="3560876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 Editable</a:t>
            </a:r>
            <a:endParaRPr/>
          </a:p>
        </p:txBody>
      </p:sp>
      <p:sp>
        <p:nvSpPr>
          <p:cNvPr id="645" name="Google Shape;645;p101"/>
          <p:cNvSpPr txBox="1"/>
          <p:nvPr/>
        </p:nvSpPr>
        <p:spPr>
          <a:xfrm>
            <a:off x="0" y="619050"/>
            <a:ext cx="898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rendere la tabella modificabile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table.setEditable(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firstName.setCellFactory(TextFieldTableCell.forTableColumn());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first name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p.setFirstName(event.getNewValue());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points.setCellFactory(TextFieldTableCell.forTableColumn(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IntegerStringConverter()));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points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p.setPoints(event.getNewValue());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6" name="Google Shape;64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1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all’utente di inserire un valore da input.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String a = JOptionPane.showInputDialog(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"Inserisci un valore"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res = JOptionPane.showConfirmDialog(</a:t>
            </a:r>
            <a:r>
              <a:rPr lang="it" sz="11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inserito 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 + a + 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,      JOptionPane.YES_NO_OPTION, JOptionPane.QUESTION_MESSAGE);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8152" r="-5072" t="0"/>
          <a:stretch/>
        </p:blipFill>
        <p:spPr>
          <a:xfrm>
            <a:off x="5681650" y="3759250"/>
            <a:ext cx="3373800" cy="1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Charts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2"/>
          <p:cNvSpPr txBox="1"/>
          <p:nvPr/>
        </p:nvSpPr>
        <p:spPr>
          <a:xfrm>
            <a:off x="11100" y="648900"/>
            <a:ext cx="8998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Scene(root, 600, 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"Charts"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CategoryAxis xAxis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CategoryAxis();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NumberAxis yAxis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BarChart&lt;String, Number&gt; chart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BarChart&lt;String, Number&gt;(xAxis, yAxis);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chart"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//Titolo del grafico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x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yAxis.setLabel(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"Studenti"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y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presenti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giustificati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giustificati.setName(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"Giustificati"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assenti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assenti.setName(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"Assenti"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//Creiamo al volo un record e una lista con dati di prova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DatoStudente(String data, Integer numeroPresenti, Integer numeroGiustificati, Integer numeroAssenti) {}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List&lt;DatoStudente&gt; dati = List.of(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"01/03/2022"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55, 15, 35),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"08/03/2022"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77, 13, 10),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"15/03/2022"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63, 11, 26),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"22/03/2022"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49, 10, 41) 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dati.size(); i++)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dati.get(i).numeroPresenti()));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giustificati.getData().add(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dati.get(i).numeroGiustificati()));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dati.get(i).numeroAssenti()));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chart.getData().add(presenti);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chart.getData().add(giustificati);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chart.getData().add(assenti);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root.setCenter(chart);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5" name="Google Shape;65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648900"/>
            <a:ext cx="2428450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104"/>
          <p:cNvSpPr txBox="1"/>
          <p:nvPr/>
        </p:nvSpPr>
        <p:spPr>
          <a:xfrm>
            <a:off x="22350" y="694750"/>
            <a:ext cx="897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DrawExample drawExample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105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</a:t>
            </a:r>
            <a:r>
              <a:rPr lang="it"/>
              <a:t> con JavaFX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106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AnimatedObject animation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animation.start();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con JavaFX (2)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107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AnimatedObject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AnimationTimer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previousTime = 0;    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frequency = 200 * 1000000;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toggle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 canvas)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.canvas =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now)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tempo è espresso in nanosecondi (1 secondo = 10</a:t>
            </a:r>
            <a:r>
              <a:rPr baseline="30000"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nanosecondi)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(now-previousTime &gt;= frequency)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previousTime = now;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(toggle)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graphicsContext.clearRect(10, 10, 20, 20);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graphicsContext.fillRect(10, 10,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toggle = !toggle;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5" name="Google Shape;68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00" y="1164112"/>
            <a:ext cx="3130326" cy="30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8"/>
          <p:cNvSpPr txBox="1"/>
          <p:nvPr/>
        </p:nvSpPr>
        <p:spPr>
          <a:xfrm>
            <a:off x="49050" y="1519975"/>
            <a:ext cx="89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realizzare delle transizioni degli elementi grafici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noi vedremo: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FadeTransition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TranslateTransition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9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FadeTransition ft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FadeTransition(Duration.seconds(2),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ft.setFromValue(0.0);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ft.setToValue(1.0);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10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10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FadeTransition permette di creare un effetto dissolvenza.</a:t>
            </a:r>
            <a:endParaRPr/>
          </a:p>
        </p:txBody>
      </p:sp>
      <p:pic>
        <p:nvPicPr>
          <p:cNvPr id="699" name="Google Shape;699;p109" title="fad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0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RotateTransition rt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RotateTransition(Duration.seconds(2),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rt.setFromAngle(0.0);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rt.setToAngle(360.0);	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11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11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Rotate</a:t>
            </a:r>
            <a:r>
              <a:rPr lang="it"/>
              <a:t>Transition permette di creare una transizione di rotazione di un elemento grafico.</a:t>
            </a:r>
            <a:endParaRPr/>
          </a:p>
        </p:txBody>
      </p:sp>
      <p:pic>
        <p:nvPicPr>
          <p:cNvPr id="707" name="Google Shape;707;p110" title="rot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1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ScaleTransition st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ScaleTransition(Duration.seconds(2),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st.setFromX(10.0);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st.setToX(1.0);	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1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1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ScaleTransition</a:t>
            </a:r>
            <a:r>
              <a:rPr lang="it"/>
              <a:t> permette di creare un effetto di rimpicciolimento/ingrandimento di un elemento grafico.</a:t>
            </a:r>
            <a:endParaRPr/>
          </a:p>
        </p:txBody>
      </p:sp>
      <p:pic>
        <p:nvPicPr>
          <p:cNvPr id="715" name="Google Shape;715;p111" title="sca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