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87ad61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87ad61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87ad61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87ad61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87ad61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87ad61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87ad61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87ad61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87ad61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87ad61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987ad61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987ad61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87ad61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87ad61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87ad61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987ad61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987ad61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987ad61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8e60f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8e60f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73a6b0a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73a6b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8e60fe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8e60f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8e60fe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8e60fe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6256b5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6256b5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256b54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6256b54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256b54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6256b54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256b54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6256b54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256b54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6256b54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6256b54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6256b54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256b54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256b54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6256b54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6256b54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3268d3a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3268d3a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6256b54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6256b54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6256b54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6256b54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256b54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6256b54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9ebe5bad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9ebe5ba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9ebe5badd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9ebe5bad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9df7dc54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9df7dc5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9df7dc5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9df7dc5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8bc44de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8bc44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87ad61a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87ad61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87ad61a3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87ad61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87ad61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87ad61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87ad61a3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87ad61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87ad61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87ad61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uxlibrary.org" TargetMode="External"/><Relationship Id="rId4" Type="http://schemas.openxmlformats.org/officeDocument/2006/relationships/hyperlink" Target="https://www.uxlibrary.org" TargetMode="External"/><Relationship Id="rId5" Type="http://schemas.openxmlformats.org/officeDocument/2006/relationships/hyperlink" Target="https://www.justinmind.com/ui-design" TargetMode="External"/><Relationship Id="rId6" Type="http://schemas.openxmlformats.org/officeDocument/2006/relationships/hyperlink" Target="http://uipatterns.io" TargetMode="External"/><Relationship Id="rId7" Type="http://schemas.openxmlformats.org/officeDocument/2006/relationships/hyperlink" Target="http://uipatterns.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Interfacce Utente - Design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0" name="Google Shape;120;p22"/>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Si può pensare all’uso di un’interfaccia grafica come a una conversazione:</a:t>
            </a:r>
            <a:endParaRPr sz="1400"/>
          </a:p>
          <a:p>
            <a:pPr indent="-317500" lvl="0" marL="457200" rtl="0" algn="l">
              <a:spcBef>
                <a:spcPts val="1600"/>
              </a:spcBef>
              <a:spcAft>
                <a:spcPts val="0"/>
              </a:spcAft>
              <a:buSzPts val="1400"/>
              <a:buChar char="●"/>
            </a:pPr>
            <a:r>
              <a:rPr lang="it" sz="1400"/>
              <a:t>Ci sono due partecipanti: l’utente e il software.</a:t>
            </a:r>
            <a:endParaRPr sz="1400"/>
          </a:p>
          <a:p>
            <a:pPr indent="-317500" lvl="0" marL="457200" rtl="0" algn="l">
              <a:spcBef>
                <a:spcPts val="0"/>
              </a:spcBef>
              <a:spcAft>
                <a:spcPts val="0"/>
              </a:spcAft>
              <a:buSzPts val="1400"/>
              <a:buChar char="●"/>
            </a:pPr>
            <a:r>
              <a:rPr lang="it" sz="1400"/>
              <a:t>C’è uno scambio continuo di informazioni (</a:t>
            </a:r>
            <a:r>
              <a:rPr lang="it" sz="1400"/>
              <a:t>richieste, comandi, risposte, ecc.) </a:t>
            </a:r>
            <a:r>
              <a:rPr lang="it" sz="1400"/>
              <a:t>tra i due.</a:t>
            </a:r>
            <a:endParaRPr sz="1400"/>
          </a:p>
          <a:p>
            <a:pPr indent="-317500" lvl="0" marL="457200" rtl="0" algn="l">
              <a:spcBef>
                <a:spcPts val="0"/>
              </a:spcBef>
              <a:spcAft>
                <a:spcPts val="0"/>
              </a:spcAft>
              <a:buSzPts val="1400"/>
              <a:buChar char="●"/>
            </a:pPr>
            <a:r>
              <a:rPr lang="it" sz="1400"/>
              <a:t>Gli utenti hanno bisogno di feedback dall’interfaccia per essere sicuri che tutto stia funzionando come atteso. Ad esempio, deve essere chiaro quando il software è in attesa di un qualche comando e quando sta rispondendo.</a:t>
            </a:r>
            <a:endParaRPr sz="1400"/>
          </a:p>
          <a:p>
            <a:pPr indent="-317500" lvl="0" marL="457200" rtl="0" algn="l">
              <a:spcBef>
                <a:spcPts val="0"/>
              </a:spcBef>
              <a:spcAft>
                <a:spcPts val="0"/>
              </a:spcAft>
              <a:buSzPts val="1400"/>
              <a:buChar char="●"/>
            </a:pPr>
            <a:r>
              <a:rPr lang="it" sz="1400"/>
              <a:t>La comunicazione avviene quando le due entità che comunicano sono sintonizzate su un livello comprensibile a entrambe. Ad esempio, quali parole, icone, gesti, suoni, ecc. l’utente si aspetta di utilizzare? Come si possono mostrare i risultati in modo che siano comprensibili?</a:t>
            </a:r>
            <a:endParaRPr sz="1400"/>
          </a:p>
          <a:p>
            <a:pPr indent="0" lvl="0" marL="0" rtl="0" algn="l">
              <a:spcBef>
                <a:spcPts val="1600"/>
              </a:spcBef>
              <a:spcAft>
                <a:spcPts val="1600"/>
              </a:spcAft>
              <a:buNone/>
            </a:pPr>
            <a:r>
              <a:rPr lang="it" sz="1400"/>
              <a:t>Un livello più evoluto è quando il software è in grado di anticipare i prossimi passaggi degli utenti o di dare delle raccomandazioni.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6" name="Google Shape;126;p23"/>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Pensare a una conversazione può essere utile per qualche consiglio di design:</a:t>
            </a:r>
            <a:endParaRPr sz="1400"/>
          </a:p>
          <a:p>
            <a:pPr indent="-317500" lvl="0" marL="457200" rtl="0" algn="l">
              <a:spcBef>
                <a:spcPts val="1600"/>
              </a:spcBef>
              <a:spcAft>
                <a:spcPts val="0"/>
              </a:spcAft>
              <a:buSzPts val="1400"/>
              <a:buChar char="●"/>
            </a:pPr>
            <a:r>
              <a:rPr lang="it" sz="1400"/>
              <a:t>In alcuni casi è preferibile una conversazione breve, quindi un’interazione legata a qualcosa di molto specifico e veloce. Ad esempio un installer ha poche opzioni: next, back, cancel, finish.</a:t>
            </a:r>
            <a:endParaRPr sz="1400"/>
          </a:p>
          <a:p>
            <a:pPr indent="-317500" lvl="0" marL="457200" rtl="0" algn="l">
              <a:spcBef>
                <a:spcPts val="0"/>
              </a:spcBef>
              <a:spcAft>
                <a:spcPts val="0"/>
              </a:spcAft>
              <a:buSzPts val="1400"/>
              <a:buChar char="●"/>
            </a:pPr>
            <a:r>
              <a:rPr lang="it" sz="1400"/>
              <a:t>In altri casi è preferibile una conversazione lunga, dove gli utenti devono essere liberi di esplorare. Ad esempio un software come Photoshop o Eclipse ha centinaia di opzioni.</a:t>
            </a:r>
            <a:endParaRPr sz="1400"/>
          </a:p>
          <a:p>
            <a:pPr indent="-317500" lvl="0" marL="457200" rtl="0" algn="l">
              <a:spcBef>
                <a:spcPts val="0"/>
              </a:spcBef>
              <a:spcAft>
                <a:spcPts val="0"/>
              </a:spcAft>
              <a:buSzPts val="1400"/>
              <a:buChar char="●"/>
            </a:pPr>
            <a:r>
              <a:rPr lang="it" sz="1400"/>
              <a:t>Il vocabolario che si usa nell’interfaccia dovrebbe essere familiare all’utente. Se ci si aspetta che qualche utente possa non conoscere un termine bisogna dare la possibilità di impararlo.</a:t>
            </a:r>
            <a:endParaRPr sz="1400"/>
          </a:p>
          <a:p>
            <a:pPr indent="-317500" lvl="0" marL="457200" rtl="0" algn="l">
              <a:spcBef>
                <a:spcPts val="0"/>
              </a:spcBef>
              <a:spcAft>
                <a:spcPts val="0"/>
              </a:spcAft>
              <a:buSzPts val="1400"/>
              <a:buChar char="●"/>
            </a:pPr>
            <a:r>
              <a:rPr lang="it" sz="1400"/>
              <a:t>Se gli utenti non sono esperti di computer non bisogna creare elementi sofisticati o fare scelte di design non comuni.</a:t>
            </a:r>
            <a:endParaRPr sz="1400"/>
          </a:p>
          <a:p>
            <a:pPr indent="-317500" lvl="0" marL="457200" rtl="0" algn="l">
              <a:spcBef>
                <a:spcPts val="0"/>
              </a:spcBef>
              <a:spcAft>
                <a:spcPts val="0"/>
              </a:spcAft>
              <a:buSzPts val="1400"/>
              <a:buChar char="●"/>
            </a:pPr>
            <a:r>
              <a:rPr lang="it" sz="1400"/>
              <a:t>Se il loro interesse nel software è basso rispettatelo. Non è consigliabile richiedere all’utente tanto sforzo per avere una bassa ricompensa.</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2" name="Google Shape;132;p24"/>
          <p:cNvSpPr txBox="1"/>
          <p:nvPr>
            <p:ph idx="1" type="body"/>
          </p:nvPr>
        </p:nvSpPr>
        <p:spPr>
          <a:xfrm>
            <a:off x="0" y="1686000"/>
            <a:ext cx="9144000" cy="34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Quando si realizza un’interfaccia grafica si deve pensare alle </a:t>
            </a:r>
            <a:r>
              <a:rPr lang="it" sz="1400">
                <a:solidFill>
                  <a:schemeClr val="accent3"/>
                </a:solidFill>
              </a:rPr>
              <a:t>skill</a:t>
            </a:r>
            <a:r>
              <a:rPr lang="it" sz="1400"/>
              <a:t> degli utenti, sia nel presente e sia nel futuro.</a:t>
            </a:r>
            <a:endParaRPr sz="1400"/>
          </a:p>
          <a:p>
            <a:pPr indent="-317500" lvl="0" marL="457200" rtl="0" algn="l">
              <a:spcBef>
                <a:spcPts val="1600"/>
              </a:spcBef>
              <a:spcAft>
                <a:spcPts val="0"/>
              </a:spcAft>
              <a:buSzPts val="1400"/>
              <a:buChar char="●"/>
            </a:pPr>
            <a:r>
              <a:rPr lang="it" sz="1400"/>
              <a:t>Alcuni</a:t>
            </a:r>
            <a:r>
              <a:rPr lang="it" sz="1400"/>
              <a:t> software sono utilizzati tutti i giorni per il loro lavoro. Da un lato gli utenti diventeranno degli esperti. Dall’altro saranno meno disposti a tollerare delle mancanze anche piccole. </a:t>
            </a:r>
            <a:endParaRPr sz="1400"/>
          </a:p>
          <a:p>
            <a:pPr indent="-317500" lvl="1" marL="914400" rtl="0" algn="l">
              <a:spcBef>
                <a:spcPts val="0"/>
              </a:spcBef>
              <a:spcAft>
                <a:spcPts val="0"/>
              </a:spcAft>
              <a:buSzPts val="1400"/>
              <a:buChar char="○"/>
            </a:pPr>
            <a:r>
              <a:rPr lang="it"/>
              <a:t>Esempi di software: Excel, Photoshop, Eclipse, ecc.</a:t>
            </a:r>
            <a:endParaRPr/>
          </a:p>
          <a:p>
            <a:pPr indent="-317500" lvl="1" marL="914400" rtl="0" algn="l">
              <a:spcBef>
                <a:spcPts val="0"/>
              </a:spcBef>
              <a:spcAft>
                <a:spcPts val="0"/>
              </a:spcAft>
              <a:buSzPts val="1400"/>
              <a:buChar char="○"/>
            </a:pPr>
            <a:r>
              <a:rPr lang="it"/>
              <a:t>Focus su funzionalità.</a:t>
            </a:r>
            <a:endParaRPr/>
          </a:p>
          <a:p>
            <a:pPr indent="-317500" lvl="1" marL="914400" rtl="0" algn="l">
              <a:spcBef>
                <a:spcPts val="0"/>
              </a:spcBef>
              <a:spcAft>
                <a:spcPts val="0"/>
              </a:spcAft>
              <a:buSzPts val="1400"/>
              <a:buChar char="○"/>
            </a:pPr>
            <a:r>
              <a:rPr lang="it"/>
              <a:t>Si assume che l’utente sappia cosa fare.</a:t>
            </a:r>
            <a:endParaRPr/>
          </a:p>
          <a:p>
            <a:pPr indent="-317500" lvl="1" marL="914400" rtl="0" algn="l">
              <a:spcBef>
                <a:spcPts val="0"/>
              </a:spcBef>
              <a:spcAft>
                <a:spcPts val="0"/>
              </a:spcAft>
              <a:buSzPts val="1400"/>
              <a:buChar char="○"/>
            </a:pPr>
            <a:r>
              <a:rPr lang="it"/>
              <a:t>Sono ottimizzati per migliorare l’efficienza delle operazioni, non il loro apprendimento.</a:t>
            </a:r>
            <a:endParaRPr/>
          </a:p>
          <a:p>
            <a:pPr indent="-317500" lvl="0" marL="457200" rtl="0" algn="l">
              <a:lnSpc>
                <a:spcPct val="150000"/>
              </a:lnSpc>
              <a:spcBef>
                <a:spcPts val="0"/>
              </a:spcBef>
              <a:spcAft>
                <a:spcPts val="0"/>
              </a:spcAft>
              <a:buSzPts val="1400"/>
              <a:buChar char="●"/>
            </a:pPr>
            <a:r>
              <a:rPr lang="it" sz="1400"/>
              <a:t>Alcuni software sono utilizzati poche volte o addirittura una sola volta. Le mancanze sono più tollerate.</a:t>
            </a:r>
            <a:endParaRPr sz="1400"/>
          </a:p>
          <a:p>
            <a:pPr indent="-317500" lvl="1" marL="914400" rtl="0" algn="l">
              <a:spcBef>
                <a:spcPts val="0"/>
              </a:spcBef>
              <a:spcAft>
                <a:spcPts val="0"/>
              </a:spcAft>
              <a:buSzPts val="1400"/>
              <a:buChar char="○"/>
            </a:pPr>
            <a:r>
              <a:rPr lang="it" sz="1400"/>
              <a:t>Esempi di software: </a:t>
            </a:r>
            <a:r>
              <a:rPr lang="it"/>
              <a:t>applicazioni per prenotare viaggi, </a:t>
            </a:r>
            <a:r>
              <a:rPr lang="it" sz="1400"/>
              <a:t>installer, </a:t>
            </a:r>
            <a:r>
              <a:rPr lang="it"/>
              <a:t>guide </a:t>
            </a:r>
            <a:r>
              <a:rPr lang="it" sz="1400"/>
              <a:t>turistiche, ecc.</a:t>
            </a:r>
            <a:endParaRPr sz="1400"/>
          </a:p>
          <a:p>
            <a:pPr indent="-317500" lvl="1" marL="914400" rtl="0" algn="l">
              <a:spcBef>
                <a:spcPts val="0"/>
              </a:spcBef>
              <a:spcAft>
                <a:spcPts val="0"/>
              </a:spcAft>
              <a:buSzPts val="1400"/>
              <a:buChar char="○"/>
            </a:pPr>
            <a:r>
              <a:rPr lang="it"/>
              <a:t>Poche funzionalità, focus sulla semplificazione.</a:t>
            </a:r>
            <a:endParaRPr/>
          </a:p>
          <a:p>
            <a:pPr indent="-317500" lvl="1" marL="914400" rtl="0" algn="l">
              <a:spcBef>
                <a:spcPts val="0"/>
              </a:spcBef>
              <a:spcAft>
                <a:spcPts val="0"/>
              </a:spcAft>
              <a:buSzPts val="1400"/>
              <a:buChar char="○"/>
            </a:pPr>
            <a:r>
              <a:rPr lang="it"/>
              <a:t>Non si fanno assunzioni su conoscenza pregresse.</a:t>
            </a:r>
            <a:endParaRPr/>
          </a:p>
          <a:p>
            <a:pPr indent="-317500" lvl="1" marL="914400" rtl="0" algn="l">
              <a:spcBef>
                <a:spcPts val="0"/>
              </a:spcBef>
              <a:spcAft>
                <a:spcPts val="0"/>
              </a:spcAft>
              <a:buSzPts val="1400"/>
              <a:buChar char="○"/>
            </a:pPr>
            <a:r>
              <a:rPr lang="it"/>
              <a:t>Si utilizzano sistemi di aiuto contestuale.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1000"/>
                                        <p:tgtEl>
                                          <p:spTgt spid="1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animEffect filter="fade" transition="in">
                                      <p:cBhvr>
                                        <p:cTn dur="1000"/>
                                        <p:tgtEl>
                                          <p:spTgt spid="1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animEffect filter="fade" transition="in">
                                      <p:cBhvr>
                                        <p:cTn dur="1000"/>
                                        <p:tgtEl>
                                          <p:spTgt spid="13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8" name="Google Shape;138;p25"/>
          <p:cNvSpPr txBox="1"/>
          <p:nvPr>
            <p:ph idx="1" type="body"/>
          </p:nvPr>
        </p:nvSpPr>
        <p:spPr>
          <a:xfrm>
            <a:off x="162750" y="1846750"/>
            <a:ext cx="8840400" cy="324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maggior parte delle interfacce è nel mezzo tra i due estremi visti precedentemente.</a:t>
            </a:r>
            <a:endParaRPr sz="1400"/>
          </a:p>
          <a:p>
            <a:pPr indent="-317500" lvl="0" marL="457200" rtl="0" algn="l">
              <a:lnSpc>
                <a:spcPct val="150000"/>
              </a:lnSpc>
              <a:spcBef>
                <a:spcPts val="1600"/>
              </a:spcBef>
              <a:spcAft>
                <a:spcPts val="0"/>
              </a:spcAft>
              <a:buSzPts val="1400"/>
              <a:buChar char="●"/>
            </a:pPr>
            <a:r>
              <a:rPr lang="it" sz="1400"/>
              <a:t>Devono avere modalità di utilizzo semplici per gli utenti che la usano poche volte.</a:t>
            </a:r>
            <a:endParaRPr sz="1400"/>
          </a:p>
          <a:p>
            <a:pPr indent="-317500" lvl="0" marL="457200" rtl="0" algn="l">
              <a:lnSpc>
                <a:spcPct val="150000"/>
              </a:lnSpc>
              <a:spcBef>
                <a:spcPts val="0"/>
              </a:spcBef>
              <a:spcAft>
                <a:spcPts val="0"/>
              </a:spcAft>
              <a:buSzPts val="1400"/>
              <a:buChar char="●"/>
            </a:pPr>
            <a:r>
              <a:rPr lang="it" sz="1400"/>
              <a:t>Devono essere ottimizzate per consentire agli utenti avanzati di compiere azioni più complesse in modo efficiente.</a:t>
            </a:r>
            <a:endParaRPr sz="1400"/>
          </a:p>
          <a:p>
            <a:pPr indent="-317500" lvl="0" marL="457200" rtl="0" algn="l">
              <a:lnSpc>
                <a:spcPct val="150000"/>
              </a:lnSpc>
              <a:spcBef>
                <a:spcPts val="0"/>
              </a:spcBef>
              <a:spcAft>
                <a:spcPts val="0"/>
              </a:spcAft>
              <a:buSzPts val="1400"/>
              <a:buChar char="●"/>
            </a:pPr>
            <a:r>
              <a:rPr lang="it" sz="1400"/>
              <a:t>L’utilizzo tipico segue uno schema ben definito:</a:t>
            </a:r>
            <a:endParaRPr sz="1400"/>
          </a:p>
          <a:p>
            <a:pPr indent="-317500" lvl="1" marL="914400" rtl="0" algn="l">
              <a:lnSpc>
                <a:spcPct val="150000"/>
              </a:lnSpc>
              <a:spcBef>
                <a:spcPts val="0"/>
              </a:spcBef>
              <a:spcAft>
                <a:spcPts val="0"/>
              </a:spcAft>
              <a:buSzPts val="1400"/>
              <a:buChar char="○"/>
            </a:pPr>
            <a:r>
              <a:rPr lang="it"/>
              <a:t>L’utente ne apprende l’utilizzo di base.</a:t>
            </a:r>
            <a:endParaRPr/>
          </a:p>
          <a:p>
            <a:pPr indent="-317500" lvl="1" marL="914400" rtl="0" algn="l">
              <a:lnSpc>
                <a:spcPct val="150000"/>
              </a:lnSpc>
              <a:spcBef>
                <a:spcPts val="0"/>
              </a:spcBef>
              <a:spcAft>
                <a:spcPts val="0"/>
              </a:spcAft>
              <a:buSzPts val="1400"/>
              <a:buChar char="○"/>
            </a:pPr>
            <a:r>
              <a:rPr lang="it"/>
              <a:t>Raggiunge un livello che ritiene adeguato per il proprio utilizzo.</a:t>
            </a:r>
            <a:endParaRPr/>
          </a:p>
          <a:p>
            <a:pPr indent="-317500" lvl="1" marL="914400" rtl="0" algn="l">
              <a:lnSpc>
                <a:spcPct val="150000"/>
              </a:lnSpc>
              <a:spcBef>
                <a:spcPts val="0"/>
              </a:spcBef>
              <a:spcAft>
                <a:spcPts val="0"/>
              </a:spcAft>
              <a:buSzPts val="1400"/>
              <a:buChar char="○"/>
            </a:pPr>
            <a:r>
              <a:rPr lang="it"/>
              <a:t>Non apprende ulteriormente finché non ha una motivazione specifica.</a:t>
            </a:r>
            <a:endParaRPr sz="1400"/>
          </a:p>
          <a:p>
            <a:pPr indent="0" lvl="0" marL="0" rtl="0" algn="l">
              <a:lnSpc>
                <a:spcPct val="150000"/>
              </a:lnSpc>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0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44" name="Google Shape;144;p26"/>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Chi usa il software lo fa per rispondere a delle esigenze, quindi ha una motivazione specifica per farlo. Tra queste rientrano:</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Cercare qualcosa.</a:t>
            </a:r>
            <a:endParaRPr sz="1400"/>
          </a:p>
          <a:p>
            <a:pPr indent="-317500" lvl="0" marL="457200" rtl="0" algn="l">
              <a:spcBef>
                <a:spcPts val="0"/>
              </a:spcBef>
              <a:spcAft>
                <a:spcPts val="0"/>
              </a:spcAft>
              <a:buSzPts val="1400"/>
              <a:buChar char="●"/>
            </a:pPr>
            <a:r>
              <a:rPr lang="it" sz="1400"/>
              <a:t>Imparare qualcosa.</a:t>
            </a:r>
            <a:endParaRPr sz="1400"/>
          </a:p>
          <a:p>
            <a:pPr indent="-317500" lvl="0" marL="457200" rtl="0" algn="l">
              <a:spcBef>
                <a:spcPts val="0"/>
              </a:spcBef>
              <a:spcAft>
                <a:spcPts val="0"/>
              </a:spcAft>
              <a:buSzPts val="1400"/>
              <a:buChar char="●"/>
            </a:pPr>
            <a:r>
              <a:rPr lang="it" sz="1400"/>
              <a:t>Controllare o monitorare qualcosa.</a:t>
            </a:r>
            <a:endParaRPr sz="1400"/>
          </a:p>
          <a:p>
            <a:pPr indent="-317500" lvl="0" marL="457200" rtl="0" algn="l">
              <a:spcBef>
                <a:spcPts val="0"/>
              </a:spcBef>
              <a:spcAft>
                <a:spcPts val="0"/>
              </a:spcAft>
              <a:buSzPts val="1400"/>
              <a:buChar char="●"/>
            </a:pPr>
            <a:r>
              <a:rPr lang="it" sz="1400"/>
              <a:t>Creare qualcosa.</a:t>
            </a:r>
            <a:endParaRPr sz="1400"/>
          </a:p>
          <a:p>
            <a:pPr indent="-317500" lvl="0" marL="457200" rtl="0" algn="l">
              <a:spcBef>
                <a:spcPts val="0"/>
              </a:spcBef>
              <a:spcAft>
                <a:spcPts val="0"/>
              </a:spcAft>
              <a:buSzPts val="1400"/>
              <a:buChar char="●"/>
            </a:pPr>
            <a:r>
              <a:rPr lang="it" sz="1400"/>
              <a:t>Interagire con altre persone.</a:t>
            </a:r>
            <a:endParaRPr sz="1400"/>
          </a:p>
          <a:p>
            <a:pPr indent="-317500" lvl="0" marL="457200" rtl="0" algn="l">
              <a:spcBef>
                <a:spcPts val="0"/>
              </a:spcBef>
              <a:spcAft>
                <a:spcPts val="0"/>
              </a:spcAft>
              <a:buSzPts val="1400"/>
              <a:buChar char="●"/>
            </a:pPr>
            <a:r>
              <a:rPr lang="it" sz="1400"/>
              <a:t>Essere intrattenuti.</a:t>
            </a:r>
            <a:endParaRPr sz="1400"/>
          </a:p>
          <a:p>
            <a:pPr indent="0" lvl="0" marL="0" rtl="0" algn="l">
              <a:spcBef>
                <a:spcPts val="1600"/>
              </a:spcBef>
              <a:spcAft>
                <a:spcPts val="1600"/>
              </a:spcAft>
              <a:buNone/>
            </a:pPr>
            <a:r>
              <a:rPr lang="it" sz="1400"/>
              <a:t>Per molti di questi obiettivi c’è una vasta ricerca su come aiutare le persone a raggiungerli.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Effect filter="fade" transition="in">
                                      <p:cBhvr>
                                        <p:cTn dur="1000"/>
                                        <p:tgtEl>
                                          <p:spTgt spid="1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animEffect filter="fade" transition="in">
                                      <p:cBhvr>
                                        <p:cTn dur="1000"/>
                                        <p:tgtEl>
                                          <p:spTgt spid="1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animEffect filter="fade" transition="in">
                                      <p:cBhvr>
                                        <p:cTn dur="1000"/>
                                        <p:tgtEl>
                                          <p:spTgt spid="1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0" name="Google Shape;150;p27"/>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importante chiedersi sempre il perché dell’utilizzo. Ad esempio, un utente non ha mai come obiettivo l’interazione in sé con dei campi di testo, ma tipicamente lo fa per raggiungere un obiettivo, come inserire i dati personali per registrarsi oppure inserire i dati della carta di credito per acquistare un oggetto, ecc.</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Un esercizio utile è chiedersi il perché si utilizzano determinate applicazioni note. Ad esempio, perché si usano i client email?</a:t>
            </a:r>
            <a:endParaRPr sz="1400"/>
          </a:p>
          <a:p>
            <a:pPr indent="-317500" lvl="0" marL="457200" rtl="0" algn="l">
              <a:lnSpc>
                <a:spcPct val="100000"/>
              </a:lnSpc>
              <a:spcBef>
                <a:spcPts val="0"/>
              </a:spcBef>
              <a:spcAft>
                <a:spcPts val="0"/>
              </a:spcAft>
              <a:buSzPts val="1400"/>
              <a:buChar char="●"/>
            </a:pPr>
            <a:r>
              <a:rPr lang="it" sz="1400"/>
              <a:t>Sicuramente per comunicare con altre persone. Ma ci sono altri modi di farlo, usando il cellulare, una lettera, un documento formale, una chat, ecc.</a:t>
            </a:r>
            <a:endParaRPr sz="1400"/>
          </a:p>
          <a:p>
            <a:pPr indent="-317500" lvl="0" marL="457200" rtl="0" algn="l">
              <a:lnSpc>
                <a:spcPct val="100000"/>
              </a:lnSpc>
              <a:spcBef>
                <a:spcPts val="0"/>
              </a:spcBef>
              <a:spcAft>
                <a:spcPts val="0"/>
              </a:spcAft>
              <a:buSzPts val="1400"/>
              <a:buChar char="●"/>
            </a:pPr>
            <a:r>
              <a:rPr lang="it" sz="1400"/>
              <a:t>Quindi cos’è che spinge gli utenti a usare le mail?</a:t>
            </a:r>
            <a:endParaRPr sz="1400"/>
          </a:p>
          <a:p>
            <a:pPr indent="-317500" lvl="1" marL="914400" rtl="0" algn="l">
              <a:lnSpc>
                <a:spcPct val="100000"/>
              </a:lnSpc>
              <a:spcBef>
                <a:spcPts val="0"/>
              </a:spcBef>
              <a:spcAft>
                <a:spcPts val="0"/>
              </a:spcAft>
              <a:buSzPts val="1400"/>
              <a:buChar char="○"/>
            </a:pPr>
            <a:r>
              <a:rPr lang="it"/>
              <a:t>La possibilità di scegliere quando inviare una mail, leggere o rispondere?</a:t>
            </a:r>
            <a:endParaRPr/>
          </a:p>
          <a:p>
            <a:pPr indent="-317500" lvl="1" marL="914400" rtl="0" algn="l">
              <a:lnSpc>
                <a:spcPct val="100000"/>
              </a:lnSpc>
              <a:spcBef>
                <a:spcPts val="0"/>
              </a:spcBef>
              <a:spcAft>
                <a:spcPts val="0"/>
              </a:spcAft>
              <a:buSzPts val="1400"/>
              <a:buChar char="○"/>
            </a:pPr>
            <a:r>
              <a:rPr lang="it"/>
              <a:t>La possibilità di archiviare il contenuto?</a:t>
            </a:r>
            <a:endParaRPr/>
          </a:p>
          <a:p>
            <a:pPr indent="-317500" lvl="1" marL="914400" rtl="0" algn="l">
              <a:lnSpc>
                <a:spcPct val="100000"/>
              </a:lnSpc>
              <a:spcBef>
                <a:spcPts val="0"/>
              </a:spcBef>
              <a:spcAft>
                <a:spcPts val="0"/>
              </a:spcAft>
              <a:buSzPts val="1400"/>
              <a:buChar char="○"/>
            </a:pPr>
            <a:r>
              <a:rPr lang="it"/>
              <a:t>Una convenzione sociale?</a:t>
            </a:r>
            <a:endParaRPr/>
          </a:p>
          <a:p>
            <a:pPr indent="-317500" lvl="1" marL="914400" rtl="0" algn="l">
              <a:lnSpc>
                <a:spcPct val="100000"/>
              </a:lnSpc>
              <a:spcBef>
                <a:spcPts val="0"/>
              </a:spcBef>
              <a:spcAft>
                <a:spcPts val="0"/>
              </a:spcAft>
              <a:buSzPts val="1400"/>
              <a:buChar char="○"/>
            </a:pPr>
            <a:r>
              <a:rPr lang="it"/>
              <a:t>Altro?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1000"/>
                                        <p:tgtEl>
                                          <p:spTgt spid="1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6" name="Google Shape;156;p28"/>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Un errore comune è analizzare/trattare gli utenti come un’unica grande entità pensando a pochi casi di utilizzo o con un solo obiettivo in 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Per realizzare un buon design occorre tenere a mente diversi fattori, come le aspettative, le sensazioni, le preferenze, i valori, ecc. Quindi bisogna cercare di interessarsi agli utenti, capire le loro esigenze e le loro necessità.</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
        <p:nvSpPr>
          <p:cNvPr id="162" name="Google Shape;162;p29"/>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ricerca è il punto di partenza per capire contesto e obiettivi. È importante capire:</a:t>
            </a:r>
            <a:endParaRPr sz="1400"/>
          </a:p>
          <a:p>
            <a:pPr indent="-317500" lvl="0" marL="457200" rtl="0" algn="l">
              <a:lnSpc>
                <a:spcPct val="150000"/>
              </a:lnSpc>
              <a:spcBef>
                <a:spcPts val="0"/>
              </a:spcBef>
              <a:spcAft>
                <a:spcPts val="0"/>
              </a:spcAft>
              <a:buSzPts val="1400"/>
              <a:buChar char="●"/>
            </a:pPr>
            <a:r>
              <a:rPr lang="it" sz="1400"/>
              <a:t>Gli obiettivi degli utenti nell’utilizzare il software.</a:t>
            </a:r>
            <a:endParaRPr sz="1400"/>
          </a:p>
          <a:p>
            <a:pPr indent="-317500" lvl="0" marL="457200" rtl="0" algn="l">
              <a:lnSpc>
                <a:spcPct val="150000"/>
              </a:lnSpc>
              <a:spcBef>
                <a:spcPts val="0"/>
              </a:spcBef>
              <a:spcAft>
                <a:spcPts val="0"/>
              </a:spcAft>
              <a:buSzPts val="1400"/>
              <a:buChar char="●"/>
            </a:pPr>
            <a:r>
              <a:rPr lang="it" sz="1400"/>
              <a:t>I task specifici che svolgono per raggiungere questi obiettivi.</a:t>
            </a:r>
            <a:endParaRPr sz="1400"/>
          </a:p>
          <a:p>
            <a:pPr indent="-317500" lvl="0" marL="457200" rtl="0" algn="l">
              <a:lnSpc>
                <a:spcPct val="150000"/>
              </a:lnSpc>
              <a:spcBef>
                <a:spcPts val="0"/>
              </a:spcBef>
              <a:spcAft>
                <a:spcPts val="0"/>
              </a:spcAft>
              <a:buSzPts val="1400"/>
              <a:buChar char="●"/>
            </a:pPr>
            <a:r>
              <a:rPr lang="it" sz="1400"/>
              <a:t>Il linguaggio e le parole tecniche che usano per descrivere quello che fanno.</a:t>
            </a:r>
            <a:endParaRPr sz="1400"/>
          </a:p>
          <a:p>
            <a:pPr indent="-317500" lvl="0" marL="457200" rtl="0" algn="l">
              <a:lnSpc>
                <a:spcPct val="150000"/>
              </a:lnSpc>
              <a:spcBef>
                <a:spcPts val="0"/>
              </a:spcBef>
              <a:spcAft>
                <a:spcPts val="0"/>
              </a:spcAft>
              <a:buSzPts val="1400"/>
              <a:buChar char="●"/>
            </a:pPr>
            <a:r>
              <a:rPr lang="it" sz="1400"/>
              <a:t>Le loro skill nell’utilizzo di software simili a quello che si sta progettando.</a:t>
            </a:r>
            <a:endParaRPr sz="1400"/>
          </a:p>
          <a:p>
            <a:pPr indent="-317500" lvl="0" marL="457200" rtl="0" algn="l">
              <a:lnSpc>
                <a:spcPct val="150000"/>
              </a:lnSpc>
              <a:spcBef>
                <a:spcPts val="0"/>
              </a:spcBef>
              <a:spcAft>
                <a:spcPts val="0"/>
              </a:spcAft>
              <a:buSzPts val="1400"/>
              <a:buChar char="●"/>
            </a:pPr>
            <a:r>
              <a:rPr lang="it" sz="1400"/>
              <a:t>La loro predisposizione verso ciò che si sta progettando e come design diversi possono cambiare questa attitudine.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1000"/>
                                        <p:tgtEl>
                                          <p:spTgt spid="1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animEffect filter="fade" transition="in">
                                      <p:cBhvr>
                                        <p:cTn dur="1000"/>
                                        <p:tgtEl>
                                          <p:spTgt spid="1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Gli strumenti da utilizzare nella ricerca possono essere:</a:t>
            </a:r>
            <a:endParaRPr sz="1400"/>
          </a:p>
          <a:p>
            <a:pPr indent="-317500" lvl="0" marL="457200" rtl="0" algn="l">
              <a:spcBef>
                <a:spcPts val="0"/>
              </a:spcBef>
              <a:spcAft>
                <a:spcPts val="0"/>
              </a:spcAft>
              <a:buSzPts val="1400"/>
              <a:buChar char="●"/>
            </a:pPr>
            <a:r>
              <a:rPr lang="it" sz="1400"/>
              <a:t>L</a:t>
            </a:r>
            <a:r>
              <a:rPr lang="it" sz="1400"/>
              <a:t>e </a:t>
            </a:r>
            <a:r>
              <a:rPr lang="it" sz="1400">
                <a:solidFill>
                  <a:schemeClr val="accent3"/>
                </a:solidFill>
              </a:rPr>
              <a:t>interviste</a:t>
            </a:r>
            <a:r>
              <a:rPr lang="it" sz="1400"/>
              <a:t>. Parlare con i futuri utenti è sempre importante, in modo da capire le aspettative e il vocabolario. In alcuni casi si possono osservare degli schemi che possono essere successivamente utilizzati per guidare lo sviluppo del design.</a:t>
            </a:r>
            <a:endParaRPr sz="1400"/>
          </a:p>
          <a:p>
            <a:pPr indent="-317500" lvl="0" marL="457200" rtl="0" algn="l">
              <a:spcBef>
                <a:spcPts val="0"/>
              </a:spcBef>
              <a:spcAft>
                <a:spcPts val="0"/>
              </a:spcAft>
              <a:buSzPts val="1400"/>
              <a:buChar char="●"/>
            </a:pPr>
            <a:r>
              <a:rPr lang="it" sz="1400"/>
              <a:t>I </a:t>
            </a:r>
            <a:r>
              <a:rPr lang="it" sz="1400">
                <a:solidFill>
                  <a:schemeClr val="accent3"/>
                </a:solidFill>
              </a:rPr>
              <a:t>sondaggi</a:t>
            </a:r>
            <a:r>
              <a:rPr lang="it" sz="1400"/>
              <a:t>. Permettono di raccogliere informazioni su molti utenti, ma devono essere abbastanza dettagliati per essere utili.</a:t>
            </a:r>
            <a:endParaRPr sz="1400"/>
          </a:p>
          <a:p>
            <a:pPr indent="-317500" lvl="0" marL="457200" rtl="0" algn="l">
              <a:spcBef>
                <a:spcPts val="0"/>
              </a:spcBef>
              <a:spcAft>
                <a:spcPts val="0"/>
              </a:spcAft>
              <a:buSzPts val="1400"/>
              <a:buChar char="●"/>
            </a:pPr>
            <a:r>
              <a:rPr lang="it" sz="1400"/>
              <a:t>L</a:t>
            </a:r>
            <a:r>
              <a:rPr lang="it" sz="1400">
                <a:solidFill>
                  <a:schemeClr val="accent3"/>
                </a:solidFill>
              </a:rPr>
              <a:t>’osservazione diretta</a:t>
            </a:r>
            <a:r>
              <a:rPr lang="it" sz="1400"/>
              <a:t>. Si può osservare come gli utenti svolgono i task richiesti dal software. Questo può essere utile anche nel caso in cui si debba migliorare successivamente l’interfaccia.</a:t>
            </a:r>
            <a:endParaRPr sz="1400"/>
          </a:p>
          <a:p>
            <a:pPr indent="-317500" lvl="0" marL="457200" rtl="0" algn="l">
              <a:spcBef>
                <a:spcPts val="0"/>
              </a:spcBef>
              <a:spcAft>
                <a:spcPts val="0"/>
              </a:spcAft>
              <a:buSzPts val="1400"/>
              <a:buChar char="●"/>
            </a:pPr>
            <a:r>
              <a:rPr lang="it" sz="1400">
                <a:solidFill>
                  <a:schemeClr val="accent3"/>
                </a:solidFill>
              </a:rPr>
              <a:t>Casi di studio</a:t>
            </a:r>
            <a:r>
              <a:rPr lang="it" sz="1400"/>
              <a:t>. Si possono utilizzare alcuni utenti particolari come casi di studio per capirne le attitudini, soprattutto nel caso in cui si debba ricostruire l’interfaccia di un software esistente.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68" name="Google Shape;16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1000"/>
                                        <p:tgtEl>
                                          <p:spTgt spid="1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Effect filter="fade" transition="in">
                                      <p:cBhvr>
                                        <p:cTn dur="1000"/>
                                        <p:tgtEl>
                                          <p:spTgt spid="1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Effect filter="fade" transition="in">
                                      <p:cBhvr>
                                        <p:cTn dur="1000"/>
                                        <p:tgtEl>
                                          <p:spTgt spid="1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Schemi Comportamentali</a:t>
            </a:r>
            <a:endParaRPr/>
          </a:p>
        </p:txBody>
      </p:sp>
      <p:sp>
        <p:nvSpPr>
          <p:cNvPr id="174" name="Google Shape;174;p31"/>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Sebbene ogni persona sia unica, negli anni i designer e gli scienziati comportamentali hanno studiato il loro comportamento osservando degli schemi comportamentali. Tra questi abbiamo:</a:t>
            </a:r>
            <a:endParaRPr sz="1400"/>
          </a:p>
          <a:p>
            <a:pPr indent="-317500" lvl="0" marL="457200" rtl="0" algn="l">
              <a:lnSpc>
                <a:spcPct val="100000"/>
              </a:lnSpc>
              <a:spcBef>
                <a:spcPts val="0"/>
              </a:spcBef>
              <a:spcAft>
                <a:spcPts val="0"/>
              </a:spcAft>
              <a:buSzPts val="1400"/>
              <a:buChar char="●"/>
            </a:pPr>
            <a:r>
              <a:rPr lang="it" sz="1400"/>
              <a:t>Esplorazione sicura.</a:t>
            </a:r>
            <a:endParaRPr sz="1400"/>
          </a:p>
          <a:p>
            <a:pPr indent="-317500" lvl="0" marL="457200" rtl="0" algn="l">
              <a:lnSpc>
                <a:spcPct val="100000"/>
              </a:lnSpc>
              <a:spcBef>
                <a:spcPts val="0"/>
              </a:spcBef>
              <a:spcAft>
                <a:spcPts val="0"/>
              </a:spcAft>
              <a:buSzPts val="1400"/>
              <a:buChar char="●"/>
            </a:pPr>
            <a:r>
              <a:rPr lang="it" sz="1400"/>
              <a:t>Gratifica immediata.</a:t>
            </a:r>
            <a:endParaRPr sz="1400"/>
          </a:p>
          <a:p>
            <a:pPr indent="-317500" lvl="0" marL="457200" rtl="0" algn="l">
              <a:lnSpc>
                <a:spcPct val="100000"/>
              </a:lnSpc>
              <a:spcBef>
                <a:spcPts val="0"/>
              </a:spcBef>
              <a:spcAft>
                <a:spcPts val="0"/>
              </a:spcAft>
              <a:buSzPts val="1400"/>
              <a:buChar char="●"/>
            </a:pPr>
            <a:r>
              <a:rPr lang="it" sz="1400"/>
              <a:t>Minima soddisfazione.</a:t>
            </a:r>
            <a:endParaRPr sz="1400"/>
          </a:p>
          <a:p>
            <a:pPr indent="-317500" lvl="0" marL="457200" rtl="0" algn="l">
              <a:lnSpc>
                <a:spcPct val="100000"/>
              </a:lnSpc>
              <a:spcBef>
                <a:spcPts val="0"/>
              </a:spcBef>
              <a:spcAft>
                <a:spcPts val="0"/>
              </a:spcAft>
              <a:buSzPts val="1400"/>
              <a:buChar char="●"/>
            </a:pPr>
            <a:r>
              <a:rPr lang="it" sz="1400"/>
              <a:t>Cambi di idee.</a:t>
            </a:r>
            <a:endParaRPr sz="1400"/>
          </a:p>
          <a:p>
            <a:pPr indent="-317500" lvl="0" marL="457200" rtl="0" algn="l">
              <a:lnSpc>
                <a:spcPct val="100000"/>
              </a:lnSpc>
              <a:spcBef>
                <a:spcPts val="0"/>
              </a:spcBef>
              <a:spcAft>
                <a:spcPts val="0"/>
              </a:spcAft>
              <a:buSzPts val="1400"/>
              <a:buChar char="●"/>
            </a:pPr>
            <a:r>
              <a:rPr lang="it" sz="1400"/>
              <a:t>Scelte ritardate.</a:t>
            </a:r>
            <a:endParaRPr sz="1400"/>
          </a:p>
          <a:p>
            <a:pPr indent="-317500" lvl="0" marL="457200" rtl="0" algn="l">
              <a:lnSpc>
                <a:spcPct val="100000"/>
              </a:lnSpc>
              <a:spcBef>
                <a:spcPts val="0"/>
              </a:spcBef>
              <a:spcAft>
                <a:spcPts val="0"/>
              </a:spcAft>
              <a:buSzPts val="1400"/>
              <a:buChar char="●"/>
            </a:pPr>
            <a:r>
              <a:rPr lang="it" sz="1400"/>
              <a:t>Costruzione incrementale.</a:t>
            </a:r>
            <a:endParaRPr sz="1400"/>
          </a:p>
          <a:p>
            <a:pPr indent="-317500" lvl="0" marL="457200" rtl="0" algn="l">
              <a:lnSpc>
                <a:spcPct val="100000"/>
              </a:lnSpc>
              <a:spcBef>
                <a:spcPts val="0"/>
              </a:spcBef>
              <a:spcAft>
                <a:spcPts val="0"/>
              </a:spcAft>
              <a:buSzPts val="1400"/>
              <a:buChar char="●"/>
            </a:pPr>
            <a:r>
              <a:rPr lang="it" sz="1400"/>
              <a:t>Abitudini.</a:t>
            </a:r>
            <a:endParaRPr sz="1400"/>
          </a:p>
          <a:p>
            <a:pPr indent="-317500" lvl="0" marL="457200" rtl="0" algn="l">
              <a:lnSpc>
                <a:spcPct val="100000"/>
              </a:lnSpc>
              <a:spcBef>
                <a:spcPts val="0"/>
              </a:spcBef>
              <a:spcAft>
                <a:spcPts val="0"/>
              </a:spcAft>
              <a:buSzPts val="1400"/>
              <a:buChar char="●"/>
            </a:pPr>
            <a:r>
              <a:rPr lang="it" sz="1400"/>
              <a:t>Micropause.</a:t>
            </a:r>
            <a:endParaRPr sz="1400"/>
          </a:p>
          <a:p>
            <a:pPr indent="-317500" lvl="0" marL="457200" rtl="0" algn="l">
              <a:lnSpc>
                <a:spcPct val="100000"/>
              </a:lnSpc>
              <a:spcBef>
                <a:spcPts val="0"/>
              </a:spcBef>
              <a:spcAft>
                <a:spcPts val="0"/>
              </a:spcAft>
              <a:buSzPts val="1400"/>
              <a:buChar char="●"/>
            </a:pPr>
            <a:r>
              <a:rPr lang="it" sz="1400"/>
              <a:t>Memoria spaziale e memoria potenziale.</a:t>
            </a:r>
            <a:endParaRPr sz="1400"/>
          </a:p>
          <a:p>
            <a:pPr indent="-317500" lvl="0" marL="457200" rtl="0" algn="l">
              <a:lnSpc>
                <a:spcPct val="100000"/>
              </a:lnSpc>
              <a:spcBef>
                <a:spcPts val="0"/>
              </a:spcBef>
              <a:spcAft>
                <a:spcPts val="0"/>
              </a:spcAft>
              <a:buSzPts val="1400"/>
              <a:buChar char="●"/>
            </a:pPr>
            <a:r>
              <a:rPr lang="it" sz="1400"/>
              <a:t>Ripetizione in sequenza.</a:t>
            </a:r>
            <a:endParaRPr sz="1400"/>
          </a:p>
          <a:p>
            <a:pPr indent="-317500" lvl="0" marL="457200" rtl="0" algn="l">
              <a:lnSpc>
                <a:spcPct val="100000"/>
              </a:lnSpc>
              <a:spcBef>
                <a:spcPts val="0"/>
              </a:spcBef>
              <a:spcAft>
                <a:spcPts val="0"/>
              </a:spcAft>
              <a:buSzPts val="1400"/>
              <a:buChar char="●"/>
            </a:pPr>
            <a:r>
              <a:rPr lang="it" sz="1400"/>
              <a:t>Solo tastiera.</a:t>
            </a:r>
            <a:endParaRPr sz="1400"/>
          </a:p>
          <a:p>
            <a:pPr indent="-317500" lvl="0" marL="457200" rtl="0" algn="l">
              <a:lnSpc>
                <a:spcPct val="100000"/>
              </a:lnSpc>
              <a:spcBef>
                <a:spcPts val="0"/>
              </a:spcBef>
              <a:spcAft>
                <a:spcPts val="0"/>
              </a:spcAft>
              <a:buSzPts val="1400"/>
              <a:buChar char="●"/>
            </a:pPr>
            <a:r>
              <a:rPr lang="it" sz="1400"/>
              <a:t>Approvazione sociale e collaborazioni.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10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10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10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1000"/>
                                        <p:tgtEl>
                                          <p:spTgt spid="1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1000"/>
                                        <p:tgtEl>
                                          <p:spTgt spid="1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1000"/>
                                        <p:tgtEl>
                                          <p:spTgt spid="1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1000"/>
                                        <p:tgtEl>
                                          <p:spTgt spid="1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animEffect filter="fade" transition="in">
                                      <p:cBhvr>
                                        <p:cTn dur="1000"/>
                                        <p:tgtEl>
                                          <p:spTgt spid="17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3" st="13"/>
                                            </p:txEl>
                                          </p:spTgt>
                                        </p:tgtEl>
                                        <p:attrNameLst>
                                          <p:attrName>style.visibility</p:attrName>
                                        </p:attrNameLst>
                                      </p:cBhvr>
                                      <p:to>
                                        <p:strVal val="visible"/>
                                      </p:to>
                                    </p:set>
                                    <p:animEffect filter="fade" transition="in">
                                      <p:cBhvr>
                                        <p:cTn dur="1000"/>
                                        <p:tgtEl>
                                          <p:spTgt spid="17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4" st="14"/>
                                            </p:txEl>
                                          </p:spTgt>
                                        </p:tgtEl>
                                        <p:attrNameLst>
                                          <p:attrName>style.visibility</p:attrName>
                                        </p:attrNameLst>
                                      </p:cBhvr>
                                      <p:to>
                                        <p:strVal val="visible"/>
                                      </p:to>
                                    </p:set>
                                    <p:animEffect filter="fade" transition="in">
                                      <p:cBhvr>
                                        <p:cTn dur="1000"/>
                                        <p:tgtEl>
                                          <p:spTgt spid="17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5" st="15"/>
                                            </p:txEl>
                                          </p:spTgt>
                                        </p:tgtEl>
                                        <p:attrNameLst>
                                          <p:attrName>style.visibility</p:attrName>
                                        </p:attrNameLst>
                                      </p:cBhvr>
                                      <p:to>
                                        <p:strVal val="visible"/>
                                      </p:to>
                                    </p:set>
                                    <p:animEffect filter="fade" transition="in">
                                      <p:cBhvr>
                                        <p:cTn dur="1000"/>
                                        <p:tgtEl>
                                          <p:spTgt spid="17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Libro di Testo e Letture Consigliate</a:t>
            </a:r>
            <a:endParaRPr baseline="-25000">
              <a:latin typeface="Courier New"/>
              <a:ea typeface="Courier New"/>
              <a:cs typeface="Courier New"/>
              <a:sym typeface="Courier New"/>
            </a:endParaRPr>
          </a:p>
        </p:txBody>
      </p:sp>
      <p:sp>
        <p:nvSpPr>
          <p:cNvPr id="74" name="Google Shape;74;p14"/>
          <p:cNvSpPr txBox="1"/>
          <p:nvPr/>
        </p:nvSpPr>
        <p:spPr>
          <a:xfrm>
            <a:off x="138225" y="1726500"/>
            <a:ext cx="8895600" cy="3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Libro di testo:</a:t>
            </a:r>
            <a:r>
              <a:rPr lang="it">
                <a:solidFill>
                  <a:schemeClr val="lt2"/>
                </a:solidFill>
                <a:latin typeface="Roboto"/>
                <a:ea typeface="Roboto"/>
                <a:cs typeface="Roboto"/>
                <a:sym typeface="Roboto"/>
              </a:rPr>
              <a:t> Jenifer Tidwell, Charles Brewer; Aynne Valencia. </a:t>
            </a:r>
            <a:r>
              <a:rPr i="1" lang="it">
                <a:solidFill>
                  <a:schemeClr val="lt2"/>
                </a:solidFill>
                <a:latin typeface="Roboto"/>
                <a:ea typeface="Roboto"/>
                <a:cs typeface="Roboto"/>
                <a:sym typeface="Roboto"/>
              </a:rPr>
              <a:t>Designing Interfaces</a:t>
            </a:r>
            <a:r>
              <a:rPr lang="it">
                <a:solidFill>
                  <a:schemeClr val="lt2"/>
                </a:solidFill>
                <a:latin typeface="Roboto"/>
                <a:ea typeface="Roboto"/>
                <a:cs typeface="Roboto"/>
                <a:sym typeface="Roboto"/>
              </a:rPr>
              <a:t>. O'Reilly Media, terza edizione.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Altre letture: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Steven Branson. </a:t>
            </a:r>
            <a:r>
              <a:rPr i="1" lang="it">
                <a:solidFill>
                  <a:schemeClr val="lt2"/>
                </a:solidFill>
                <a:latin typeface="Roboto"/>
                <a:ea typeface="Roboto"/>
                <a:cs typeface="Roboto"/>
                <a:sym typeface="Roboto"/>
              </a:rPr>
              <a:t>UX/UI Design: Introduction Guide To Intuitive Design And User-Friendly Experience.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Emrah Yayici. </a:t>
            </a:r>
            <a:r>
              <a:rPr i="1" lang="it">
                <a:solidFill>
                  <a:schemeClr val="lt2"/>
                </a:solidFill>
                <a:latin typeface="Roboto"/>
                <a:ea typeface="Roboto"/>
                <a:cs typeface="Roboto"/>
                <a:sym typeface="Roboto"/>
              </a:rPr>
              <a:t>UX Design and Usability Mentor Book: With Best Practice Business Analysis and User Interface Design Tips and Techniques.</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Alfonso Cannavacciuolo. </a:t>
            </a:r>
            <a:r>
              <a:rPr i="1" lang="it">
                <a:solidFill>
                  <a:schemeClr val="lt2"/>
                </a:solidFill>
                <a:latin typeface="Roboto"/>
                <a:ea typeface="Roboto"/>
                <a:cs typeface="Roboto"/>
                <a:sym typeface="Roboto"/>
              </a:rPr>
              <a:t>Manuale di copywriting e scrittura per il web.</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Serena Giust. </a:t>
            </a:r>
            <a:r>
              <a:rPr i="1" lang="it">
                <a:solidFill>
                  <a:schemeClr val="lt2"/>
                </a:solidFill>
                <a:latin typeface="Roboto"/>
                <a:ea typeface="Roboto"/>
                <a:cs typeface="Roboto"/>
                <a:sym typeface="Roboto"/>
              </a:rPr>
              <a:t>UX Writing (Italian Edition).</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3"/>
              </a:rPr>
              <a:t>https://www.uxlibrary.or</a:t>
            </a:r>
            <a:r>
              <a:rPr lang="it" u="sng">
                <a:solidFill>
                  <a:schemeClr val="hlink"/>
                </a:solidFill>
                <a:latin typeface="Roboto"/>
                <a:ea typeface="Roboto"/>
                <a:cs typeface="Roboto"/>
                <a:sym typeface="Roboto"/>
                <a:hlinkClick r:id="rId4"/>
              </a:rPr>
              <a:t>g</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5"/>
              </a:rPr>
              <a:t>https://www.justinmind.com/ui-design</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6"/>
              </a:rPr>
              <a:t>http://uipatterns.i</a:t>
            </a:r>
            <a:r>
              <a:rPr lang="it" u="sng">
                <a:solidFill>
                  <a:schemeClr val="hlink"/>
                </a:solidFill>
                <a:latin typeface="Roboto"/>
                <a:ea typeface="Roboto"/>
                <a:cs typeface="Roboto"/>
                <a:sym typeface="Roboto"/>
                <a:hlinkClick r:id="rId7"/>
              </a:rPr>
              <a:t>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1000"/>
                                        <p:tgtEl>
                                          <p:spTgt spid="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1000"/>
                                        <p:tgtEl>
                                          <p:spTgt spid="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animEffect filter="fade" transition="in">
                                      <p:cBhvr>
                                        <p:cTn dur="1000"/>
                                        <p:tgtEl>
                                          <p:spTgt spid="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animEffect filter="fade" transition="in">
                                      <p:cBhvr>
                                        <p:cTn dur="1000"/>
                                        <p:tgtEl>
                                          <p:spTgt spid="7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4294967295"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Per e</a:t>
            </a:r>
            <a:r>
              <a:rPr lang="it" sz="1400"/>
              <a:t>splorazione sicura si intende permettere agli utenti di sperimentare/esplorare l’interfaccia senza perdersi e senza c</a:t>
            </a:r>
            <a:r>
              <a:rPr lang="it" sz="1400"/>
              <a:t>ausare danni</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Quando gli utenti si sentono liberi di esplorare senza conseguenze negative dirette e senza fastidi sono più propensi a imparare l’interfaccia. Ad esempio, nell’esplorazione rientra la possibilità di spostarsi facilmente tra le varie schermate.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visibile lo stato del sistema. Ad esempio, dove si trova l’utente e come tornare indietro.</a:t>
            </a:r>
            <a:endParaRPr sz="1400"/>
          </a:p>
          <a:p>
            <a:pPr indent="-317500" lvl="0" marL="457200" rtl="0" algn="l">
              <a:lnSpc>
                <a:spcPct val="115000"/>
              </a:lnSpc>
              <a:spcBef>
                <a:spcPts val="0"/>
              </a:spcBef>
              <a:spcAft>
                <a:spcPts val="0"/>
              </a:spcAft>
              <a:buSzPts val="1400"/>
              <a:buChar char="●"/>
            </a:pPr>
            <a:r>
              <a:rPr lang="it" sz="1400"/>
              <a:t>Il sistema deve rispecchiare il più possibile il mondo reale.</a:t>
            </a:r>
            <a:endParaRPr sz="1400"/>
          </a:p>
          <a:p>
            <a:pPr indent="-317500" lvl="0" marL="457200" rtl="0" algn="l">
              <a:lnSpc>
                <a:spcPct val="115000"/>
              </a:lnSpc>
              <a:spcBef>
                <a:spcPts val="0"/>
              </a:spcBef>
              <a:spcAft>
                <a:spcPts val="0"/>
              </a:spcAft>
              <a:buSzPts val="1400"/>
              <a:buChar char="●"/>
            </a:pPr>
            <a:r>
              <a:rPr lang="it" sz="1400"/>
              <a:t>Controllare gli utenti e renderli liberi di muoversi.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80" name="Google Shape;18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E</a:t>
            </a:r>
            <a:r>
              <a:rPr lang="it"/>
              <a:t>splorazione Sicura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G</a:t>
            </a:r>
            <a:r>
              <a:rPr lang="it"/>
              <a:t>ratifica Immediata</a:t>
            </a:r>
            <a:endParaRPr/>
          </a:p>
        </p:txBody>
      </p:sp>
      <p:sp>
        <p:nvSpPr>
          <p:cNvPr id="186" name="Google Shape;186;p33"/>
          <p:cNvSpPr txBox="1"/>
          <p:nvPr>
            <p:ph idx="4294967295"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Le persone amano vedere subito i risultati delle loro azioni. Se l’applicazione permette di ottenere un risultato in modo istantaneo o dopo pochi secondi gli utenti sono più predisposti al loro utilizzo successivo, anche nel caso in cui dovesse diventare più difficoltoso.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Cercare di anticipare le esigenze degli utenti.</a:t>
            </a:r>
            <a:endParaRPr sz="1400"/>
          </a:p>
          <a:p>
            <a:pPr indent="-317500" lvl="0" marL="457200" rtl="0" algn="l">
              <a:lnSpc>
                <a:spcPct val="115000"/>
              </a:lnSpc>
              <a:spcBef>
                <a:spcPts val="0"/>
              </a:spcBef>
              <a:spcAft>
                <a:spcPts val="0"/>
              </a:spcAft>
              <a:buSzPts val="1400"/>
              <a:buChar char="●"/>
            </a:pPr>
            <a:r>
              <a:rPr lang="it" sz="1400"/>
              <a:t>Assicurarsi un punto di ingresso ovvio, per cominciare a sperimentare con l’interfaccia.</a:t>
            </a:r>
            <a:endParaRPr sz="1400"/>
          </a:p>
          <a:p>
            <a:pPr indent="-317500" lvl="0" marL="457200" rtl="0" algn="l">
              <a:lnSpc>
                <a:spcPct val="115000"/>
              </a:lnSpc>
              <a:spcBef>
                <a:spcPts val="0"/>
              </a:spcBef>
              <a:spcAft>
                <a:spcPts val="0"/>
              </a:spcAft>
              <a:buSzPts val="1400"/>
              <a:buChar char="●"/>
            </a:pPr>
            <a:r>
              <a:rPr lang="it" sz="1400"/>
              <a:t>Non rallentarli nell’utilizzo. Ad esempio richiedere la registrazione solo dopo che l’utente abbia compiuto delle azioni tali da giustificare la richiesta. Si può fare riferimento ai siti di prenotazione online (come le compagnie aeree o di alberghi), che tipicamente richiedono la registrazione solo dopo che si è scelto il prodotto/servizio da acquistare.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0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000"/>
                                        <p:tgtEl>
                                          <p:spTgt spid="1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Effect filter="fade" transition="in">
                                      <p:cBhvr>
                                        <p:cTn dur="1000"/>
                                        <p:tgtEl>
                                          <p:spTgt spid="18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Minima Soddisfazione</a:t>
            </a:r>
            <a:endParaRPr/>
          </a:p>
        </p:txBody>
      </p:sp>
      <p:sp>
        <p:nvSpPr>
          <p:cNvPr id="192" name="Google Shape;192;p34"/>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Esiste una parola inglese, cioè </a:t>
            </a:r>
            <a:r>
              <a:rPr lang="it" sz="1400">
                <a:solidFill>
                  <a:schemeClr val="accent3"/>
                </a:solidFill>
              </a:rPr>
              <a:t>satisficing</a:t>
            </a:r>
            <a:r>
              <a:rPr lang="it" sz="1400"/>
              <a:t>, che è una combinazione di satisfying and sufficing, coniata per descrivere il comportamento delle persone in ambito economico e sociale, con l’obiettivo di indicare il fatto che le persone preferiscono accettare qualcosa che sia sufficientemente buono piuttosto che migliore se apprendere tutte le alternative ha un costo in termini di tempo o di sforzo.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termini di interfaccia significa che le persone tenderanno a effettuare rapide scansioni dell’interfaccia cercando prima di tutto di ottenere velocemente il loro obiettivo. Quindi se l’interfaccia presenta delle opzioni che permettono subito di ottenere qualcosa è molto probabile che gli utenti le useranno.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Guidare gli utenti su cosa fare subito, ad esempio evidenziando dove scrivere o cliccare.</a:t>
            </a:r>
            <a:endParaRPr sz="1400"/>
          </a:p>
          <a:p>
            <a:pPr indent="-317500" lvl="0" marL="457200" rtl="0" algn="l">
              <a:lnSpc>
                <a:spcPct val="115000"/>
              </a:lnSpc>
              <a:spcBef>
                <a:spcPts val="0"/>
              </a:spcBef>
              <a:spcAft>
                <a:spcPts val="0"/>
              </a:spcAft>
              <a:buSzPts val="1400"/>
              <a:buChar char="●"/>
            </a:pPr>
            <a:r>
              <a:rPr lang="it" sz="1400"/>
              <a:t>Usare nomi corti, veloci da leggere e significativi.</a:t>
            </a:r>
            <a:endParaRPr sz="1400"/>
          </a:p>
          <a:p>
            <a:pPr indent="-317500" lvl="0" marL="457200" rtl="0" algn="l">
              <a:lnSpc>
                <a:spcPct val="115000"/>
              </a:lnSpc>
              <a:spcBef>
                <a:spcPts val="0"/>
              </a:spcBef>
              <a:spcAft>
                <a:spcPts val="0"/>
              </a:spcAft>
              <a:buSzPts val="1400"/>
              <a:buChar char="●"/>
            </a:pPr>
            <a:r>
              <a:rPr lang="it" sz="1400"/>
              <a:t>Usare l’interfaccia per comunicare dei significati, ad esempio con forme diverse.</a:t>
            </a:r>
            <a:endParaRPr sz="1400"/>
          </a:p>
          <a:p>
            <a:pPr indent="-317500" lvl="0" marL="457200" rtl="0" algn="l">
              <a:lnSpc>
                <a:spcPct val="115000"/>
              </a:lnSpc>
              <a:spcBef>
                <a:spcPts val="0"/>
              </a:spcBef>
              <a:spcAft>
                <a:spcPts val="0"/>
              </a:spcAft>
              <a:buSzPts val="1400"/>
              <a:buChar char="●"/>
            </a:pPr>
            <a:r>
              <a:rPr lang="it" sz="1400"/>
              <a:t>Rendere semplice il movimento all’interno dell’interfaccia.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10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10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10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10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10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10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1" st="11"/>
                                            </p:txEl>
                                          </p:spTgt>
                                        </p:tgtEl>
                                        <p:attrNameLst>
                                          <p:attrName>style.visibility</p:attrName>
                                        </p:attrNameLst>
                                      </p:cBhvr>
                                      <p:to>
                                        <p:strVal val="visible"/>
                                      </p:to>
                                    </p:set>
                                    <p:animEffect filter="fade" transition="in">
                                      <p:cBhvr>
                                        <p:cTn dur="1000"/>
                                        <p:tgtEl>
                                          <p:spTgt spid="19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ambi di Idee</a:t>
            </a:r>
            <a:endParaRPr/>
          </a:p>
        </p:txBody>
      </p:sp>
      <p:sp>
        <p:nvSpPr>
          <p:cNvPr id="198" name="Google Shape;198;p35"/>
          <p:cNvSpPr txBox="1"/>
          <p:nvPr>
            <p:ph idx="4294967295"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 volte l</a:t>
            </a:r>
            <a:r>
              <a:rPr lang="it" sz="1400"/>
              <a:t>e persone, durante lo svolgimento di un’attività, decidono di interromperla o di svolgere un’altra attività. Ad esempio, un utente potrebbe decidere di avviare una registrazione a un sito, interromperla momentaneamente, e riprenderla successivamente.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possibile cambiare idea dando delle scelte agli utenti a meno che non ci sia una buona ragione per non farlo.</a:t>
            </a:r>
            <a:endParaRPr sz="1400"/>
          </a:p>
          <a:p>
            <a:pPr indent="-317500" lvl="0" marL="457200" rtl="0" algn="l">
              <a:lnSpc>
                <a:spcPct val="115000"/>
              </a:lnSpc>
              <a:spcBef>
                <a:spcPts val="0"/>
              </a:spcBef>
              <a:spcAft>
                <a:spcPts val="0"/>
              </a:spcAft>
              <a:buSzPts val="1400"/>
              <a:buChar char="●"/>
            </a:pPr>
            <a:r>
              <a:rPr lang="it" sz="1400"/>
              <a:t>Supportare l’interruzione di un processo e la successiva ripresa minimizzando la perdita dei dati. Nel caso di form recuperare i dati inseriti precedentemente.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10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1000"/>
                                        <p:tgtEl>
                                          <p:spTgt spid="1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celte Ritardate</a:t>
            </a:r>
            <a:endParaRPr/>
          </a:p>
        </p:txBody>
      </p:sp>
      <p:sp>
        <p:nvSpPr>
          <p:cNvPr id="204" name="Google Shape;204;p36"/>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un processo legato alla gratificazione immediata. Spesso, le persone preferiscono concentrarsi su ciò che è fondamentale per terminare un processo e ritardare le cose superflue. Ad esempio, nel caso della registrazione a un sito le persone vogliono inserire i dati minimi per poterlo utilizzare.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fornire all’utente troppe richieste iniziali per completare un processo.</a:t>
            </a:r>
            <a:endParaRPr sz="1400"/>
          </a:p>
          <a:p>
            <a:pPr indent="-317500" lvl="0" marL="457200" rtl="0" algn="l">
              <a:lnSpc>
                <a:spcPct val="115000"/>
              </a:lnSpc>
              <a:spcBef>
                <a:spcPts val="0"/>
              </a:spcBef>
              <a:spcAft>
                <a:spcPts val="0"/>
              </a:spcAft>
              <a:buSzPts val="1400"/>
              <a:buChar char="●"/>
            </a:pPr>
            <a:r>
              <a:rPr lang="it" sz="1400"/>
              <a:t>Nel caso di form, separare chiaramente i valori opzionali da quelli richiesti. Permettete agli utenti di andare avanti velocemente o di saltare le cose opzionali.</a:t>
            </a:r>
            <a:endParaRPr sz="1400"/>
          </a:p>
          <a:p>
            <a:pPr indent="-317500" lvl="0" marL="457200" rtl="0" algn="l">
              <a:lnSpc>
                <a:spcPct val="115000"/>
              </a:lnSpc>
              <a:spcBef>
                <a:spcPts val="0"/>
              </a:spcBef>
              <a:spcAft>
                <a:spcPts val="0"/>
              </a:spcAft>
              <a:buSzPts val="1400"/>
              <a:buChar char="●"/>
            </a:pPr>
            <a:r>
              <a:rPr lang="it" sz="1400"/>
              <a:t>A volte è preferibile separare le domande importanti da quelle che sono opzionali. Evidenziare le prime e nascondere le seconde.</a:t>
            </a:r>
            <a:endParaRPr sz="1400"/>
          </a:p>
          <a:p>
            <a:pPr indent="-317500" lvl="0" marL="457200" rtl="0" algn="l">
              <a:lnSpc>
                <a:spcPct val="115000"/>
              </a:lnSpc>
              <a:spcBef>
                <a:spcPts val="0"/>
              </a:spcBef>
              <a:spcAft>
                <a:spcPts val="0"/>
              </a:spcAft>
              <a:buSzPts val="1400"/>
              <a:buChar char="●"/>
            </a:pPr>
            <a:r>
              <a:rPr lang="it" sz="1400"/>
              <a:t>In alcuni casi si possono usare campi precompilati, se possibile.</a:t>
            </a:r>
            <a:endParaRPr sz="1400"/>
          </a:p>
          <a:p>
            <a:pPr indent="-317500" lvl="0" marL="457200" rtl="0" algn="l">
              <a:lnSpc>
                <a:spcPct val="115000"/>
              </a:lnSpc>
              <a:spcBef>
                <a:spcPts val="0"/>
              </a:spcBef>
              <a:spcAft>
                <a:spcPts val="0"/>
              </a:spcAft>
              <a:buSzPts val="1400"/>
              <a:buChar char="●"/>
            </a:pPr>
            <a:r>
              <a:rPr lang="it" sz="1400"/>
              <a:t>Rendere possibile l’inserimento successivo di ciò che si è saltato, rendendo evidente dove si possono inserire i dati. Ad esempio usando la frase: “Puoi sempre cambiare questa scelta in seguito cliccando su Impostazioni”.</a:t>
            </a:r>
            <a:endParaRPr sz="1400"/>
          </a:p>
          <a:p>
            <a:pPr indent="-317500" lvl="0" marL="457200" rtl="0" algn="l">
              <a:lnSpc>
                <a:spcPct val="115000"/>
              </a:lnSpc>
              <a:spcBef>
                <a:spcPts val="0"/>
              </a:spcBef>
              <a:spcAft>
                <a:spcPts val="0"/>
              </a:spcAft>
              <a:buSzPts val="1400"/>
              <a:buChar char="●"/>
            </a:pPr>
            <a:r>
              <a:rPr lang="it" sz="1400"/>
              <a:t>Se un sito o un’applicazione fornisce dei servizi utili, è preferibile permettere agli utenti di esplorarlo prima di richiedere la registrazione (come nel caso della gratifica immediata).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1000"/>
                                        <p:tgtEl>
                                          <p:spTgt spid="2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animEffect filter="fade" transition="in">
                                      <p:cBhvr>
                                        <p:cTn dur="1000"/>
                                        <p:tgtEl>
                                          <p:spTgt spid="2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animEffect filter="fade" transition="in">
                                      <p:cBhvr>
                                        <p:cTn dur="1000"/>
                                        <p:tgtEl>
                                          <p:spTgt spid="2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9" st="9"/>
                                            </p:txEl>
                                          </p:spTgt>
                                        </p:tgtEl>
                                        <p:attrNameLst>
                                          <p:attrName>style.visibility</p:attrName>
                                        </p:attrNameLst>
                                      </p:cBhvr>
                                      <p:to>
                                        <p:strVal val="visible"/>
                                      </p:to>
                                    </p:set>
                                    <p:animEffect filter="fade" transition="in">
                                      <p:cBhvr>
                                        <p:cTn dur="1000"/>
                                        <p:tgtEl>
                                          <p:spTgt spid="2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0" st="10"/>
                                            </p:txEl>
                                          </p:spTgt>
                                        </p:tgtEl>
                                        <p:attrNameLst>
                                          <p:attrName>style.visibility</p:attrName>
                                        </p:attrNameLst>
                                      </p:cBhvr>
                                      <p:to>
                                        <p:strVal val="visible"/>
                                      </p:to>
                                    </p:set>
                                    <p:animEffect filter="fade" transition="in">
                                      <p:cBhvr>
                                        <p:cTn dur="1000"/>
                                        <p:tgtEl>
                                          <p:spTgt spid="20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ostruzione Incrementale</a:t>
            </a:r>
            <a:endParaRPr/>
          </a:p>
        </p:txBody>
      </p:sp>
      <p:sp>
        <p:nvSpPr>
          <p:cNvPr id="210" name="Google Shape;210;p37"/>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I processi di creazione di contenuti di solito non sono lineari dall’inizio alla fine. Tipicamente, sono processi dove si crea una porzione di qualcosa, poi si cambia quello che si è creato, si guarda il contenuto, eventualmente si verifica (ad esempio nel caso del codice), si correggono gli errori, e poi si va avanti alla porzione successiva. Oppure si riparte da zero, nel caso in cui il contenuto non sia soddisfacente.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Nel caso in cui si realizzi un software che richiede la creazione di qualcosa in modo creativo si dovrebbe supportare questo processo.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L’interfaccia non deve distrarre il processo di creazione.</a:t>
            </a:r>
            <a:endParaRPr sz="1400"/>
          </a:p>
          <a:p>
            <a:pPr indent="-317500" lvl="0" marL="457200" rtl="0" algn="l">
              <a:lnSpc>
                <a:spcPct val="115000"/>
              </a:lnSpc>
              <a:spcBef>
                <a:spcPts val="0"/>
              </a:spcBef>
              <a:spcAft>
                <a:spcPts val="0"/>
              </a:spcAft>
              <a:buSzPts val="1400"/>
              <a:buChar char="●"/>
            </a:pPr>
            <a:r>
              <a:rPr lang="it" sz="1400"/>
              <a:t>L’interfaccia deve </a:t>
            </a:r>
            <a:r>
              <a:rPr lang="it" sz="1400"/>
              <a:t>prevedere</a:t>
            </a:r>
            <a:r>
              <a:rPr lang="it" sz="1400"/>
              <a:t> la possibilità di creare piccole porzioni di ciò che si sta realizzando.</a:t>
            </a:r>
            <a:endParaRPr sz="1400"/>
          </a:p>
          <a:p>
            <a:pPr indent="-317500" lvl="0" marL="457200" rtl="0" algn="l">
              <a:lnSpc>
                <a:spcPct val="115000"/>
              </a:lnSpc>
              <a:spcBef>
                <a:spcPts val="0"/>
              </a:spcBef>
              <a:spcAft>
                <a:spcPts val="0"/>
              </a:spcAft>
              <a:buSzPts val="1400"/>
              <a:buChar char="●"/>
            </a:pPr>
            <a:r>
              <a:rPr lang="it" sz="1400"/>
              <a:t>L’interfaccia deve essere veloce e permettere di fare cambi e di salvare in modo efficiente.</a:t>
            </a:r>
            <a:endParaRPr sz="1400"/>
          </a:p>
          <a:p>
            <a:pPr indent="-317500" lvl="0" marL="457200" rtl="0" algn="l">
              <a:lnSpc>
                <a:spcPct val="115000"/>
              </a:lnSpc>
              <a:spcBef>
                <a:spcPts val="0"/>
              </a:spcBef>
              <a:spcAft>
                <a:spcPts val="0"/>
              </a:spcAft>
              <a:buSzPts val="1400"/>
              <a:buChar char="●"/>
            </a:pPr>
            <a:r>
              <a:rPr lang="it" sz="1400"/>
              <a:t>Il ritardo tra i cambi effettuati dall’utente e la vista del risultato deve essere minima.</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10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10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1000"/>
                                        <p:tgtEl>
                                          <p:spTgt spid="2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1000"/>
                                        <p:tgtEl>
                                          <p:spTgt spid="2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9" st="9"/>
                                            </p:txEl>
                                          </p:spTgt>
                                        </p:tgtEl>
                                        <p:attrNameLst>
                                          <p:attrName>style.visibility</p:attrName>
                                        </p:attrNameLst>
                                      </p:cBhvr>
                                      <p:to>
                                        <p:strVal val="visible"/>
                                      </p:to>
                                    </p:set>
                                    <p:animEffect filter="fade" transition="in">
                                      <p:cBhvr>
                                        <p:cTn dur="1000"/>
                                        <p:tgtEl>
                                          <p:spTgt spid="21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bitudini</a:t>
            </a:r>
            <a:endParaRPr/>
          </a:p>
        </p:txBody>
      </p:sp>
      <p:sp>
        <p:nvSpPr>
          <p:cNvPr id="216" name="Google Shape;216;p38"/>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Qual è la combinazione di tasti per salvare? Come si torna indietro su una pagina web? Come si scorre una schermata con uno smartphone? Come si effettua lo zoom di una foto con uno smartphone?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Tutte queste azioni sono diventate delle abitudini consolidate negli utenti. La loro consistenza all’interno delle varie applicazioni è fondamentale.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solidFill>
                  <a:schemeClr val="accent3"/>
                </a:solidFill>
              </a:rPr>
              <a:t>Attenzione:</a:t>
            </a:r>
            <a:r>
              <a:rPr lang="it" sz="1400"/>
              <a:t> le abitudini possono essere anche negative. Ad esempio, gli utenti tenderanno a cliccare velocemente il tasto OK ogni volta che appare una finestra di dialogo e in alcuni casi potrebbe portare a errori.</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Essere consistenti con le aspettative su alcuni concetti fondamentali. Ad esempio, ctrl+c e ctrl+v sono universali per copiare e incollare.</a:t>
            </a:r>
            <a:endParaRPr sz="1400"/>
          </a:p>
          <a:p>
            <a:pPr indent="-317500" lvl="0" marL="457200" rtl="0" algn="l">
              <a:lnSpc>
                <a:spcPct val="115000"/>
              </a:lnSpc>
              <a:spcBef>
                <a:spcPts val="0"/>
              </a:spcBef>
              <a:spcAft>
                <a:spcPts val="0"/>
              </a:spcAft>
              <a:buSzPts val="1400"/>
              <a:buChar char="●"/>
            </a:pPr>
            <a:r>
              <a:rPr lang="it" sz="1400"/>
              <a:t>Essere consistenti all’interno dell’interfaccia. Ad esempio, con la posizione dei vari pulsanti simili all’interno dell’interfaccia.</a:t>
            </a:r>
            <a:endParaRPr sz="1400"/>
          </a:p>
          <a:p>
            <a:pPr indent="-317500" lvl="0" marL="457200" rtl="0" algn="l">
              <a:lnSpc>
                <a:spcPct val="115000"/>
              </a:lnSpc>
              <a:spcBef>
                <a:spcPts val="0"/>
              </a:spcBef>
              <a:spcAft>
                <a:spcPts val="0"/>
              </a:spcAft>
              <a:buSzPts val="1400"/>
              <a:buChar char="●"/>
            </a:pPr>
            <a:r>
              <a:rPr lang="it" sz="1400"/>
              <a:t>Gestire in modo diverso le operazioni delicate o irreversibili. Ad esempio, la cancellazione di un account potrebbe richiedere l’inserimento di una stringa particolare e della password.</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animEffect filter="fade" transition="in">
                                      <p:cBhvr>
                                        <p:cTn dur="1000"/>
                                        <p:tgtEl>
                                          <p:spTgt spid="2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animEffect filter="fade" transition="in">
                                      <p:cBhvr>
                                        <p:cTn dur="1000"/>
                                        <p:tgtEl>
                                          <p:spTgt spid="2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1" st="11"/>
                                            </p:txEl>
                                          </p:spTgt>
                                        </p:tgtEl>
                                        <p:attrNameLst>
                                          <p:attrName>style.visibility</p:attrName>
                                        </p:attrNameLst>
                                      </p:cBhvr>
                                      <p:to>
                                        <p:strVal val="visible"/>
                                      </p:to>
                                    </p:set>
                                    <p:animEffect filter="fade" transition="in">
                                      <p:cBhvr>
                                        <p:cTn dur="1000"/>
                                        <p:tgtEl>
                                          <p:spTgt spid="21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icropause</a:t>
            </a:r>
            <a:endParaRPr/>
          </a:p>
        </p:txBody>
      </p:sp>
      <p:sp>
        <p:nvSpPr>
          <p:cNvPr id="222" name="Google Shape;222;p39"/>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Nella vita di tutti i giorni abbiamo sempre delle micropause, cioè delle pause di pochi minuti in cui si svolgono attività veloci. Ad esempio, durante l’attesa di un autobus.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applicazioni sono spesso utilizzate durante queste micropause, possono essere giochi online con partite della durata di due o tre minuti oppure possono essere applicazioni social.</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Consentire agli utenti di avere la possibilità di usare l’applicazione nelle micropause, se possibile.</a:t>
            </a:r>
            <a:endParaRPr sz="1400"/>
          </a:p>
          <a:p>
            <a:pPr indent="-317500" lvl="0" marL="457200" rtl="0" algn="l">
              <a:lnSpc>
                <a:spcPct val="115000"/>
              </a:lnSpc>
              <a:spcBef>
                <a:spcPts val="0"/>
              </a:spcBef>
              <a:spcAft>
                <a:spcPts val="0"/>
              </a:spcAft>
              <a:buSzPts val="1400"/>
              <a:buChar char="●"/>
            </a:pPr>
            <a:r>
              <a:rPr lang="it" sz="1400"/>
              <a:t>Nel caso di giochi, permettere partite veloci e, nel caso di giochi online, rendere veloce la ricerca degli avversari.</a:t>
            </a:r>
            <a:endParaRPr sz="1400"/>
          </a:p>
          <a:p>
            <a:pPr indent="-317500" lvl="0" marL="457200" rtl="0" algn="l">
              <a:lnSpc>
                <a:spcPct val="115000"/>
              </a:lnSpc>
              <a:spcBef>
                <a:spcPts val="0"/>
              </a:spcBef>
              <a:spcAft>
                <a:spcPts val="0"/>
              </a:spcAft>
              <a:buSzPts val="1400"/>
              <a:buChar char="●"/>
            </a:pPr>
            <a:r>
              <a:rPr lang="it" sz="1400"/>
              <a:t>Nel caso di applicazioni, ridurre al minimo i tempi di caricamento.</a:t>
            </a:r>
            <a:endParaRPr sz="1400"/>
          </a:p>
          <a:p>
            <a:pPr indent="-317500" lvl="0" marL="457200" rtl="0" algn="l">
              <a:lnSpc>
                <a:spcPct val="115000"/>
              </a:lnSpc>
              <a:spcBef>
                <a:spcPts val="0"/>
              </a:spcBef>
              <a:spcAft>
                <a:spcPts val="0"/>
              </a:spcAft>
              <a:buSzPts val="1400"/>
              <a:buChar char="●"/>
            </a:pPr>
            <a:r>
              <a:rPr lang="it" sz="1400"/>
              <a:t>Permettere di annotare e di salvare gli elementi per una consultazione futura.</a:t>
            </a:r>
            <a:endParaRPr sz="1400"/>
          </a:p>
          <a:p>
            <a:pPr indent="-317500" lvl="0" marL="457200" rtl="0" algn="l">
              <a:lnSpc>
                <a:spcPct val="115000"/>
              </a:lnSpc>
              <a:spcBef>
                <a:spcPts val="0"/>
              </a:spcBef>
              <a:spcAft>
                <a:spcPts val="0"/>
              </a:spcAft>
              <a:buSzPts val="1400"/>
              <a:buChar char="●"/>
            </a:pPr>
            <a:r>
              <a:rPr lang="it" sz="1400"/>
              <a:t>Nel caso di scambi di messaggi, rendere possibile le risposte veloci.</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animEffect filter="fade" transition="in">
                                      <p:cBhvr>
                                        <p:cTn dur="1000"/>
                                        <p:tgtEl>
                                          <p:spTgt spid="22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Spaziale</a:t>
            </a:r>
            <a:endParaRPr/>
          </a:p>
        </p:txBody>
      </p:sp>
      <p:sp>
        <p:nvSpPr>
          <p:cNvPr id="228" name="Google Shape;228;p40"/>
          <p:cNvSpPr txBox="1"/>
          <p:nvPr>
            <p:ph idx="4294967295" type="body"/>
          </p:nvPr>
        </p:nvSpPr>
        <p:spPr>
          <a:xfrm>
            <a:off x="98250" y="749750"/>
            <a:ext cx="4365000" cy="245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Quando si gestiscono oggetti e documenti le persone tendono a ricordare la loro posizione nello spazio.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Ad esempio, pensiamo alla home page di Google.</a:t>
            </a:r>
            <a:endParaRPr sz="1400"/>
          </a:p>
          <a:p>
            <a:pPr indent="0" lvl="0" marL="0" rtl="0" algn="l">
              <a:lnSpc>
                <a:spcPct val="100000"/>
              </a:lnSpc>
              <a:spcBef>
                <a:spcPts val="0"/>
              </a:spcBef>
              <a:spcAft>
                <a:spcPts val="0"/>
              </a:spcAft>
              <a:buNone/>
            </a:pPr>
            <a:r>
              <a:t/>
            </a:r>
            <a:endParaRPr sz="1400"/>
          </a:p>
        </p:txBody>
      </p:sp>
      <p:pic>
        <p:nvPicPr>
          <p:cNvPr id="229" name="Google Shape;229;p40"/>
          <p:cNvPicPr preferRelativeResize="0"/>
          <p:nvPr/>
        </p:nvPicPr>
        <p:blipFill>
          <a:blip r:embed="rId3">
            <a:alphaModFix/>
          </a:blip>
          <a:stretch>
            <a:fillRect/>
          </a:stretch>
        </p:blipFill>
        <p:spPr>
          <a:xfrm>
            <a:off x="4626750" y="771450"/>
            <a:ext cx="4364851" cy="2455229"/>
          </a:xfrm>
          <a:prstGeom prst="rect">
            <a:avLst/>
          </a:prstGeom>
          <a:noFill/>
          <a:ln>
            <a:noFill/>
          </a:ln>
        </p:spPr>
      </p:pic>
      <p:sp>
        <p:nvSpPr>
          <p:cNvPr id="230" name="Google Shape;230;p40"/>
          <p:cNvSpPr txBox="1"/>
          <p:nvPr/>
        </p:nvSpPr>
        <p:spPr>
          <a:xfrm>
            <a:off x="0" y="3335650"/>
            <a:ext cx="8991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chemeClr val="lt2"/>
                </a:solidFill>
                <a:latin typeface="Roboto"/>
                <a:ea typeface="Roboto"/>
                <a:cs typeface="Roboto"/>
                <a:sym typeface="Roboto"/>
              </a:rPr>
              <a:t>Linee guida:</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Non cambiare l’ordine spaziale scelto dagli utenti, a meno che non sia richiesto espressamente.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Evitare di cambiare troppo spesso l’ordine degli elementi nell’interfaccia tra una versione e l’altra. Ad esempio, l’ordine delle icone nella toolbar.</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Potenziale</a:t>
            </a:r>
            <a:endParaRPr/>
          </a:p>
        </p:txBody>
      </p:sp>
      <p:sp>
        <p:nvSpPr>
          <p:cNvPr id="236" name="Google Shape;236;p41"/>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La memoria potenziale è la memoria di qualcosa che si intende fare nel futuro. In genere, le persone usano strumenti diversi per ricordare di fare qualcosa. Ad esempio, si può lasciare l’ombrello agganciato alla maniglia della porta per ricordare di prenderlo prima di uscire.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persone utilizzano queste tecniche anche nell’interazione del software. Per esempio, alcuni sviluppatori lasciano dei commenti particolari all’interno del codice per ricordarsi di fare qualcosa. Oppure potrebbero lasciare la scrittura di una mail a metà per ricordare di inviarla successivamente.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fare assunzioni sull’utilità di qualcosa. Ad esempio, non chiudere una finestra se non è utilizzata per un certo periodo di tempo.</a:t>
            </a:r>
            <a:endParaRPr sz="1400"/>
          </a:p>
          <a:p>
            <a:pPr indent="-317500" lvl="0" marL="457200" rtl="0" algn="l">
              <a:lnSpc>
                <a:spcPct val="115000"/>
              </a:lnSpc>
              <a:spcBef>
                <a:spcPts val="0"/>
              </a:spcBef>
              <a:spcAft>
                <a:spcPts val="0"/>
              </a:spcAft>
              <a:buSzPts val="1400"/>
              <a:buChar char="●"/>
            </a:pPr>
            <a:r>
              <a:rPr lang="it" sz="1400"/>
              <a:t>Non organizzare automaticamente gli oggetti senza una precisa istruzione dell’utente.</a:t>
            </a:r>
            <a:endParaRPr sz="1400"/>
          </a:p>
          <a:p>
            <a:pPr indent="-317500" lvl="0" marL="457200" rtl="0" algn="l">
              <a:lnSpc>
                <a:spcPct val="115000"/>
              </a:lnSpc>
              <a:spcBef>
                <a:spcPts val="0"/>
              </a:spcBef>
              <a:spcAft>
                <a:spcPts val="0"/>
              </a:spcAft>
              <a:buSzPts val="1400"/>
              <a:buChar char="●"/>
            </a:pPr>
            <a:r>
              <a:rPr lang="it" sz="1400"/>
              <a:t>Permettere all’utente di lasciare dei task incompiuti e di completarli successivamente. Adottare tutti gli strumenti possibili per consentire la ripresa in un modo agevole.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10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10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1000"/>
                                        <p:tgtEl>
                                          <p:spTgt spid="2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9" st="9"/>
                                            </p:txEl>
                                          </p:spTgt>
                                        </p:tgtEl>
                                        <p:attrNameLst>
                                          <p:attrName>style.visibility</p:attrName>
                                        </p:attrNameLst>
                                      </p:cBhvr>
                                      <p:to>
                                        <p:strVal val="visible"/>
                                      </p:to>
                                    </p:set>
                                    <p:animEffect filter="fade" transition="in">
                                      <p:cBhvr>
                                        <p:cTn dur="1000"/>
                                        <p:tgtEl>
                                          <p:spTgt spid="23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UI and UX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R</a:t>
            </a:r>
            <a:r>
              <a:rPr lang="it"/>
              <a:t>ipetizione in Sequenza</a:t>
            </a:r>
            <a:endParaRPr/>
          </a:p>
        </p:txBody>
      </p:sp>
      <p:sp>
        <p:nvSpPr>
          <p:cNvPr id="242" name="Google Shape;242;p42"/>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In molte applicazioni gli utenti si trovano a dover compiere la stessa operazione in sequenza. Un esempio tipico è il trova/sostituisci. Supportare al meglio queste operazioni è cruciale per una buona interfaccia grafica.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la possibilità di compiere un’operazione per volta e di compiere tutte le operazioni contemporaneamente.</a:t>
            </a:r>
            <a:endParaRPr sz="1400"/>
          </a:p>
          <a:p>
            <a:pPr indent="-317500" lvl="0" marL="457200" rtl="0" algn="l">
              <a:lnSpc>
                <a:spcPct val="115000"/>
              </a:lnSpc>
              <a:spcBef>
                <a:spcPts val="0"/>
              </a:spcBef>
              <a:spcAft>
                <a:spcPts val="0"/>
              </a:spcAft>
              <a:buSzPts val="1400"/>
              <a:buChar char="●"/>
            </a:pPr>
            <a:r>
              <a:rPr lang="it" sz="1400"/>
              <a:t>Nel caso di operazioni delicate mostrare il risultato delle operazioni e chiedere conferma.</a:t>
            </a:r>
            <a:endParaRPr sz="1400"/>
          </a:p>
          <a:p>
            <a:pPr indent="-317500" lvl="0" marL="457200" rtl="0" algn="l">
              <a:lnSpc>
                <a:spcPct val="115000"/>
              </a:lnSpc>
              <a:spcBef>
                <a:spcPts val="0"/>
              </a:spcBef>
              <a:spcAft>
                <a:spcPts val="0"/>
              </a:spcAft>
              <a:buSzPts val="1400"/>
              <a:buChar char="●"/>
            </a:pPr>
            <a:r>
              <a:rPr lang="it" sz="1400"/>
              <a:t>Rendere possibile la selezione di tutti gli elementi e di ripetere la stessa azione su tutti gli elementi selezionati.</a:t>
            </a:r>
            <a:endParaRPr sz="1400"/>
          </a:p>
          <a:p>
            <a:pPr indent="-317500" lvl="0" marL="457200" rtl="0" algn="l">
              <a:lnSpc>
                <a:spcPct val="115000"/>
              </a:lnSpc>
              <a:spcBef>
                <a:spcPts val="0"/>
              </a:spcBef>
              <a:spcAft>
                <a:spcPts val="0"/>
              </a:spcAft>
              <a:buSzPts val="1400"/>
              <a:buChar char="●"/>
            </a:pPr>
            <a:r>
              <a:rPr lang="it" sz="1400"/>
              <a:t>Osservare il comportamento degli utenti per capire quale operazioni ripetute sono compiute con più frequenza e rendere agevole la ripetizione.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000"/>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1000"/>
                                        <p:tgtEl>
                                          <p:spTgt spid="2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Effect filter="fade" transition="in">
                                      <p:cBhvr>
                                        <p:cTn dur="1000"/>
                                        <p:tgtEl>
                                          <p:spTgt spid="2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animEffect filter="fade" transition="in">
                                      <p:cBhvr>
                                        <p:cTn dur="1000"/>
                                        <p:tgtEl>
                                          <p:spTgt spid="2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7" st="7"/>
                                            </p:txEl>
                                          </p:spTgt>
                                        </p:tgtEl>
                                        <p:attrNameLst>
                                          <p:attrName>style.visibility</p:attrName>
                                        </p:attrNameLst>
                                      </p:cBhvr>
                                      <p:to>
                                        <p:strVal val="visible"/>
                                      </p:to>
                                    </p:set>
                                    <p:animEffect filter="fade" transition="in">
                                      <p:cBhvr>
                                        <p:cTn dur="1000"/>
                                        <p:tgtEl>
                                          <p:spTgt spid="2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8" st="8"/>
                                            </p:txEl>
                                          </p:spTgt>
                                        </p:tgtEl>
                                        <p:attrNameLst>
                                          <p:attrName>style.visibility</p:attrName>
                                        </p:attrNameLst>
                                      </p:cBhvr>
                                      <p:to>
                                        <p:strVal val="visible"/>
                                      </p:to>
                                    </p:set>
                                    <p:animEffect filter="fade" transition="in">
                                      <p:cBhvr>
                                        <p:cTn dur="1000"/>
                                        <p:tgtEl>
                                          <p:spTgt spid="24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olo Tastiera</a:t>
            </a:r>
            <a:endParaRPr/>
          </a:p>
        </p:txBody>
      </p:sp>
      <p:sp>
        <p:nvSpPr>
          <p:cNvPr id="248" name="Google Shape;248;p43"/>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Molte persone preferiscono limitare al minimo l’utilizzo del mouse, gestendo tutte le operazioni con la tastiera.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scorciatoie da tastiera per tutte le operazioni più comuni, come il salvataggio, copia, incolla, ecc.</a:t>
            </a:r>
            <a:endParaRPr sz="1400"/>
          </a:p>
          <a:p>
            <a:pPr indent="-317500" lvl="0" marL="457200" rtl="0" algn="l">
              <a:lnSpc>
                <a:spcPct val="115000"/>
              </a:lnSpc>
              <a:spcBef>
                <a:spcPts val="0"/>
              </a:spcBef>
              <a:spcAft>
                <a:spcPts val="0"/>
              </a:spcAft>
              <a:buSzPts val="1400"/>
              <a:buChar char="●"/>
            </a:pPr>
            <a:r>
              <a:rPr lang="it" sz="1400"/>
              <a:t>Dare la possibilità all’utente di scegliere la propria combinazioni di tasti per alcune operazioni.</a:t>
            </a:r>
            <a:endParaRPr sz="1400"/>
          </a:p>
          <a:p>
            <a:pPr indent="-317500" lvl="0" marL="457200" rtl="0" algn="l">
              <a:lnSpc>
                <a:spcPct val="115000"/>
              </a:lnSpc>
              <a:spcBef>
                <a:spcPts val="0"/>
              </a:spcBef>
              <a:spcAft>
                <a:spcPts val="0"/>
              </a:spcAft>
              <a:buSzPts val="1400"/>
              <a:buChar char="●"/>
            </a:pPr>
            <a:r>
              <a:rPr lang="it" sz="1400"/>
              <a:t>Molti utenti useranno il tab per muoversi all’interno dell’interfaccia. Assicurarsi che il movimento sia quello atteso.</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pprovazione sociale e Collaborazioni</a:t>
            </a:r>
            <a:endParaRPr/>
          </a:p>
        </p:txBody>
      </p:sp>
      <p:sp>
        <p:nvSpPr>
          <p:cNvPr id="254" name="Google Shape;254;p44"/>
          <p:cNvSpPr txBox="1"/>
          <p:nvPr>
            <p:ph idx="4294967295" type="body"/>
          </p:nvPr>
        </p:nvSpPr>
        <p:spPr>
          <a:xfrm>
            <a:off x="282175" y="1620450"/>
            <a:ext cx="8352000" cy="331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Gli esseri umani sono sociali. Le persone sono influenzate dall’ambiente che le circonda e a loro volta influenzano gli altri con i loro comportamenti. Da ciò deriva che le persone sono più orientate a effettuare una qualche azione se vedono che è stata raccomandata da altre persone di cui si fidano. Un comportamento tipicamente definito come approvazione sociale (in inglese, </a:t>
            </a:r>
            <a:r>
              <a:rPr lang="it" sz="1400">
                <a:solidFill>
                  <a:schemeClr val="accent3"/>
                </a:solidFill>
              </a:rPr>
              <a:t>social proof</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00000"/>
              </a:lnSpc>
              <a:spcBef>
                <a:spcPts val="0"/>
              </a:spcBef>
              <a:spcAft>
                <a:spcPts val="0"/>
              </a:spcAft>
              <a:buSzPts val="1400"/>
              <a:buChar char="●"/>
            </a:pPr>
            <a:r>
              <a:rPr lang="it" sz="1400"/>
              <a:t>La social proof motiva le persone a compiere delle azioni. Rendere possibile l’interazione con altre persone potrebbe migliorare la percezione dell’interfaccia.</a:t>
            </a:r>
            <a:endParaRPr sz="1400"/>
          </a:p>
          <a:p>
            <a:pPr indent="-317500" lvl="0" marL="457200" rtl="0" algn="l">
              <a:lnSpc>
                <a:spcPct val="100000"/>
              </a:lnSpc>
              <a:spcBef>
                <a:spcPts val="0"/>
              </a:spcBef>
              <a:spcAft>
                <a:spcPts val="0"/>
              </a:spcAft>
              <a:buSzPts val="1400"/>
              <a:buChar char="●"/>
            </a:pPr>
            <a:r>
              <a:rPr lang="it" sz="1400"/>
              <a:t>Fornire la possibilità di effettuare recensioni e commenti.</a:t>
            </a:r>
            <a:endParaRPr sz="1400"/>
          </a:p>
          <a:p>
            <a:pPr indent="-317500" lvl="0" marL="457200" rtl="0" algn="l">
              <a:lnSpc>
                <a:spcPct val="100000"/>
              </a:lnSpc>
              <a:spcBef>
                <a:spcPts val="0"/>
              </a:spcBef>
              <a:spcAft>
                <a:spcPts val="0"/>
              </a:spcAft>
              <a:buSzPts val="1400"/>
              <a:buChar char="●"/>
            </a:pPr>
            <a:r>
              <a:rPr lang="it" sz="1400"/>
              <a:t>Permettere di condividere le attività.</a:t>
            </a:r>
            <a:endParaRPr sz="1400"/>
          </a:p>
          <a:p>
            <a:pPr indent="-317500" lvl="0" marL="457200" rtl="0" algn="l">
              <a:lnSpc>
                <a:spcPct val="100000"/>
              </a:lnSpc>
              <a:spcBef>
                <a:spcPts val="0"/>
              </a:spcBef>
              <a:spcAft>
                <a:spcPts val="0"/>
              </a:spcAft>
              <a:buSzPts val="1400"/>
              <a:buChar char="●"/>
            </a:pPr>
            <a:r>
              <a:rPr lang="it" sz="1400"/>
              <a:t>Permettere la collaborazione con altri utenti.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1000"/>
                                        <p:tgtEl>
                                          <p:spTgt spid="2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nvSpPr>
        <p:spPr>
          <a:xfrm>
            <a:off x="209600" y="1870375"/>
            <a:ext cx="8824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Accessibilità: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utilizzata da tutti, comprese le persone con disabilità.</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Ad esempio, è preferibile non usare elementi che richiamano direttamente ai colori: "Clicca sul pulsante rosso per andare avanti" oppure prevedere metodi diversi per l’input (vocale, da tastiera, ecc.).</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Usabilità: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fruita dal proprio target di utenza. L’usabilità è strettamente connessa alla flessibilità, più cresce la flessibilità e più decresce l’usabilità dell’interfaccia. Rendere un’interfaccia flessibile significa soddisfare un certo numero di requisiti pratici, che inevitabilmente porta a rendere l’interfaccia stessa più complessa.</a:t>
            </a:r>
            <a:endParaRPr>
              <a:solidFill>
                <a:schemeClr val="lt2"/>
              </a:solidFill>
              <a:latin typeface="Roboto"/>
              <a:ea typeface="Roboto"/>
              <a:cs typeface="Roboto"/>
              <a:sym typeface="Roboto"/>
            </a:endParaRPr>
          </a:p>
        </p:txBody>
      </p:sp>
      <p:sp>
        <p:nvSpPr>
          <p:cNvPr id="260" name="Google Shape;260;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Usabilità e Accessibilità</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Valutazione dell’Usabilità</a:t>
            </a:r>
            <a:endParaRPr baseline="-25000">
              <a:latin typeface="Courier New"/>
              <a:ea typeface="Courier New"/>
              <a:cs typeface="Courier New"/>
              <a:sym typeface="Courier New"/>
            </a:endParaRPr>
          </a:p>
        </p:txBody>
      </p:sp>
      <p:sp>
        <p:nvSpPr>
          <p:cNvPr id="266" name="Google Shape;266;p46"/>
          <p:cNvSpPr txBox="1"/>
          <p:nvPr/>
        </p:nvSpPr>
        <p:spPr>
          <a:xfrm>
            <a:off x="588525" y="2192825"/>
            <a:ext cx="7634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I criteri da utilizzare per valutare l’usabilità sono: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Curva di apprendimento</a:t>
            </a:r>
            <a:r>
              <a:rPr lang="it">
                <a:solidFill>
                  <a:schemeClr val="lt2"/>
                </a:solidFill>
                <a:latin typeface="Roboto"/>
                <a:ea typeface="Roboto"/>
                <a:cs typeface="Roboto"/>
                <a:sym typeface="Roboto"/>
              </a:rPr>
              <a:t>: quanto è facile per un nuovo utente imparare ad usare il sistema?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Velocità delle operazioni</a:t>
            </a:r>
            <a:r>
              <a:rPr lang="it">
                <a:solidFill>
                  <a:schemeClr val="lt2"/>
                </a:solidFill>
                <a:latin typeface="Roboto"/>
                <a:ea typeface="Roboto"/>
                <a:cs typeface="Roboto"/>
                <a:sym typeface="Roboto"/>
              </a:rPr>
              <a:t>: quanto è aderente alle esigenze comuni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Robustezza</a:t>
            </a:r>
            <a:r>
              <a:rPr lang="it">
                <a:solidFill>
                  <a:schemeClr val="lt2"/>
                </a:solidFill>
                <a:latin typeface="Roboto"/>
                <a:ea typeface="Roboto"/>
                <a:cs typeface="Roboto"/>
                <a:sym typeface="Roboto"/>
              </a:rPr>
              <a:t>: quanto è tollerante agli errori?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Recupero</a:t>
            </a:r>
            <a:r>
              <a:rPr lang="it">
                <a:solidFill>
                  <a:schemeClr val="lt2"/>
                </a:solidFill>
                <a:latin typeface="Roboto"/>
                <a:ea typeface="Roboto"/>
                <a:cs typeface="Roboto"/>
                <a:sym typeface="Roboto"/>
              </a:rPr>
              <a:t>: quanto è facile rimediare ad un errore?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Adattabilità</a:t>
            </a:r>
            <a:r>
              <a:rPr lang="it">
                <a:solidFill>
                  <a:schemeClr val="lt2"/>
                </a:solidFill>
                <a:latin typeface="Roboto"/>
                <a:ea typeface="Roboto"/>
                <a:cs typeface="Roboto"/>
                <a:sym typeface="Roboto"/>
              </a:rPr>
              <a:t>: quanto è adattabile il sistema a diversi tipologie di lavoro?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0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10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10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10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10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Riepilogo</a:t>
            </a:r>
            <a:endParaRPr baseline="-25000">
              <a:latin typeface="Courier New"/>
              <a:ea typeface="Courier New"/>
              <a:cs typeface="Courier New"/>
              <a:sym typeface="Courier New"/>
            </a:endParaRPr>
          </a:p>
        </p:txBody>
      </p:sp>
      <p:sp>
        <p:nvSpPr>
          <p:cNvPr id="272" name="Google Shape;272;p47"/>
          <p:cNvSpPr txBox="1"/>
          <p:nvPr/>
        </p:nvSpPr>
        <p:spPr>
          <a:xfrm>
            <a:off x="138225" y="1726500"/>
            <a:ext cx="8895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Una delle problematiche principali del design è che le persone si accorgono di un’interfaccia solo quando è negativa. Quindi, le buone interfacce sono spesso invisibili agli utenti, ma non lo sono i suoi effetti.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L’obiettivo di chi realizza un’interfaccia è quello di rendere naturale e piacevole l’esperienza per gli utenti.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generale si dovrebbero tenere in mente le seguenti linee guida: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Anticipare le esigenze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Organizzare le informazioni dal punto di vista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Offrire le informazioni in modo chiaro e semplice.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Utilizzare colori, forme, o gli stili per mettere in risalto qualcosa.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Usare un vocabolario comprensibile per 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chiaramente quali sono gli step successivi.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dove si trova l’utente all’interno della schermata e cosa sta succedendo.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quando un task è stato completato con successo.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pic>
        <p:nvPicPr>
          <p:cNvPr id="278" name="Google Shape;278;p48"/>
          <p:cNvPicPr preferRelativeResize="0"/>
          <p:nvPr/>
        </p:nvPicPr>
        <p:blipFill>
          <a:blip r:embed="rId3">
            <a:alphaModFix/>
          </a:blip>
          <a:stretch>
            <a:fillRect/>
          </a:stretch>
        </p:blipFill>
        <p:spPr>
          <a:xfrm>
            <a:off x="152400" y="771450"/>
            <a:ext cx="5536423" cy="3917775"/>
          </a:xfrm>
          <a:prstGeom prst="rect">
            <a:avLst/>
          </a:prstGeom>
          <a:noFill/>
          <a:ln>
            <a:noFill/>
          </a:ln>
        </p:spPr>
      </p:pic>
      <p:sp>
        <p:nvSpPr>
          <p:cNvPr id="279" name="Google Shape;279;p48"/>
          <p:cNvSpPr txBox="1"/>
          <p:nvPr/>
        </p:nvSpPr>
        <p:spPr>
          <a:xfrm>
            <a:off x="5934825" y="945175"/>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Navigazione</a:t>
            </a:r>
            <a:endParaRPr>
              <a:solidFill>
                <a:schemeClr val="lt2"/>
              </a:solidFill>
              <a:latin typeface="Roboto"/>
              <a:ea typeface="Roboto"/>
              <a:cs typeface="Roboto"/>
              <a:sym typeface="Roboto"/>
            </a:endParaRPr>
          </a:p>
        </p:txBody>
      </p:sp>
      <p:sp>
        <p:nvSpPr>
          <p:cNvPr id="280" name="Google Shape;280;p48"/>
          <p:cNvSpPr txBox="1"/>
          <p:nvPr/>
        </p:nvSpPr>
        <p:spPr>
          <a:xfrm>
            <a:off x="5934825" y="1395300"/>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Social Proof</a:t>
            </a:r>
            <a:endParaRPr>
              <a:solidFill>
                <a:schemeClr val="lt2"/>
              </a:solidFill>
              <a:latin typeface="Roboto"/>
              <a:ea typeface="Roboto"/>
              <a:cs typeface="Roboto"/>
              <a:sym typeface="Roboto"/>
            </a:endParaRPr>
          </a:p>
        </p:txBody>
      </p:sp>
      <p:sp>
        <p:nvSpPr>
          <p:cNvPr id="281" name="Google Shape;281;p48"/>
          <p:cNvSpPr txBox="1"/>
          <p:nvPr/>
        </p:nvSpPr>
        <p:spPr>
          <a:xfrm>
            <a:off x="5934825" y="1880950"/>
            <a:ext cx="28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Uso dei colori per dare risalto</a:t>
            </a:r>
            <a:endParaRPr>
              <a:solidFill>
                <a:schemeClr val="lt2"/>
              </a:solidFill>
              <a:latin typeface="Roboto"/>
              <a:ea typeface="Roboto"/>
              <a:cs typeface="Roboto"/>
              <a:sym typeface="Roboto"/>
            </a:endParaRPr>
          </a:p>
        </p:txBody>
      </p:sp>
      <p:cxnSp>
        <p:nvCxnSpPr>
          <p:cNvPr id="282" name="Google Shape;282;p48"/>
          <p:cNvCxnSpPr>
            <a:stCxn id="279" idx="1"/>
          </p:cNvCxnSpPr>
          <p:nvPr/>
        </p:nvCxnSpPr>
        <p:spPr>
          <a:xfrm flipH="1">
            <a:off x="2681625" y="1145275"/>
            <a:ext cx="3253200" cy="345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48"/>
          <p:cNvCxnSpPr>
            <a:stCxn id="280" idx="1"/>
          </p:cNvCxnSpPr>
          <p:nvPr/>
        </p:nvCxnSpPr>
        <p:spPr>
          <a:xfrm flipH="1">
            <a:off x="3597525" y="1595400"/>
            <a:ext cx="2337300" cy="3315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48"/>
          <p:cNvCxnSpPr>
            <a:stCxn id="281" idx="1"/>
          </p:cNvCxnSpPr>
          <p:nvPr/>
        </p:nvCxnSpPr>
        <p:spPr>
          <a:xfrm flipH="1">
            <a:off x="5385225" y="2081050"/>
            <a:ext cx="549600" cy="725100"/>
          </a:xfrm>
          <a:prstGeom prst="straightConnector1">
            <a:avLst/>
          </a:prstGeom>
          <a:noFill/>
          <a:ln cap="flat" cmpd="sng" w="9525">
            <a:solidFill>
              <a:schemeClr val="dk2"/>
            </a:solidFill>
            <a:prstDash val="solid"/>
            <a:round/>
            <a:headEnd len="med" w="med" type="none"/>
            <a:tailEnd len="med" w="med" type="triangle"/>
          </a:ln>
        </p:spPr>
      </p:cxnSp>
      <p:pic>
        <p:nvPicPr>
          <p:cNvPr id="285" name="Google Shape;285;p48"/>
          <p:cNvPicPr preferRelativeResize="0"/>
          <p:nvPr/>
        </p:nvPicPr>
        <p:blipFill>
          <a:blip r:embed="rId4">
            <a:alphaModFix/>
          </a:blip>
          <a:stretch>
            <a:fillRect/>
          </a:stretch>
        </p:blipFill>
        <p:spPr>
          <a:xfrm>
            <a:off x="5688825" y="3404976"/>
            <a:ext cx="3455175" cy="1284238"/>
          </a:xfrm>
          <a:prstGeom prst="rect">
            <a:avLst/>
          </a:prstGeom>
          <a:noFill/>
          <a:ln>
            <a:noFill/>
          </a:ln>
        </p:spPr>
      </p:pic>
      <p:sp>
        <p:nvSpPr>
          <p:cNvPr id="286" name="Google Shape;286;p48"/>
          <p:cNvSpPr txBox="1"/>
          <p:nvPr/>
        </p:nvSpPr>
        <p:spPr>
          <a:xfrm>
            <a:off x="5934825" y="2465838"/>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Anticipare le esigenze</a:t>
            </a:r>
            <a:endParaRPr>
              <a:solidFill>
                <a:schemeClr val="lt2"/>
              </a:solidFill>
              <a:latin typeface="Roboto"/>
              <a:ea typeface="Roboto"/>
              <a:cs typeface="Roboto"/>
              <a:sym typeface="Roboto"/>
            </a:endParaRPr>
          </a:p>
        </p:txBody>
      </p:sp>
      <p:cxnSp>
        <p:nvCxnSpPr>
          <p:cNvPr id="287" name="Google Shape;287;p48"/>
          <p:cNvCxnSpPr>
            <a:stCxn id="286" idx="2"/>
          </p:cNvCxnSpPr>
          <p:nvPr/>
        </p:nvCxnSpPr>
        <p:spPr>
          <a:xfrm>
            <a:off x="6909375" y="2866038"/>
            <a:ext cx="0" cy="84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and UX Design: Differenze</a:t>
            </a:r>
            <a:endParaRPr baseline="-25000">
              <a:latin typeface="Courier New"/>
              <a:ea typeface="Courier New"/>
              <a:cs typeface="Courier New"/>
              <a:sym typeface="Courier New"/>
            </a:endParaRPr>
          </a:p>
        </p:txBody>
      </p:sp>
      <p:sp>
        <p:nvSpPr>
          <p:cNvPr id="85" name="Google Shape;85;p16"/>
          <p:cNvSpPr txBox="1"/>
          <p:nvPr/>
        </p:nvSpPr>
        <p:spPr>
          <a:xfrm>
            <a:off x="138225" y="1726500"/>
            <a:ext cx="8895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User Interface (UI):</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alla vista e al design dell’interfaccia.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ciò che l’utente vede sullo schermo: i simboli, i contenuti, colori, sfondi, componenti animati.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User eXperience (UX):</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all’esperienza dell’utente, che indica il funzionamento di un qualche sistema e come gli individui cooperano con questo sistema.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l’analisi di come l’utente naviga all’interno dei componenti dell’UI.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Chi si occupa di UX analizza il comportamento degli utenti quando interagiscono con il sistema.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animEffect filter="fade" transition="in">
                                      <p:cBhvr>
                                        <p:cTn dur="1000"/>
                                        <p:tgtEl>
                                          <p:spTgt spid="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9" st="9"/>
                                            </p:txEl>
                                          </p:spTgt>
                                        </p:tgtEl>
                                        <p:attrNameLst>
                                          <p:attrName>style.visibility</p:attrName>
                                        </p:attrNameLst>
                                      </p:cBhvr>
                                      <p:to>
                                        <p:strVal val="visible"/>
                                      </p:to>
                                    </p:set>
                                    <p:animEffect filter="fade" transition="in">
                                      <p:cBhvr>
                                        <p:cTn dur="1000"/>
                                        <p:tgtEl>
                                          <p:spTgt spid="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0" st="10"/>
                                            </p:txEl>
                                          </p:spTgt>
                                        </p:tgtEl>
                                        <p:attrNameLst>
                                          <p:attrName>style.visibility</p:attrName>
                                        </p:attrNameLst>
                                      </p:cBhvr>
                                      <p:to>
                                        <p:strVal val="visible"/>
                                      </p:to>
                                    </p:set>
                                    <p:animEffect filter="fade" transition="in">
                                      <p:cBhvr>
                                        <p:cTn dur="1000"/>
                                        <p:tgtEl>
                                          <p:spTgt spid="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1" st="11"/>
                                            </p:txEl>
                                          </p:spTgt>
                                        </p:tgtEl>
                                        <p:attrNameLst>
                                          <p:attrName>style.visibility</p:attrName>
                                        </p:attrNameLst>
                                      </p:cBhvr>
                                      <p:to>
                                        <p:strVal val="visible"/>
                                      </p:to>
                                    </p:set>
                                    <p:animEffect filter="fade" transition="in">
                                      <p:cBhvr>
                                        <p:cTn dur="1000"/>
                                        <p:tgtEl>
                                          <p:spTgt spid="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2" st="12"/>
                                            </p:txEl>
                                          </p:spTgt>
                                        </p:tgtEl>
                                        <p:attrNameLst>
                                          <p:attrName>style.visibility</p:attrName>
                                        </p:attrNameLst>
                                      </p:cBhvr>
                                      <p:to>
                                        <p:strVal val="visible"/>
                                      </p:to>
                                    </p:set>
                                    <p:animEffect filter="fade" transition="in">
                                      <p:cBhvr>
                                        <p:cTn dur="1000"/>
                                        <p:tgtEl>
                                          <p:spTgt spid="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3" st="13"/>
                                            </p:txEl>
                                          </p:spTgt>
                                        </p:tgtEl>
                                        <p:attrNameLst>
                                          <p:attrName>style.visibility</p:attrName>
                                        </p:attrNameLst>
                                      </p:cBhvr>
                                      <p:to>
                                        <p:strVal val="visible"/>
                                      </p:to>
                                    </p:set>
                                    <p:animEffect filter="fade" transition="in">
                                      <p:cBhvr>
                                        <p:cTn dur="1000"/>
                                        <p:tgtEl>
                                          <p:spTgt spid="85">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UX Design: Cos’è</a:t>
            </a:r>
            <a:endParaRPr baseline="-25000">
              <a:latin typeface="Courier New"/>
              <a:ea typeface="Courier New"/>
              <a:cs typeface="Courier New"/>
              <a:sym typeface="Courier New"/>
            </a:endParaRPr>
          </a:p>
        </p:txBody>
      </p:sp>
      <p:sp>
        <p:nvSpPr>
          <p:cNvPr id="91" name="Google Shape;91;p17"/>
          <p:cNvSpPr txBox="1"/>
          <p:nvPr/>
        </p:nvSpPr>
        <p:spPr>
          <a:xfrm>
            <a:off x="138225" y="1726500"/>
            <a:ext cx="8895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2"/>
              </a:buClr>
              <a:buSzPts val="1400"/>
              <a:buChar char="●"/>
            </a:pPr>
            <a:r>
              <a:rPr lang="it">
                <a:solidFill>
                  <a:schemeClr val="lt2"/>
                </a:solidFill>
              </a:rPr>
              <a:t>UX design si riferisce a come costruire relazioni tra un’organizzazione, i suoi oggetti e i suoi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Vuol dire analizzare, creare e migliorare tutte le parti dell’interazione con gli oggetti di un’organizzazione al fine di ottenere il massimo della soddisfazione degli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L’obiettivo è di migliorare il coinvolgimento degli utenti e, attraverso un’analisi approfondita, creare un prodotto che sia semplice da usare e da acquistare e di rendere piacevole l’utilizzo.</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Una/Un UX designer analizza come si sente l’utente nella sua esperienza con l’organizzazione/prodotto e quanto è semplice raggiungere i propri obiettivi.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Esempio: Quanto è semplice effettuare il checkout durante l’acquisto di un prodotto?</a:t>
            </a:r>
            <a:endParaRPr>
              <a:solidFill>
                <a:schemeClr val="lt2"/>
              </a:solidFill>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9" st="9"/>
                                            </p:txEl>
                                          </p:spTgt>
                                        </p:tgtEl>
                                        <p:attrNameLst>
                                          <p:attrName>style.visibility</p:attrName>
                                        </p:attrNameLst>
                                      </p:cBhvr>
                                      <p:to>
                                        <p:strVal val="visible"/>
                                      </p:to>
                                    </p:set>
                                    <p:animEffect filter="fade" transition="in">
                                      <p:cBhvr>
                                        <p:cTn dur="1000"/>
                                        <p:tgtEl>
                                          <p:spTgt spid="9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Design: Cos’è</a:t>
            </a:r>
            <a:endParaRPr baseline="-25000">
              <a:latin typeface="Courier New"/>
              <a:ea typeface="Courier New"/>
              <a:cs typeface="Courier New"/>
              <a:sym typeface="Courier New"/>
            </a:endParaRPr>
          </a:p>
        </p:txBody>
      </p:sp>
      <p:sp>
        <p:nvSpPr>
          <p:cNvPr id="97" name="Google Shape;97;p18"/>
          <p:cNvSpPr txBox="1"/>
          <p:nvPr/>
        </p:nvSpPr>
        <p:spPr>
          <a:xfrm>
            <a:off x="138225" y="1726500"/>
            <a:ext cx="8895600" cy="2134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 lavoro creativo con l’obiettivo di realizzare un’interfaccia convincente e piacevole che genera una reazione emotiva nell’utente.</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Il design dell’UI considera tutti componenti visuali e interattivi di un’interfaccia, incluso pulsanti, simboli, scelta dei colori, ecc.</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User Interface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 Design</a:t>
            </a:r>
            <a:endParaRPr baseline="-25000">
              <a:latin typeface="Courier New"/>
              <a:ea typeface="Courier New"/>
              <a:cs typeface="Courier New"/>
              <a:sym typeface="Courier New"/>
            </a:endParaRPr>
          </a:p>
        </p:txBody>
      </p:sp>
      <p:sp>
        <p:nvSpPr>
          <p:cNvPr id="108" name="Google Shape;108;p20"/>
          <p:cNvSpPr txBox="1"/>
          <p:nvPr/>
        </p:nvSpPr>
        <p:spPr>
          <a:xfrm>
            <a:off x="138225" y="1726500"/>
            <a:ext cx="8895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Ci sono quattro aree per pianificare un’interfaccia grafica: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Contesto:</a:t>
            </a:r>
            <a:r>
              <a:rPr lang="it">
                <a:solidFill>
                  <a:schemeClr val="lt2"/>
                </a:solidFill>
                <a:latin typeface="Roboto"/>
                <a:ea typeface="Roboto"/>
                <a:cs typeface="Roboto"/>
                <a:sym typeface="Roboto"/>
              </a:rPr>
              <a:t> Chi sono gli utenti che useranno l’interfaccia grafica? </a:t>
            </a:r>
            <a:r>
              <a:rPr lang="it">
                <a:solidFill>
                  <a:schemeClr val="lt2"/>
                </a:solidFill>
                <a:latin typeface="Roboto"/>
                <a:ea typeface="Roboto"/>
                <a:cs typeface="Roboto"/>
                <a:sym typeface="Roboto"/>
              </a:rPr>
              <a:t>Che conoscenze hanno del software?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Obiettivi:</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Cosa faranno con l’interfaccia grafica? </a:t>
            </a:r>
            <a:r>
              <a:rPr lang="it">
                <a:solidFill>
                  <a:schemeClr val="lt2"/>
                </a:solidFill>
                <a:latin typeface="Roboto"/>
                <a:ea typeface="Roboto"/>
                <a:cs typeface="Roboto"/>
                <a:sym typeface="Roboto"/>
              </a:rPr>
              <a:t>Come interagiranno con il software che state sviluppando?</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Ricerca:</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Come si fanno a capire il contesto e gli obiettivi?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Schemi comportamentali:</a:t>
            </a:r>
            <a:r>
              <a:rPr lang="it">
                <a:solidFill>
                  <a:schemeClr val="lt2"/>
                </a:solidFill>
                <a:latin typeface="Roboto"/>
                <a:ea typeface="Roboto"/>
                <a:cs typeface="Roboto"/>
                <a:sym typeface="Roboto"/>
              </a:rPr>
              <a:t> Concetti e comportamenti relativi all’interfaccia grafica.</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14" name="Google Shape;11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Al centro di una buona interfaccia grafica ci sono </a:t>
            </a:r>
            <a:r>
              <a:rPr lang="it" sz="1400">
                <a:solidFill>
                  <a:schemeClr val="accent3"/>
                </a:solidFill>
              </a:rPr>
              <a:t>le persone</a:t>
            </a:r>
            <a:r>
              <a:rPr lang="it" sz="1400"/>
              <a:t>, quindi gli utenti che la useranno. Se si conoscono gli utenti si può realizzare un’interfaccia grafica più adatta alle loro esigenze.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questa fase è necessario capire chi sono gli utenti:</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Quali sono le loro aspettative?</a:t>
            </a:r>
            <a:endParaRPr sz="1400"/>
          </a:p>
          <a:p>
            <a:pPr indent="-317500" lvl="0" marL="457200" rtl="0" algn="l">
              <a:spcBef>
                <a:spcPts val="0"/>
              </a:spcBef>
              <a:spcAft>
                <a:spcPts val="0"/>
              </a:spcAft>
              <a:buSzPts val="1400"/>
              <a:buChar char="●"/>
            </a:pPr>
            <a:r>
              <a:rPr lang="it" sz="1400"/>
              <a:t>Qual è il loro dominio di competenza?</a:t>
            </a:r>
            <a:endParaRPr sz="1400"/>
          </a:p>
          <a:p>
            <a:pPr indent="-317500" lvl="0" marL="457200" rtl="0" algn="l">
              <a:spcBef>
                <a:spcPts val="0"/>
              </a:spcBef>
              <a:spcAft>
                <a:spcPts val="0"/>
              </a:spcAft>
              <a:buSzPts val="1400"/>
              <a:buChar char="●"/>
            </a:pPr>
            <a:r>
              <a:rPr lang="it" sz="1400"/>
              <a:t>Qual è il livello atteso per l’utilizzo del software?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