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2E0B"/>
    <a:srgbClr val="2D1506"/>
    <a:srgbClr val="B99360"/>
    <a:srgbClr val="462109"/>
    <a:srgbClr val="FF33AF"/>
    <a:srgbClr val="FF58D5"/>
    <a:srgbClr val="4C0002"/>
    <a:srgbClr val="5E0000"/>
    <a:srgbClr val="F98FC4"/>
    <a:srgbClr val="EEA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DFB548-2D77-194C-A43C-C0ADC7AAC889}" v="1096" dt="2023-01-24T16:11:46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73"/>
    <p:restoredTop sz="96327"/>
  </p:normalViewPr>
  <p:slideViewPr>
    <p:cSldViewPr snapToGrid="0">
      <p:cViewPr>
        <p:scale>
          <a:sx n="107" d="100"/>
          <a:sy n="107" d="100"/>
        </p:scale>
        <p:origin x="312" y="2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1/24/23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1/24/23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1/24/23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css3_pr_filter.php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hyperlink" Target="https://developer.mozilla.org/fr/docs/Web/CSS/fil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93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CE4DF916-6E2D-D658-F9AF-44F7282D22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</a:blip>
          <a:srcRect r="25"/>
          <a:stretch/>
        </p:blipFill>
        <p:spPr>
          <a:xfrm>
            <a:off x="3068" y="0"/>
            <a:ext cx="12188932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192EB65-D1D9-1335-65B3-9B4EBE7C8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4746" y="2666515"/>
            <a:ext cx="3884442" cy="1524968"/>
          </a:xfrm>
        </p:spPr>
        <p:txBody>
          <a:bodyPr>
            <a:normAutofit/>
          </a:bodyPr>
          <a:lstStyle/>
          <a:p>
            <a:r>
              <a:rPr lang="fr-FR" sz="9600" dirty="0">
                <a:solidFill>
                  <a:srgbClr val="2D1506"/>
                </a:solidFill>
                <a:latin typeface="Bauhaus 93" pitchFamily="82" charset="77"/>
              </a:rPr>
              <a:t>FILTER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4165FFF-6F81-8474-6CBA-BB0A92604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chemeClr val="tx2">
                    <a:lumMod val="90000"/>
                  </a:schemeClr>
                </a:solidFill>
              </a:rPr>
              <a:t>Présentation de </a:t>
            </a:r>
          </a:p>
          <a:p>
            <a:r>
              <a:rPr lang="fr-FR" sz="2000" dirty="0">
                <a:solidFill>
                  <a:schemeClr val="tx2">
                    <a:lumMod val="90000"/>
                  </a:schemeClr>
                </a:solidFill>
              </a:rPr>
              <a:t>RAHELA ESSONO</a:t>
            </a:r>
          </a:p>
          <a:p>
            <a:r>
              <a:rPr lang="fr-FR" sz="2000" dirty="0">
                <a:solidFill>
                  <a:schemeClr val="tx2">
                    <a:lumMod val="90000"/>
                  </a:schemeClr>
                </a:solidFill>
              </a:rPr>
              <a:t>IMD11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D401034-FF52-60BD-6C64-34D3B2396B15}"/>
              </a:ext>
            </a:extLst>
          </p:cNvPr>
          <p:cNvCxnSpPr>
            <a:cxnSpLocks/>
          </p:cNvCxnSpPr>
          <p:nvPr/>
        </p:nvCxnSpPr>
        <p:spPr>
          <a:xfrm>
            <a:off x="8139605" y="1701800"/>
            <a:ext cx="0" cy="3441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19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21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id="{2CA6855A-DC69-D110-E18E-33D78219DF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</a:blip>
          <a:srcRect r="25"/>
          <a:stretch/>
        </p:blipFill>
        <p:spPr>
          <a:xfrm>
            <a:off x="3068" y="0"/>
            <a:ext cx="12188932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795898D-8740-C6EE-2546-DCD12749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2">
                    <a:lumMod val="90000"/>
                  </a:schemeClr>
                </a:solidFill>
                <a:latin typeface="Bauhaus 93" pitchFamily="82" charset="77"/>
                <a:cs typeface="Jumble" panose="020F0502020204030204" pitchFamily="34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D3C60F-2B8B-ACA7-C1EF-2E1EA1DEE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2">
                  <a:lumMod val="90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4000" dirty="0" err="1">
                <a:solidFill>
                  <a:srgbClr val="FFFFFF"/>
                </a:solidFill>
              </a:rPr>
              <a:t>Définition</a:t>
            </a:r>
            <a:endParaRPr lang="en-US" sz="4000" dirty="0">
              <a:solidFill>
                <a:srgbClr val="FFFFFF"/>
              </a:solidFill>
            </a:endParaRPr>
          </a:p>
          <a:p>
            <a:pPr>
              <a:buClr>
                <a:schemeClr val="bg2">
                  <a:lumMod val="90000"/>
                </a:schemeClr>
              </a:buClr>
              <a:buFont typeface="Courier New" panose="02070309020205020404" pitchFamily="49" charset="0"/>
              <a:buChar char="o"/>
            </a:pPr>
            <a:r>
              <a:rPr lang="fr-CH" sz="4000" dirty="0">
                <a:solidFill>
                  <a:srgbClr val="FFFFFF"/>
                </a:solidFill>
              </a:rPr>
              <a:t>Syntaxe</a:t>
            </a:r>
            <a:r>
              <a:rPr lang="en-US" sz="4000" dirty="0">
                <a:solidFill>
                  <a:srgbClr val="FFFFFF"/>
                </a:solidFill>
              </a:rPr>
              <a:t> &amp; </a:t>
            </a:r>
            <a:r>
              <a:rPr lang="fr-CH" sz="4000" dirty="0">
                <a:solidFill>
                  <a:srgbClr val="FFFFFF"/>
                </a:solidFill>
              </a:rPr>
              <a:t>propriétés</a:t>
            </a:r>
          </a:p>
          <a:p>
            <a:pPr>
              <a:buClr>
                <a:schemeClr val="bg2">
                  <a:lumMod val="90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4000" dirty="0" err="1">
                <a:solidFill>
                  <a:srgbClr val="FFFFFF"/>
                </a:solidFill>
              </a:rPr>
              <a:t>Codepen</a:t>
            </a:r>
            <a:endParaRPr lang="en-US" sz="4000" dirty="0">
              <a:solidFill>
                <a:srgbClr val="FFFFFF"/>
              </a:solidFill>
            </a:endParaRPr>
          </a:p>
          <a:p>
            <a:pPr>
              <a:buClr>
                <a:schemeClr val="bg2">
                  <a:lumMod val="90000"/>
                </a:schemeClr>
              </a:buClr>
              <a:buFont typeface="Courier New" panose="02070309020205020404" pitchFamily="49" charset="0"/>
              <a:buChar char="o"/>
            </a:pPr>
            <a:r>
              <a:rPr lang="fr-CH" sz="4000" dirty="0">
                <a:solidFill>
                  <a:srgbClr val="FFFFFF"/>
                </a:solidFill>
              </a:rPr>
              <a:t>Exemples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fr-CH" sz="4000" dirty="0">
                <a:solidFill>
                  <a:srgbClr val="FFFFFF"/>
                </a:solidFill>
              </a:rPr>
              <a:t>d’utilisation</a:t>
            </a:r>
            <a:r>
              <a:rPr lang="en-US" sz="4000" dirty="0">
                <a:solidFill>
                  <a:srgbClr val="FFFFFF"/>
                </a:solidFill>
              </a:rPr>
              <a:t> sur site </a:t>
            </a:r>
          </a:p>
          <a:p>
            <a:pPr>
              <a:buClr>
                <a:schemeClr val="bg2">
                  <a:lumMod val="90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rgbClr val="FFFFFF"/>
                </a:solidFill>
              </a:rPr>
              <a:t>Sources</a:t>
            </a:r>
          </a:p>
          <a:p>
            <a:pPr>
              <a:buClr>
                <a:schemeClr val="bg2">
                  <a:lumMod val="90000"/>
                </a:schemeClr>
              </a:buClr>
              <a:buFont typeface="Wingdings" pitchFamily="2" charset="2"/>
              <a:buChar char="q"/>
            </a:pPr>
            <a:endParaRPr lang="fr-FR" sz="4000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CBB7A7DC-E943-F9CB-CEC3-8117E9DDC6C7}"/>
              </a:ext>
            </a:extLst>
          </p:cNvPr>
          <p:cNvCxnSpPr>
            <a:cxnSpLocks/>
          </p:cNvCxnSpPr>
          <p:nvPr/>
        </p:nvCxnSpPr>
        <p:spPr>
          <a:xfrm>
            <a:off x="760905" y="762000"/>
            <a:ext cx="0" cy="990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E8AD1965-7361-F874-C7D5-AE70F1D3A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599" y="3594594"/>
            <a:ext cx="2424051" cy="234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6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93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389016-FF21-D152-B6AE-FB427BF3B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  <a:latin typeface="Bauhaus 93" pitchFamily="82" charset="77"/>
              </a:rPr>
              <a:t>Définition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9A0AEC8-875E-A182-8A62-AC397099A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800" y="2146808"/>
            <a:ext cx="4754880" cy="2120392"/>
          </a:xfrm>
          <a:custGeom>
            <a:avLst/>
            <a:gdLst>
              <a:gd name="connsiteX0" fmla="*/ 0 w 4754880"/>
              <a:gd name="connsiteY0" fmla="*/ 0 h 2120392"/>
              <a:gd name="connsiteX1" fmla="*/ 4754880 w 4754880"/>
              <a:gd name="connsiteY1" fmla="*/ 0 h 2120392"/>
              <a:gd name="connsiteX2" fmla="*/ 4754880 w 4754880"/>
              <a:gd name="connsiteY2" fmla="*/ 2120392 h 2120392"/>
              <a:gd name="connsiteX3" fmla="*/ 0 w 4754880"/>
              <a:gd name="connsiteY3" fmla="*/ 2120392 h 2120392"/>
              <a:gd name="connsiteX4" fmla="*/ 0 w 4754880"/>
              <a:gd name="connsiteY4" fmla="*/ 0 h 212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54880" h="2120392" fill="none" extrusionOk="0">
                <a:moveTo>
                  <a:pt x="0" y="0"/>
                </a:moveTo>
                <a:cubicBezTo>
                  <a:pt x="1271952" y="-49533"/>
                  <a:pt x="3819308" y="-14809"/>
                  <a:pt x="4754880" y="0"/>
                </a:cubicBezTo>
                <a:cubicBezTo>
                  <a:pt x="4842519" y="703190"/>
                  <a:pt x="4682201" y="1465787"/>
                  <a:pt x="4754880" y="2120392"/>
                </a:cubicBezTo>
                <a:cubicBezTo>
                  <a:pt x="3813793" y="2072161"/>
                  <a:pt x="882988" y="2204847"/>
                  <a:pt x="0" y="2120392"/>
                </a:cubicBezTo>
                <a:cubicBezTo>
                  <a:pt x="-38581" y="1303206"/>
                  <a:pt x="63341" y="698195"/>
                  <a:pt x="0" y="0"/>
                </a:cubicBezTo>
                <a:close/>
              </a:path>
              <a:path w="4754880" h="2120392" stroke="0" extrusionOk="0">
                <a:moveTo>
                  <a:pt x="0" y="0"/>
                </a:moveTo>
                <a:cubicBezTo>
                  <a:pt x="2028320" y="118645"/>
                  <a:pt x="3429146" y="116012"/>
                  <a:pt x="4754880" y="0"/>
                </a:cubicBezTo>
                <a:cubicBezTo>
                  <a:pt x="4621998" y="477423"/>
                  <a:pt x="4839831" y="1824360"/>
                  <a:pt x="4754880" y="2120392"/>
                </a:cubicBezTo>
                <a:cubicBezTo>
                  <a:pt x="2618379" y="2254992"/>
                  <a:pt x="501171" y="1963196"/>
                  <a:pt x="0" y="2120392"/>
                </a:cubicBezTo>
                <a:cubicBezTo>
                  <a:pt x="-20187" y="1308349"/>
                  <a:pt x="-152480" y="879678"/>
                  <a:pt x="0" y="0"/>
                </a:cubicBezTo>
                <a:close/>
              </a:path>
            </a:pathLst>
          </a:custGeom>
          <a:ln w="76200">
            <a:solidFill>
              <a:srgbClr val="2D1506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Curved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algn="l"/>
            <a:r>
              <a:rPr lang="fr-CH" b="0" i="0" dirty="0">
                <a:solidFill>
                  <a:srgbClr val="FFFFFF"/>
                </a:solidFill>
                <a:effectLst/>
              </a:rPr>
              <a:t>La propriété CSS </a:t>
            </a:r>
            <a:r>
              <a:rPr lang="fr-CH" b="1" i="0" dirty="0" err="1">
                <a:solidFill>
                  <a:srgbClr val="FFFFFF"/>
                </a:solidFill>
                <a:effectLst/>
              </a:rPr>
              <a:t>filter</a:t>
            </a:r>
            <a:r>
              <a:rPr lang="fr-CH" b="0" i="0" dirty="0">
                <a:solidFill>
                  <a:srgbClr val="FFFFFF"/>
                </a:solidFill>
                <a:effectLst/>
              </a:rPr>
              <a:t> permet d'appliquer des filtres et d'obtenir des </a:t>
            </a:r>
            <a:r>
              <a:rPr lang="fr-CH" b="0" i="1" dirty="0">
                <a:solidFill>
                  <a:srgbClr val="FFFFFF"/>
                </a:solidFill>
                <a:effectLst/>
              </a:rPr>
              <a:t>effets graphiques de flou, de saturation</a:t>
            </a:r>
            <a:r>
              <a:rPr lang="fr-CH" b="0" i="0" dirty="0">
                <a:solidFill>
                  <a:srgbClr val="FFFFFF"/>
                </a:solidFill>
                <a:effectLst/>
              </a:rPr>
              <a:t>, etc. Les filtres sont généralement utilisés </a:t>
            </a:r>
            <a:r>
              <a:rPr lang="fr-CH" b="0" i="1" u="sng" dirty="0">
                <a:solidFill>
                  <a:srgbClr val="FFFFFF"/>
                </a:solidFill>
                <a:effectLst/>
              </a:rPr>
              <a:t>pour ajuster le rendu d'une image, d'un arrière-plan ou des bordures.</a:t>
            </a:r>
          </a:p>
          <a:p>
            <a:endParaRPr lang="fr-FR" dirty="0"/>
          </a:p>
        </p:txBody>
      </p:sp>
      <p:sp>
        <p:nvSpPr>
          <p:cNvPr id="6" name="Espace réservé du contenu 3">
            <a:extLst>
              <a:ext uri="{FF2B5EF4-FFF2-40B4-BE49-F238E27FC236}">
                <a16:creationId xmlns:a16="http://schemas.microsoft.com/office/drawing/2014/main" id="{17EA5B3E-8201-687D-1CB3-F6B5F0C62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41120" y="4611585"/>
            <a:ext cx="4754880" cy="1867916"/>
          </a:xfrm>
          <a:custGeom>
            <a:avLst/>
            <a:gdLst>
              <a:gd name="connsiteX0" fmla="*/ 0 w 4754880"/>
              <a:gd name="connsiteY0" fmla="*/ 0 h 1867916"/>
              <a:gd name="connsiteX1" fmla="*/ 4754880 w 4754880"/>
              <a:gd name="connsiteY1" fmla="*/ 0 h 1867916"/>
              <a:gd name="connsiteX2" fmla="*/ 4754880 w 4754880"/>
              <a:gd name="connsiteY2" fmla="*/ 1867916 h 1867916"/>
              <a:gd name="connsiteX3" fmla="*/ 0 w 4754880"/>
              <a:gd name="connsiteY3" fmla="*/ 1867916 h 1867916"/>
              <a:gd name="connsiteX4" fmla="*/ 0 w 4754880"/>
              <a:gd name="connsiteY4" fmla="*/ 0 h 186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54880" h="1867916" fill="none" extrusionOk="0">
                <a:moveTo>
                  <a:pt x="0" y="0"/>
                </a:moveTo>
                <a:cubicBezTo>
                  <a:pt x="1674623" y="-33775"/>
                  <a:pt x="3697816" y="138873"/>
                  <a:pt x="4754880" y="0"/>
                </a:cubicBezTo>
                <a:cubicBezTo>
                  <a:pt x="4842155" y="443939"/>
                  <a:pt x="4904194" y="965745"/>
                  <a:pt x="4754880" y="1867916"/>
                </a:cubicBezTo>
                <a:cubicBezTo>
                  <a:pt x="4254304" y="1730586"/>
                  <a:pt x="1288708" y="1730060"/>
                  <a:pt x="0" y="1867916"/>
                </a:cubicBezTo>
                <a:cubicBezTo>
                  <a:pt x="8241" y="1021944"/>
                  <a:pt x="-91006" y="369077"/>
                  <a:pt x="0" y="0"/>
                </a:cubicBezTo>
                <a:close/>
              </a:path>
              <a:path w="4754880" h="1867916" stroke="0" extrusionOk="0">
                <a:moveTo>
                  <a:pt x="0" y="0"/>
                </a:moveTo>
                <a:cubicBezTo>
                  <a:pt x="648297" y="-101487"/>
                  <a:pt x="3832417" y="-162162"/>
                  <a:pt x="4754880" y="0"/>
                </a:cubicBezTo>
                <a:cubicBezTo>
                  <a:pt x="4685290" y="433579"/>
                  <a:pt x="4779466" y="1303748"/>
                  <a:pt x="4754880" y="1867916"/>
                </a:cubicBezTo>
                <a:cubicBezTo>
                  <a:pt x="3004049" y="1917981"/>
                  <a:pt x="1316432" y="1709467"/>
                  <a:pt x="0" y="1867916"/>
                </a:cubicBezTo>
                <a:cubicBezTo>
                  <a:pt x="-64299" y="1559612"/>
                  <a:pt x="-98067" y="265958"/>
                  <a:pt x="0" y="0"/>
                </a:cubicBezTo>
                <a:close/>
              </a:path>
            </a:pathLst>
          </a:custGeom>
          <a:ln w="76200">
            <a:solidFill>
              <a:srgbClr val="2D1506"/>
            </a:solidFill>
            <a:extLst>
              <a:ext uri="{C807C97D-BFC1-408E-A445-0C87EB9F89A2}">
                <ask:lineSketchStyleProps xmlns:ask="http://schemas.microsoft.com/office/drawing/2018/sketchyshapes" sd="981765707">
                  <ask:type>
                    <ask:lineSketchCurved/>
                  </ask:type>
                </ask:lineSketchStyleProps>
              </a:ext>
            </a:extLst>
          </a:ln>
        </p:spPr>
        <p:txBody>
          <a:bodyPr/>
          <a:lstStyle/>
          <a:p>
            <a:r>
              <a:rPr lang="fr-CH" b="0" i="0" dirty="0">
                <a:solidFill>
                  <a:srgbClr val="FFFFFF"/>
                </a:solidFill>
                <a:effectLst/>
              </a:rPr>
              <a:t>Il y a </a:t>
            </a:r>
            <a:r>
              <a:rPr lang="fr-CH" dirty="0">
                <a:solidFill>
                  <a:srgbClr val="FFFFFF"/>
                </a:solidFill>
              </a:rPr>
              <a:t>beaucoup de </a:t>
            </a:r>
            <a:r>
              <a:rPr lang="fr-CH" b="0" i="0" dirty="0">
                <a:solidFill>
                  <a:srgbClr val="FFFFFF"/>
                </a:solidFill>
                <a:effectLst/>
              </a:rPr>
              <a:t>fonctions qui sont incluses dans le standard CSS et permettent d’avoir des effets prédéfinis mais </a:t>
            </a:r>
            <a:r>
              <a:rPr lang="fr-CH" dirty="0">
                <a:solidFill>
                  <a:srgbClr val="FFFFFF"/>
                </a:solidFill>
              </a:rPr>
              <a:t>i</a:t>
            </a:r>
            <a:r>
              <a:rPr lang="fr-CH" b="0" i="0" dirty="0">
                <a:solidFill>
                  <a:srgbClr val="FFFFFF"/>
                </a:solidFill>
                <a:effectLst/>
              </a:rPr>
              <a:t>l est également possible d'utiliser un </a:t>
            </a:r>
            <a:r>
              <a:rPr lang="fr-CH" b="1" i="0" dirty="0">
                <a:solidFill>
                  <a:srgbClr val="FFFFFF"/>
                </a:solidFill>
                <a:effectLst/>
              </a:rPr>
              <a:t>filtre SVG </a:t>
            </a:r>
            <a:r>
              <a:rPr lang="fr-CH" b="0" i="0" dirty="0">
                <a:solidFill>
                  <a:srgbClr val="FFFFFF"/>
                </a:solidFill>
                <a:effectLst/>
              </a:rPr>
              <a:t>passant par </a:t>
            </a:r>
            <a:r>
              <a:rPr lang="fr-CH" b="0" i="1" dirty="0">
                <a:solidFill>
                  <a:srgbClr val="FFFFFF"/>
                </a:solidFill>
                <a:effectLst/>
              </a:rPr>
              <a:t>une URL</a:t>
            </a:r>
            <a:r>
              <a:rPr lang="fr-CH" b="0" i="0" dirty="0">
                <a:solidFill>
                  <a:srgbClr val="FFFFFF"/>
                </a:solidFill>
                <a:effectLst/>
              </a:rPr>
              <a:t>.</a:t>
            </a:r>
            <a:endParaRPr lang="fr-FR" b="1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5D9B2E93-A3FC-E623-498E-424D620A2860}"/>
              </a:ext>
            </a:extLst>
          </p:cNvPr>
          <p:cNvCxnSpPr>
            <a:cxnSpLocks/>
          </p:cNvCxnSpPr>
          <p:nvPr/>
        </p:nvCxnSpPr>
        <p:spPr>
          <a:xfrm>
            <a:off x="760905" y="774700"/>
            <a:ext cx="0" cy="977900"/>
          </a:xfrm>
          <a:prstGeom prst="line">
            <a:avLst/>
          </a:prstGeom>
          <a:ln>
            <a:solidFill>
              <a:srgbClr val="2D150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D569B28-6402-B134-C498-F7F1860436B0}"/>
              </a:ext>
            </a:extLst>
          </p:cNvPr>
          <p:cNvSpPr/>
          <p:nvPr/>
        </p:nvSpPr>
        <p:spPr>
          <a:xfrm>
            <a:off x="7160821" y="0"/>
            <a:ext cx="5031179" cy="6858000"/>
          </a:xfrm>
          <a:prstGeom prst="rect">
            <a:avLst/>
          </a:prstGeom>
          <a:solidFill>
            <a:schemeClr val="bg1">
              <a:lumMod val="95000"/>
              <a:alpha val="5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0EE16A7-07BF-A3AB-EA30-73D21DC575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42" t="1401" r="11320" b="-1401"/>
          <a:stretch/>
        </p:blipFill>
        <p:spPr>
          <a:xfrm>
            <a:off x="7410865" y="1868613"/>
            <a:ext cx="4531090" cy="3120773"/>
          </a:xfrm>
          <a:custGeom>
            <a:avLst/>
            <a:gdLst>
              <a:gd name="connsiteX0" fmla="*/ 0 w 4531090"/>
              <a:gd name="connsiteY0" fmla="*/ 0 h 3120773"/>
              <a:gd name="connsiteX1" fmla="*/ 511366 w 4531090"/>
              <a:gd name="connsiteY1" fmla="*/ 0 h 3120773"/>
              <a:gd name="connsiteX2" fmla="*/ 1249286 w 4531090"/>
              <a:gd name="connsiteY2" fmla="*/ 0 h 3120773"/>
              <a:gd name="connsiteX3" fmla="*/ 1941896 w 4531090"/>
              <a:gd name="connsiteY3" fmla="*/ 0 h 3120773"/>
              <a:gd name="connsiteX4" fmla="*/ 2453262 w 4531090"/>
              <a:gd name="connsiteY4" fmla="*/ 0 h 3120773"/>
              <a:gd name="connsiteX5" fmla="*/ 3055249 w 4531090"/>
              <a:gd name="connsiteY5" fmla="*/ 0 h 3120773"/>
              <a:gd name="connsiteX6" fmla="*/ 3793170 w 4531090"/>
              <a:gd name="connsiteY6" fmla="*/ 0 h 3120773"/>
              <a:gd name="connsiteX7" fmla="*/ 4531090 w 4531090"/>
              <a:gd name="connsiteY7" fmla="*/ 0 h 3120773"/>
              <a:gd name="connsiteX8" fmla="*/ 4531090 w 4531090"/>
              <a:gd name="connsiteY8" fmla="*/ 655362 h 3120773"/>
              <a:gd name="connsiteX9" fmla="*/ 4531090 w 4531090"/>
              <a:gd name="connsiteY9" fmla="*/ 1185894 h 3120773"/>
              <a:gd name="connsiteX10" fmla="*/ 4531090 w 4531090"/>
              <a:gd name="connsiteY10" fmla="*/ 1747633 h 3120773"/>
              <a:gd name="connsiteX11" fmla="*/ 4531090 w 4531090"/>
              <a:gd name="connsiteY11" fmla="*/ 2402995 h 3120773"/>
              <a:gd name="connsiteX12" fmla="*/ 4531090 w 4531090"/>
              <a:gd name="connsiteY12" fmla="*/ 3120773 h 3120773"/>
              <a:gd name="connsiteX13" fmla="*/ 4019724 w 4531090"/>
              <a:gd name="connsiteY13" fmla="*/ 3120773 h 3120773"/>
              <a:gd name="connsiteX14" fmla="*/ 3508358 w 4531090"/>
              <a:gd name="connsiteY14" fmla="*/ 3120773 h 3120773"/>
              <a:gd name="connsiteX15" fmla="*/ 2815749 w 4531090"/>
              <a:gd name="connsiteY15" fmla="*/ 3120773 h 3120773"/>
              <a:gd name="connsiteX16" fmla="*/ 2304383 w 4531090"/>
              <a:gd name="connsiteY16" fmla="*/ 3120773 h 3120773"/>
              <a:gd name="connsiteX17" fmla="*/ 1657084 w 4531090"/>
              <a:gd name="connsiteY17" fmla="*/ 3120773 h 3120773"/>
              <a:gd name="connsiteX18" fmla="*/ 1100408 w 4531090"/>
              <a:gd name="connsiteY18" fmla="*/ 3120773 h 3120773"/>
              <a:gd name="connsiteX19" fmla="*/ 0 w 4531090"/>
              <a:gd name="connsiteY19" fmla="*/ 3120773 h 3120773"/>
              <a:gd name="connsiteX20" fmla="*/ 0 w 4531090"/>
              <a:gd name="connsiteY20" fmla="*/ 2496618 h 3120773"/>
              <a:gd name="connsiteX21" fmla="*/ 0 w 4531090"/>
              <a:gd name="connsiteY21" fmla="*/ 1810048 h 3120773"/>
              <a:gd name="connsiteX22" fmla="*/ 0 w 4531090"/>
              <a:gd name="connsiteY22" fmla="*/ 1217101 h 3120773"/>
              <a:gd name="connsiteX23" fmla="*/ 0 w 4531090"/>
              <a:gd name="connsiteY23" fmla="*/ 624155 h 3120773"/>
              <a:gd name="connsiteX24" fmla="*/ 0 w 4531090"/>
              <a:gd name="connsiteY24" fmla="*/ 0 h 3120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531090" h="3120773" fill="none" extrusionOk="0">
                <a:moveTo>
                  <a:pt x="0" y="0"/>
                </a:moveTo>
                <a:cubicBezTo>
                  <a:pt x="249452" y="10804"/>
                  <a:pt x="272654" y="-22464"/>
                  <a:pt x="511366" y="0"/>
                </a:cubicBezTo>
                <a:cubicBezTo>
                  <a:pt x="750078" y="22464"/>
                  <a:pt x="1078428" y="-35823"/>
                  <a:pt x="1249286" y="0"/>
                </a:cubicBezTo>
                <a:cubicBezTo>
                  <a:pt x="1420144" y="35823"/>
                  <a:pt x="1643460" y="20862"/>
                  <a:pt x="1941896" y="0"/>
                </a:cubicBezTo>
                <a:cubicBezTo>
                  <a:pt x="2240332" y="-20862"/>
                  <a:pt x="2339146" y="-15019"/>
                  <a:pt x="2453262" y="0"/>
                </a:cubicBezTo>
                <a:cubicBezTo>
                  <a:pt x="2567378" y="15019"/>
                  <a:pt x="2852534" y="-17105"/>
                  <a:pt x="3055249" y="0"/>
                </a:cubicBezTo>
                <a:cubicBezTo>
                  <a:pt x="3257964" y="17105"/>
                  <a:pt x="3563006" y="-31249"/>
                  <a:pt x="3793170" y="0"/>
                </a:cubicBezTo>
                <a:cubicBezTo>
                  <a:pt x="4023334" y="31249"/>
                  <a:pt x="4167860" y="-32676"/>
                  <a:pt x="4531090" y="0"/>
                </a:cubicBezTo>
                <a:cubicBezTo>
                  <a:pt x="4543422" y="155103"/>
                  <a:pt x="4555122" y="359583"/>
                  <a:pt x="4531090" y="655362"/>
                </a:cubicBezTo>
                <a:cubicBezTo>
                  <a:pt x="4507058" y="951141"/>
                  <a:pt x="4529980" y="1012369"/>
                  <a:pt x="4531090" y="1185894"/>
                </a:cubicBezTo>
                <a:cubicBezTo>
                  <a:pt x="4532200" y="1359419"/>
                  <a:pt x="4532390" y="1603815"/>
                  <a:pt x="4531090" y="1747633"/>
                </a:cubicBezTo>
                <a:cubicBezTo>
                  <a:pt x="4529790" y="1891451"/>
                  <a:pt x="4550202" y="2136235"/>
                  <a:pt x="4531090" y="2402995"/>
                </a:cubicBezTo>
                <a:cubicBezTo>
                  <a:pt x="4511978" y="2669755"/>
                  <a:pt x="4510260" y="2916844"/>
                  <a:pt x="4531090" y="3120773"/>
                </a:cubicBezTo>
                <a:cubicBezTo>
                  <a:pt x="4386339" y="3107484"/>
                  <a:pt x="4124031" y="3130335"/>
                  <a:pt x="4019724" y="3120773"/>
                </a:cubicBezTo>
                <a:cubicBezTo>
                  <a:pt x="3915417" y="3111211"/>
                  <a:pt x="3672455" y="3118647"/>
                  <a:pt x="3508358" y="3120773"/>
                </a:cubicBezTo>
                <a:cubicBezTo>
                  <a:pt x="3344261" y="3122899"/>
                  <a:pt x="2961537" y="3130317"/>
                  <a:pt x="2815749" y="3120773"/>
                </a:cubicBezTo>
                <a:cubicBezTo>
                  <a:pt x="2669961" y="3111229"/>
                  <a:pt x="2527629" y="3120671"/>
                  <a:pt x="2304383" y="3120773"/>
                </a:cubicBezTo>
                <a:cubicBezTo>
                  <a:pt x="2081137" y="3120875"/>
                  <a:pt x="1801454" y="3097141"/>
                  <a:pt x="1657084" y="3120773"/>
                </a:cubicBezTo>
                <a:cubicBezTo>
                  <a:pt x="1512714" y="3144405"/>
                  <a:pt x="1234654" y="3125146"/>
                  <a:pt x="1100408" y="3120773"/>
                </a:cubicBezTo>
                <a:cubicBezTo>
                  <a:pt x="966162" y="3116400"/>
                  <a:pt x="515393" y="3112587"/>
                  <a:pt x="0" y="3120773"/>
                </a:cubicBezTo>
                <a:cubicBezTo>
                  <a:pt x="25245" y="2825477"/>
                  <a:pt x="-18180" y="2630891"/>
                  <a:pt x="0" y="2496618"/>
                </a:cubicBezTo>
                <a:cubicBezTo>
                  <a:pt x="18180" y="2362345"/>
                  <a:pt x="-8422" y="2094902"/>
                  <a:pt x="0" y="1810048"/>
                </a:cubicBezTo>
                <a:cubicBezTo>
                  <a:pt x="8422" y="1525194"/>
                  <a:pt x="-11381" y="1502179"/>
                  <a:pt x="0" y="1217101"/>
                </a:cubicBezTo>
                <a:cubicBezTo>
                  <a:pt x="11381" y="932023"/>
                  <a:pt x="2824" y="763798"/>
                  <a:pt x="0" y="624155"/>
                </a:cubicBezTo>
                <a:cubicBezTo>
                  <a:pt x="-2824" y="484512"/>
                  <a:pt x="16230" y="269670"/>
                  <a:pt x="0" y="0"/>
                </a:cubicBezTo>
                <a:close/>
              </a:path>
              <a:path w="4531090" h="3120773" stroke="0" extrusionOk="0">
                <a:moveTo>
                  <a:pt x="0" y="0"/>
                </a:moveTo>
                <a:cubicBezTo>
                  <a:pt x="121606" y="-4633"/>
                  <a:pt x="313705" y="-23631"/>
                  <a:pt x="601988" y="0"/>
                </a:cubicBezTo>
                <a:cubicBezTo>
                  <a:pt x="890271" y="23631"/>
                  <a:pt x="958283" y="-2361"/>
                  <a:pt x="1113354" y="0"/>
                </a:cubicBezTo>
                <a:cubicBezTo>
                  <a:pt x="1268425" y="2361"/>
                  <a:pt x="1597136" y="-25019"/>
                  <a:pt x="1851274" y="0"/>
                </a:cubicBezTo>
                <a:cubicBezTo>
                  <a:pt x="2105412" y="25019"/>
                  <a:pt x="2266536" y="4526"/>
                  <a:pt x="2453262" y="0"/>
                </a:cubicBezTo>
                <a:cubicBezTo>
                  <a:pt x="2639988" y="-4526"/>
                  <a:pt x="2855175" y="-675"/>
                  <a:pt x="3055249" y="0"/>
                </a:cubicBezTo>
                <a:cubicBezTo>
                  <a:pt x="3255323" y="675"/>
                  <a:pt x="3566776" y="-35688"/>
                  <a:pt x="3793170" y="0"/>
                </a:cubicBezTo>
                <a:cubicBezTo>
                  <a:pt x="4019564" y="35688"/>
                  <a:pt x="4360385" y="32683"/>
                  <a:pt x="4531090" y="0"/>
                </a:cubicBezTo>
                <a:cubicBezTo>
                  <a:pt x="4499282" y="338163"/>
                  <a:pt x="4556651" y="452260"/>
                  <a:pt x="4531090" y="686570"/>
                </a:cubicBezTo>
                <a:cubicBezTo>
                  <a:pt x="4505530" y="920880"/>
                  <a:pt x="4538817" y="1036202"/>
                  <a:pt x="4531090" y="1248309"/>
                </a:cubicBezTo>
                <a:cubicBezTo>
                  <a:pt x="4523363" y="1460416"/>
                  <a:pt x="4518256" y="1650158"/>
                  <a:pt x="4531090" y="1810048"/>
                </a:cubicBezTo>
                <a:cubicBezTo>
                  <a:pt x="4543924" y="1969938"/>
                  <a:pt x="4529188" y="2167721"/>
                  <a:pt x="4531090" y="2434203"/>
                </a:cubicBezTo>
                <a:cubicBezTo>
                  <a:pt x="4532992" y="2700685"/>
                  <a:pt x="4512585" y="2779006"/>
                  <a:pt x="4531090" y="3120773"/>
                </a:cubicBezTo>
                <a:cubicBezTo>
                  <a:pt x="4383590" y="3144421"/>
                  <a:pt x="4134097" y="3130346"/>
                  <a:pt x="4019724" y="3120773"/>
                </a:cubicBezTo>
                <a:cubicBezTo>
                  <a:pt x="3905351" y="3111200"/>
                  <a:pt x="3602281" y="3157292"/>
                  <a:pt x="3281804" y="3120773"/>
                </a:cubicBezTo>
                <a:cubicBezTo>
                  <a:pt x="2961327" y="3084254"/>
                  <a:pt x="2905972" y="3130457"/>
                  <a:pt x="2725127" y="3120773"/>
                </a:cubicBezTo>
                <a:cubicBezTo>
                  <a:pt x="2544282" y="3111089"/>
                  <a:pt x="2365683" y="3090608"/>
                  <a:pt x="2077828" y="3120773"/>
                </a:cubicBezTo>
                <a:cubicBezTo>
                  <a:pt x="1789973" y="3150938"/>
                  <a:pt x="1667528" y="3093493"/>
                  <a:pt x="1339908" y="3120773"/>
                </a:cubicBezTo>
                <a:cubicBezTo>
                  <a:pt x="1012288" y="3148053"/>
                  <a:pt x="887156" y="3107331"/>
                  <a:pt x="692609" y="3120773"/>
                </a:cubicBezTo>
                <a:cubicBezTo>
                  <a:pt x="498062" y="3134215"/>
                  <a:pt x="181998" y="3145211"/>
                  <a:pt x="0" y="3120773"/>
                </a:cubicBezTo>
                <a:cubicBezTo>
                  <a:pt x="3099" y="2878598"/>
                  <a:pt x="-24575" y="2736114"/>
                  <a:pt x="0" y="2559034"/>
                </a:cubicBezTo>
                <a:cubicBezTo>
                  <a:pt x="24575" y="2381954"/>
                  <a:pt x="-28618" y="2159708"/>
                  <a:pt x="0" y="1966087"/>
                </a:cubicBezTo>
                <a:cubicBezTo>
                  <a:pt x="28618" y="1772466"/>
                  <a:pt x="-4461" y="1452277"/>
                  <a:pt x="0" y="1279517"/>
                </a:cubicBezTo>
                <a:cubicBezTo>
                  <a:pt x="4461" y="1106757"/>
                  <a:pt x="10215" y="967005"/>
                  <a:pt x="0" y="655362"/>
                </a:cubicBezTo>
                <a:cubicBezTo>
                  <a:pt x="-10215" y="343720"/>
                  <a:pt x="17079" y="153367"/>
                  <a:pt x="0" y="0"/>
                </a:cubicBezTo>
                <a:close/>
              </a:path>
            </a:pathLst>
          </a:custGeom>
          <a:ln w="57150">
            <a:solidFill>
              <a:srgbClr val="2D1506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pic>
        <p:nvPicPr>
          <p:cNvPr id="16" name="Image 15" descr="Une image contenant personne&#10;&#10;Description générée automatiquement">
            <a:extLst>
              <a:ext uri="{FF2B5EF4-FFF2-40B4-BE49-F238E27FC236}">
                <a16:creationId xmlns:a16="http://schemas.microsoft.com/office/drawing/2014/main" id="{8F6FB03B-AE75-861C-F131-A7EEE51AE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496" y="449052"/>
            <a:ext cx="1814504" cy="166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19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21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D314637-AF30-D210-AA56-1873C59479EF}"/>
              </a:ext>
            </a:extLst>
          </p:cNvPr>
          <p:cNvSpPr/>
          <p:nvPr/>
        </p:nvSpPr>
        <p:spPr>
          <a:xfrm>
            <a:off x="6198918" y="0"/>
            <a:ext cx="5993081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solidFill>
              <a:srgbClr val="B993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B600E0-5F0C-C335-4956-83BE142E1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2">
                    <a:lumMod val="90000"/>
                  </a:schemeClr>
                </a:solidFill>
                <a:latin typeface="Bauhaus 93" pitchFamily="82" charset="77"/>
              </a:rPr>
              <a:t>Syntaxe &amp; </a:t>
            </a:r>
            <a:br>
              <a:rPr lang="fr-FR" dirty="0">
                <a:solidFill>
                  <a:schemeClr val="bg2">
                    <a:lumMod val="90000"/>
                  </a:schemeClr>
                </a:solidFill>
                <a:latin typeface="Bauhaus 93" pitchFamily="82" charset="77"/>
              </a:rPr>
            </a:br>
            <a:r>
              <a:rPr lang="fr-FR" dirty="0" err="1">
                <a:solidFill>
                  <a:schemeClr val="bg2">
                    <a:lumMod val="90000"/>
                  </a:schemeClr>
                </a:solidFill>
                <a:latin typeface="Bauhaus 93" pitchFamily="82" charset="77"/>
              </a:rPr>
              <a:t>propriétes</a:t>
            </a:r>
            <a:endParaRPr lang="fr-FR" dirty="0">
              <a:solidFill>
                <a:schemeClr val="bg2">
                  <a:lumMod val="90000"/>
                </a:schemeClr>
              </a:solidFill>
              <a:latin typeface="Bauhaus 93" pitchFamily="82" charset="77"/>
            </a:endParaRPr>
          </a:p>
        </p:txBody>
      </p:sp>
      <p:pic>
        <p:nvPicPr>
          <p:cNvPr id="8" name="Espace réservé du contenu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B69C3343-A5D6-DC66-5C6D-8166ABE757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45958" y="4068064"/>
            <a:ext cx="5699000" cy="972656"/>
          </a:xfrm>
          <a:custGeom>
            <a:avLst/>
            <a:gdLst>
              <a:gd name="connsiteX0" fmla="*/ 0 w 5699000"/>
              <a:gd name="connsiteY0" fmla="*/ 0 h 972656"/>
              <a:gd name="connsiteX1" fmla="*/ 5699000 w 5699000"/>
              <a:gd name="connsiteY1" fmla="*/ 0 h 972656"/>
              <a:gd name="connsiteX2" fmla="*/ 5699000 w 5699000"/>
              <a:gd name="connsiteY2" fmla="*/ 972656 h 972656"/>
              <a:gd name="connsiteX3" fmla="*/ 0 w 5699000"/>
              <a:gd name="connsiteY3" fmla="*/ 972656 h 972656"/>
              <a:gd name="connsiteX4" fmla="*/ 0 w 5699000"/>
              <a:gd name="connsiteY4" fmla="*/ 0 h 97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99000" h="972656" fill="none" extrusionOk="0">
                <a:moveTo>
                  <a:pt x="0" y="0"/>
                </a:moveTo>
                <a:cubicBezTo>
                  <a:pt x="1890531" y="-49533"/>
                  <a:pt x="3708936" y="-14809"/>
                  <a:pt x="5699000" y="0"/>
                </a:cubicBezTo>
                <a:cubicBezTo>
                  <a:pt x="5727910" y="369281"/>
                  <a:pt x="5706148" y="642341"/>
                  <a:pt x="5699000" y="972656"/>
                </a:cubicBezTo>
                <a:cubicBezTo>
                  <a:pt x="4297574" y="924425"/>
                  <a:pt x="1281248" y="1057111"/>
                  <a:pt x="0" y="972656"/>
                </a:cubicBezTo>
                <a:cubicBezTo>
                  <a:pt x="46828" y="815332"/>
                  <a:pt x="86440" y="164451"/>
                  <a:pt x="0" y="0"/>
                </a:cubicBezTo>
                <a:close/>
              </a:path>
              <a:path w="5699000" h="972656" stroke="0" extrusionOk="0">
                <a:moveTo>
                  <a:pt x="0" y="0"/>
                </a:moveTo>
                <a:cubicBezTo>
                  <a:pt x="2698678" y="118645"/>
                  <a:pt x="4537239" y="116012"/>
                  <a:pt x="5699000" y="0"/>
                </a:cubicBezTo>
                <a:cubicBezTo>
                  <a:pt x="5750259" y="330229"/>
                  <a:pt x="5667462" y="525279"/>
                  <a:pt x="5699000" y="972656"/>
                </a:cubicBezTo>
                <a:cubicBezTo>
                  <a:pt x="3966079" y="1107256"/>
                  <a:pt x="2214968" y="815460"/>
                  <a:pt x="0" y="972656"/>
                </a:cubicBezTo>
                <a:cubicBezTo>
                  <a:pt x="-77489" y="836335"/>
                  <a:pt x="59540" y="229023"/>
                  <a:pt x="0" y="0"/>
                </a:cubicBezTo>
                <a:close/>
              </a:path>
            </a:pathLst>
          </a:custGeom>
          <a:ln w="76200">
            <a:solidFill>
              <a:srgbClr val="B99360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Curved/>
                  </ask:type>
                </ask:lineSketchStyleProps>
              </a:ext>
            </a:extLst>
          </a:ln>
        </p:spPr>
      </p:pic>
      <p:pic>
        <p:nvPicPr>
          <p:cNvPr id="6" name="Espace réservé du contenu 5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48180C78-B796-DE56-B2BE-8B450F6E35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92797" y="1983232"/>
            <a:ext cx="5102405" cy="1061876"/>
          </a:xfrm>
          <a:custGeom>
            <a:avLst/>
            <a:gdLst>
              <a:gd name="connsiteX0" fmla="*/ 0 w 5102405"/>
              <a:gd name="connsiteY0" fmla="*/ 0 h 1061876"/>
              <a:gd name="connsiteX1" fmla="*/ 5102405 w 5102405"/>
              <a:gd name="connsiteY1" fmla="*/ 0 h 1061876"/>
              <a:gd name="connsiteX2" fmla="*/ 5102405 w 5102405"/>
              <a:gd name="connsiteY2" fmla="*/ 1061876 h 1061876"/>
              <a:gd name="connsiteX3" fmla="*/ 0 w 5102405"/>
              <a:gd name="connsiteY3" fmla="*/ 1061876 h 1061876"/>
              <a:gd name="connsiteX4" fmla="*/ 0 w 5102405"/>
              <a:gd name="connsiteY4" fmla="*/ 0 h 106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02405" h="1061876" fill="none" extrusionOk="0">
                <a:moveTo>
                  <a:pt x="0" y="0"/>
                </a:moveTo>
                <a:cubicBezTo>
                  <a:pt x="2222185" y="-33775"/>
                  <a:pt x="3314826" y="138873"/>
                  <a:pt x="5102405" y="0"/>
                </a:cubicBezTo>
                <a:cubicBezTo>
                  <a:pt x="5034487" y="424200"/>
                  <a:pt x="5037345" y="648992"/>
                  <a:pt x="5102405" y="1061876"/>
                </a:cubicBezTo>
                <a:cubicBezTo>
                  <a:pt x="2983507" y="924546"/>
                  <a:pt x="1753146" y="924020"/>
                  <a:pt x="0" y="1061876"/>
                </a:cubicBezTo>
                <a:cubicBezTo>
                  <a:pt x="6041" y="926173"/>
                  <a:pt x="76272" y="387239"/>
                  <a:pt x="0" y="0"/>
                </a:cubicBezTo>
                <a:close/>
              </a:path>
              <a:path w="5102405" h="1061876" stroke="0" extrusionOk="0">
                <a:moveTo>
                  <a:pt x="0" y="0"/>
                </a:moveTo>
                <a:cubicBezTo>
                  <a:pt x="1736376" y="-101487"/>
                  <a:pt x="4002599" y="-162162"/>
                  <a:pt x="5102405" y="0"/>
                </a:cubicBezTo>
                <a:cubicBezTo>
                  <a:pt x="5007316" y="363798"/>
                  <a:pt x="5151793" y="807252"/>
                  <a:pt x="5102405" y="1061876"/>
                </a:cubicBezTo>
                <a:cubicBezTo>
                  <a:pt x="2935618" y="1111941"/>
                  <a:pt x="2054353" y="903427"/>
                  <a:pt x="0" y="1061876"/>
                </a:cubicBezTo>
                <a:cubicBezTo>
                  <a:pt x="-3342" y="627368"/>
                  <a:pt x="-78866" y="151323"/>
                  <a:pt x="0" y="0"/>
                </a:cubicBezTo>
                <a:close/>
              </a:path>
            </a:pathLst>
          </a:custGeom>
          <a:ln w="76200">
            <a:solidFill>
              <a:srgbClr val="B99360"/>
            </a:solidFill>
            <a:extLst>
              <a:ext uri="{C807C97D-BFC1-408E-A445-0C87EB9F89A2}">
                <ask:lineSketchStyleProps xmlns:ask="http://schemas.microsoft.com/office/drawing/2018/sketchyshapes" sd="981765707">
                  <ask:type>
                    <ask:lineSketchCurved/>
                  </ask:type>
                </ask:lineSketchStyleProps>
              </a:ext>
            </a:extLst>
          </a:ln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1E099A86-DE9D-F770-209A-A66EC43F33B2}"/>
              </a:ext>
            </a:extLst>
          </p:cNvPr>
          <p:cNvSpPr txBox="1"/>
          <p:nvPr/>
        </p:nvSpPr>
        <p:spPr>
          <a:xfrm>
            <a:off x="749300" y="1983232"/>
            <a:ext cx="457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>
                    <a:lumMod val="95000"/>
                  </a:schemeClr>
                </a:solidFill>
              </a:rPr>
              <a:t>Voici les différentes valeurs pouvant être définis avec </a:t>
            </a:r>
            <a:r>
              <a:rPr lang="fr-FR" sz="2000" b="1" i="1" u="sng" dirty="0" err="1">
                <a:solidFill>
                  <a:schemeClr val="bg1">
                    <a:lumMod val="95000"/>
                  </a:schemeClr>
                </a:solidFill>
              </a:rPr>
              <a:t>filter</a:t>
            </a:r>
            <a:r>
              <a:rPr lang="fr-FR" sz="2000" b="1" i="1" u="sng" dirty="0">
                <a:solidFill>
                  <a:schemeClr val="bg1">
                    <a:lumMod val="95000"/>
                  </a:schemeClr>
                </a:solidFill>
              </a:rPr>
              <a:t> :</a:t>
            </a:r>
          </a:p>
          <a:p>
            <a:endParaRPr lang="fr-FR" sz="20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fr-CH" sz="2000" b="1" dirty="0">
                <a:solidFill>
                  <a:schemeClr val="bg2">
                    <a:lumMod val="90000"/>
                  </a:schemeClr>
                </a:solidFill>
              </a:rPr>
              <a:t>&lt;</a:t>
            </a:r>
            <a:r>
              <a:rPr lang="fr-CH" sz="2000" b="1" dirty="0" err="1">
                <a:solidFill>
                  <a:schemeClr val="bg2">
                    <a:lumMod val="90000"/>
                  </a:schemeClr>
                </a:solidFill>
              </a:rPr>
              <a:t>blur</a:t>
            </a:r>
            <a:r>
              <a:rPr lang="fr-CH" sz="2000" b="1" dirty="0">
                <a:solidFill>
                  <a:schemeClr val="bg2">
                    <a:lumMod val="90000"/>
                  </a:schemeClr>
                </a:solidFill>
              </a:rPr>
              <a:t>&gt;</a:t>
            </a:r>
            <a:r>
              <a:rPr lang="fr-CH" sz="2000" dirty="0">
                <a:solidFill>
                  <a:schemeClr val="bg2">
                    <a:lumMod val="90000"/>
                  </a:schemeClr>
                </a:solidFill>
              </a:rPr>
              <a:t> pour le </a:t>
            </a:r>
            <a:r>
              <a:rPr lang="fr-CH" sz="2000" dirty="0" err="1">
                <a:solidFill>
                  <a:schemeClr val="bg2">
                    <a:lumMod val="90000"/>
                  </a:schemeClr>
                </a:solidFill>
              </a:rPr>
              <a:t>floutge</a:t>
            </a:r>
            <a:endParaRPr lang="fr-CH" sz="2000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fr-CH" sz="2000" b="1" dirty="0">
                <a:solidFill>
                  <a:schemeClr val="bg2">
                    <a:lumMod val="90000"/>
                  </a:schemeClr>
                </a:solidFill>
              </a:rPr>
              <a:t>&lt;</a:t>
            </a:r>
            <a:r>
              <a:rPr lang="fr-CH" sz="2000" b="1" dirty="0" err="1">
                <a:solidFill>
                  <a:schemeClr val="bg2">
                    <a:lumMod val="90000"/>
                  </a:schemeClr>
                </a:solidFill>
              </a:rPr>
              <a:t>brightness</a:t>
            </a:r>
            <a:r>
              <a:rPr lang="fr-CH" sz="2000" b="1" dirty="0">
                <a:solidFill>
                  <a:schemeClr val="bg2">
                    <a:lumMod val="90000"/>
                  </a:schemeClr>
                </a:solidFill>
              </a:rPr>
              <a:t>&gt;</a:t>
            </a:r>
            <a:r>
              <a:rPr lang="fr-CH" sz="2000" dirty="0">
                <a:solidFill>
                  <a:schemeClr val="bg2">
                    <a:lumMod val="90000"/>
                  </a:schemeClr>
                </a:solidFill>
              </a:rPr>
              <a:t> pour la luminosité </a:t>
            </a:r>
          </a:p>
          <a:p>
            <a:r>
              <a:rPr lang="fr-CH" sz="2000" b="1" dirty="0">
                <a:solidFill>
                  <a:schemeClr val="bg2">
                    <a:lumMod val="90000"/>
                  </a:schemeClr>
                </a:solidFill>
              </a:rPr>
              <a:t>&lt;</a:t>
            </a:r>
            <a:r>
              <a:rPr lang="fr-CH" sz="2000" b="1" dirty="0" err="1">
                <a:solidFill>
                  <a:schemeClr val="bg2">
                    <a:lumMod val="90000"/>
                  </a:schemeClr>
                </a:solidFill>
              </a:rPr>
              <a:t>contrast</a:t>
            </a:r>
            <a:r>
              <a:rPr lang="fr-CH" sz="2000" dirty="0">
                <a:solidFill>
                  <a:schemeClr val="bg2">
                    <a:lumMod val="90000"/>
                  </a:schemeClr>
                </a:solidFill>
              </a:rPr>
              <a:t>&gt; pour le contraste</a:t>
            </a:r>
          </a:p>
          <a:p>
            <a:r>
              <a:rPr lang="fr-CH" sz="2000" b="1" dirty="0">
                <a:solidFill>
                  <a:schemeClr val="bg2">
                    <a:lumMod val="90000"/>
                  </a:schemeClr>
                </a:solidFill>
              </a:rPr>
              <a:t>&lt;drop-</a:t>
            </a:r>
            <a:r>
              <a:rPr lang="fr-CH" sz="2000" b="1" dirty="0" err="1">
                <a:solidFill>
                  <a:schemeClr val="bg2">
                    <a:lumMod val="90000"/>
                  </a:schemeClr>
                </a:solidFill>
              </a:rPr>
              <a:t>shadow</a:t>
            </a:r>
            <a:r>
              <a:rPr lang="fr-CH" sz="2000" b="1" dirty="0">
                <a:solidFill>
                  <a:schemeClr val="bg2">
                    <a:lumMod val="90000"/>
                  </a:schemeClr>
                </a:solidFill>
              </a:rPr>
              <a:t>&gt;</a:t>
            </a:r>
            <a:r>
              <a:rPr lang="fr-CH" sz="2000" dirty="0">
                <a:solidFill>
                  <a:schemeClr val="bg2">
                    <a:lumMod val="90000"/>
                  </a:schemeClr>
                </a:solidFill>
              </a:rPr>
              <a:t> pour l'ombre portée autour de l'image</a:t>
            </a:r>
          </a:p>
          <a:p>
            <a:r>
              <a:rPr lang="fr-CH" sz="2000" b="1" dirty="0">
                <a:solidFill>
                  <a:schemeClr val="bg2">
                    <a:lumMod val="90000"/>
                  </a:schemeClr>
                </a:solidFill>
              </a:rPr>
              <a:t>&lt;</a:t>
            </a:r>
            <a:r>
              <a:rPr lang="fr-CH" sz="2000" b="1" dirty="0" err="1">
                <a:solidFill>
                  <a:schemeClr val="bg2">
                    <a:lumMod val="90000"/>
                  </a:schemeClr>
                </a:solidFill>
              </a:rPr>
              <a:t>grayscale</a:t>
            </a:r>
            <a:r>
              <a:rPr lang="fr-CH" sz="2000" b="1" dirty="0">
                <a:solidFill>
                  <a:schemeClr val="bg2">
                    <a:lumMod val="90000"/>
                  </a:schemeClr>
                </a:solidFill>
              </a:rPr>
              <a:t>&gt;</a:t>
            </a:r>
            <a:r>
              <a:rPr lang="fr-CH" sz="2000" dirty="0">
                <a:solidFill>
                  <a:schemeClr val="bg2">
                    <a:lumMod val="90000"/>
                  </a:schemeClr>
                </a:solidFill>
              </a:rPr>
              <a:t> pour le niveaux de gris</a:t>
            </a:r>
          </a:p>
          <a:p>
            <a:r>
              <a:rPr lang="fr-CH" sz="2000" b="1" dirty="0">
                <a:solidFill>
                  <a:schemeClr val="bg2">
                    <a:lumMod val="90000"/>
                  </a:schemeClr>
                </a:solidFill>
              </a:rPr>
              <a:t>&lt;hue-</a:t>
            </a:r>
            <a:r>
              <a:rPr lang="fr-CH" sz="2000" b="1" dirty="0" err="1">
                <a:solidFill>
                  <a:schemeClr val="bg2">
                    <a:lumMod val="90000"/>
                  </a:schemeClr>
                </a:solidFill>
              </a:rPr>
              <a:t>rotate</a:t>
            </a:r>
            <a:r>
              <a:rPr lang="fr-CH" sz="2000" b="1" dirty="0">
                <a:solidFill>
                  <a:schemeClr val="bg2">
                    <a:lumMod val="90000"/>
                  </a:schemeClr>
                </a:solidFill>
              </a:rPr>
              <a:t>&gt;</a:t>
            </a:r>
            <a:r>
              <a:rPr lang="fr-CH" sz="2000" dirty="0">
                <a:solidFill>
                  <a:schemeClr val="bg2">
                    <a:lumMod val="90000"/>
                  </a:schemeClr>
                </a:solidFill>
              </a:rPr>
              <a:t> pour la rotation des teintes</a:t>
            </a:r>
          </a:p>
          <a:p>
            <a:r>
              <a:rPr lang="fr-CH" sz="2000" b="1" dirty="0">
                <a:solidFill>
                  <a:schemeClr val="bg2">
                    <a:lumMod val="90000"/>
                  </a:schemeClr>
                </a:solidFill>
              </a:rPr>
              <a:t>&lt;</a:t>
            </a:r>
            <a:r>
              <a:rPr lang="fr-CH" sz="2000" b="1" dirty="0" err="1">
                <a:solidFill>
                  <a:schemeClr val="bg2">
                    <a:lumMod val="90000"/>
                  </a:schemeClr>
                </a:solidFill>
              </a:rPr>
              <a:t>invert</a:t>
            </a:r>
            <a:r>
              <a:rPr lang="fr-CH" sz="2000" b="1" dirty="0">
                <a:solidFill>
                  <a:schemeClr val="bg2">
                    <a:lumMod val="90000"/>
                  </a:schemeClr>
                </a:solidFill>
              </a:rPr>
              <a:t>&gt; </a:t>
            </a:r>
            <a:r>
              <a:rPr lang="fr-CH" sz="2000" dirty="0">
                <a:solidFill>
                  <a:schemeClr val="bg2">
                    <a:lumMod val="90000"/>
                  </a:schemeClr>
                </a:solidFill>
              </a:rPr>
              <a:t>pour inverser les couleurs</a:t>
            </a:r>
          </a:p>
          <a:p>
            <a:r>
              <a:rPr lang="fr-CH" sz="2000" b="1" dirty="0">
                <a:solidFill>
                  <a:schemeClr val="bg2">
                    <a:lumMod val="90000"/>
                  </a:schemeClr>
                </a:solidFill>
              </a:rPr>
              <a:t>&lt;</a:t>
            </a:r>
            <a:r>
              <a:rPr lang="fr-CH" sz="2000" b="1" dirty="0" err="1">
                <a:solidFill>
                  <a:schemeClr val="bg2">
                    <a:lumMod val="90000"/>
                  </a:schemeClr>
                </a:solidFill>
              </a:rPr>
              <a:t>opacity</a:t>
            </a:r>
            <a:r>
              <a:rPr lang="fr-CH" sz="2000" b="1" dirty="0">
                <a:solidFill>
                  <a:schemeClr val="bg2">
                    <a:lumMod val="90000"/>
                  </a:schemeClr>
                </a:solidFill>
              </a:rPr>
              <a:t>&gt;</a:t>
            </a:r>
            <a:r>
              <a:rPr lang="fr-CH" sz="2000" dirty="0">
                <a:solidFill>
                  <a:schemeClr val="bg2">
                    <a:lumMod val="90000"/>
                  </a:schemeClr>
                </a:solidFill>
              </a:rPr>
              <a:t> pour l’opacité </a:t>
            </a:r>
          </a:p>
          <a:p>
            <a:r>
              <a:rPr lang="fr-CH" sz="2000" b="1" dirty="0">
                <a:solidFill>
                  <a:schemeClr val="bg2">
                    <a:lumMod val="90000"/>
                  </a:schemeClr>
                </a:solidFill>
              </a:rPr>
              <a:t>&lt;</a:t>
            </a:r>
            <a:r>
              <a:rPr lang="fr-CH" sz="2000" b="1" dirty="0" err="1">
                <a:solidFill>
                  <a:schemeClr val="bg2">
                    <a:lumMod val="90000"/>
                  </a:schemeClr>
                </a:solidFill>
              </a:rPr>
              <a:t>saturate</a:t>
            </a:r>
            <a:r>
              <a:rPr lang="fr-CH" sz="2000" b="1" dirty="0">
                <a:solidFill>
                  <a:schemeClr val="bg2">
                    <a:lumMod val="90000"/>
                  </a:schemeClr>
                </a:solidFill>
              </a:rPr>
              <a:t>&gt;</a:t>
            </a:r>
            <a:r>
              <a:rPr lang="fr-CH" sz="2000" dirty="0">
                <a:solidFill>
                  <a:schemeClr val="bg2">
                    <a:lumMod val="90000"/>
                  </a:schemeClr>
                </a:solidFill>
              </a:rPr>
              <a:t> pour la saturation</a:t>
            </a:r>
          </a:p>
          <a:p>
            <a:r>
              <a:rPr lang="fr-CH" sz="2000" b="1" dirty="0">
                <a:solidFill>
                  <a:schemeClr val="bg2">
                    <a:lumMod val="90000"/>
                  </a:schemeClr>
                </a:solidFill>
              </a:rPr>
              <a:t>&lt;</a:t>
            </a:r>
            <a:r>
              <a:rPr lang="fr-CH" sz="2000" b="1" dirty="0" err="1">
                <a:solidFill>
                  <a:schemeClr val="bg2">
                    <a:lumMod val="90000"/>
                  </a:schemeClr>
                </a:solidFill>
              </a:rPr>
              <a:t>sepia</a:t>
            </a:r>
            <a:r>
              <a:rPr lang="fr-CH" sz="2000" b="1" dirty="0">
                <a:solidFill>
                  <a:schemeClr val="bg2">
                    <a:lumMod val="90000"/>
                  </a:schemeClr>
                </a:solidFill>
              </a:rPr>
              <a:t>&gt;</a:t>
            </a:r>
            <a:r>
              <a:rPr lang="fr-CH" sz="2000" dirty="0">
                <a:solidFill>
                  <a:schemeClr val="bg2">
                    <a:lumMod val="90000"/>
                  </a:schemeClr>
                </a:solidFill>
              </a:rPr>
              <a:t> pour un rendu de l'image plus chaud, plutôt brun jaunâtre</a:t>
            </a:r>
          </a:p>
          <a:p>
            <a:endParaRPr lang="fr-FR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F7C8319-6EB9-6A79-38AA-8E5C78CEF646}"/>
              </a:ext>
            </a:extLst>
          </p:cNvPr>
          <p:cNvCxnSpPr>
            <a:cxnSpLocks/>
          </p:cNvCxnSpPr>
          <p:nvPr/>
        </p:nvCxnSpPr>
        <p:spPr>
          <a:xfrm>
            <a:off x="760905" y="812800"/>
            <a:ext cx="0" cy="939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09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93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7C1CD-89F5-C7DD-CD56-6E18406F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Bauhaus 93" pitchFamily="82" charset="77"/>
              </a:rPr>
              <a:t>CODEPEN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5C1AEE8-7046-F673-1C80-50235E8FBF50}"/>
              </a:ext>
            </a:extLst>
          </p:cNvPr>
          <p:cNvCxnSpPr>
            <a:cxnSpLocks/>
          </p:cNvCxnSpPr>
          <p:nvPr/>
        </p:nvCxnSpPr>
        <p:spPr>
          <a:xfrm>
            <a:off x="760905" y="787400"/>
            <a:ext cx="0" cy="965200"/>
          </a:xfrm>
          <a:prstGeom prst="line">
            <a:avLst/>
          </a:prstGeom>
          <a:ln>
            <a:solidFill>
              <a:srgbClr val="2D150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90D46E60-F7F1-AAE3-CFDF-25CC1C686486}"/>
              </a:ext>
            </a:extLst>
          </p:cNvPr>
          <p:cNvSpPr txBox="1"/>
          <p:nvPr/>
        </p:nvSpPr>
        <p:spPr>
          <a:xfrm>
            <a:off x="970605" y="1900166"/>
            <a:ext cx="447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i="1" u="sng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https://</a:t>
            </a:r>
            <a:r>
              <a:rPr lang="fr-CH" i="1" u="sng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codepen.io</a:t>
            </a:r>
            <a:r>
              <a:rPr lang="fr-CH" i="1" u="sng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</a:t>
            </a:r>
            <a:r>
              <a:rPr lang="fr-CH" i="1" u="sng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rah_elaaa</a:t>
            </a:r>
            <a:r>
              <a:rPr lang="fr-CH" i="1" u="sng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</a:t>
            </a:r>
            <a:r>
              <a:rPr lang="fr-CH" i="1" u="sng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pen</a:t>
            </a:r>
            <a:r>
              <a:rPr lang="fr-CH" i="1" u="sng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</a:t>
            </a:r>
            <a:r>
              <a:rPr lang="fr-CH" i="1" u="sng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eYjMdpO</a:t>
            </a:r>
            <a:endParaRPr lang="fr-CH" i="1" u="sng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A941A7C-6B22-AA3C-D94F-2FD8F2861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605" y="2587661"/>
            <a:ext cx="4529860" cy="3637826"/>
          </a:xfrm>
          <a:custGeom>
            <a:avLst/>
            <a:gdLst>
              <a:gd name="connsiteX0" fmla="*/ 0 w 4529860"/>
              <a:gd name="connsiteY0" fmla="*/ 0 h 3637826"/>
              <a:gd name="connsiteX1" fmla="*/ 692421 w 4529860"/>
              <a:gd name="connsiteY1" fmla="*/ 0 h 3637826"/>
              <a:gd name="connsiteX2" fmla="*/ 1203649 w 4529860"/>
              <a:gd name="connsiteY2" fmla="*/ 0 h 3637826"/>
              <a:gd name="connsiteX3" fmla="*/ 1805473 w 4529860"/>
              <a:gd name="connsiteY3" fmla="*/ 0 h 3637826"/>
              <a:gd name="connsiteX4" fmla="*/ 2543193 w 4529860"/>
              <a:gd name="connsiteY4" fmla="*/ 0 h 3637826"/>
              <a:gd name="connsiteX5" fmla="*/ 3190316 w 4529860"/>
              <a:gd name="connsiteY5" fmla="*/ 0 h 3637826"/>
              <a:gd name="connsiteX6" fmla="*/ 3882737 w 4529860"/>
              <a:gd name="connsiteY6" fmla="*/ 0 h 3637826"/>
              <a:gd name="connsiteX7" fmla="*/ 4529860 w 4529860"/>
              <a:gd name="connsiteY7" fmla="*/ 0 h 3637826"/>
              <a:gd name="connsiteX8" fmla="*/ 4529860 w 4529860"/>
              <a:gd name="connsiteY8" fmla="*/ 606304 h 3637826"/>
              <a:gd name="connsiteX9" fmla="*/ 4529860 w 4529860"/>
              <a:gd name="connsiteY9" fmla="*/ 1248987 h 3637826"/>
              <a:gd name="connsiteX10" fmla="*/ 4529860 w 4529860"/>
              <a:gd name="connsiteY10" fmla="*/ 1782535 h 3637826"/>
              <a:gd name="connsiteX11" fmla="*/ 4529860 w 4529860"/>
              <a:gd name="connsiteY11" fmla="*/ 2279704 h 3637826"/>
              <a:gd name="connsiteX12" fmla="*/ 4529860 w 4529860"/>
              <a:gd name="connsiteY12" fmla="*/ 2813252 h 3637826"/>
              <a:gd name="connsiteX13" fmla="*/ 4529860 w 4529860"/>
              <a:gd name="connsiteY13" fmla="*/ 3637826 h 3637826"/>
              <a:gd name="connsiteX14" fmla="*/ 3882737 w 4529860"/>
              <a:gd name="connsiteY14" fmla="*/ 3637826 h 3637826"/>
              <a:gd name="connsiteX15" fmla="*/ 3235614 w 4529860"/>
              <a:gd name="connsiteY15" fmla="*/ 3637826 h 3637826"/>
              <a:gd name="connsiteX16" fmla="*/ 2679089 w 4529860"/>
              <a:gd name="connsiteY16" fmla="*/ 3637826 h 3637826"/>
              <a:gd name="connsiteX17" fmla="*/ 2031966 w 4529860"/>
              <a:gd name="connsiteY17" fmla="*/ 3637826 h 3637826"/>
              <a:gd name="connsiteX18" fmla="*/ 1384843 w 4529860"/>
              <a:gd name="connsiteY18" fmla="*/ 3637826 h 3637826"/>
              <a:gd name="connsiteX19" fmla="*/ 737720 w 4529860"/>
              <a:gd name="connsiteY19" fmla="*/ 3637826 h 3637826"/>
              <a:gd name="connsiteX20" fmla="*/ 0 w 4529860"/>
              <a:gd name="connsiteY20" fmla="*/ 3637826 h 3637826"/>
              <a:gd name="connsiteX21" fmla="*/ 0 w 4529860"/>
              <a:gd name="connsiteY21" fmla="*/ 3067900 h 3637826"/>
              <a:gd name="connsiteX22" fmla="*/ 0 w 4529860"/>
              <a:gd name="connsiteY22" fmla="*/ 2461596 h 3637826"/>
              <a:gd name="connsiteX23" fmla="*/ 0 w 4529860"/>
              <a:gd name="connsiteY23" fmla="*/ 1818913 h 3637826"/>
              <a:gd name="connsiteX24" fmla="*/ 0 w 4529860"/>
              <a:gd name="connsiteY24" fmla="*/ 1176230 h 3637826"/>
              <a:gd name="connsiteX25" fmla="*/ 0 w 4529860"/>
              <a:gd name="connsiteY25" fmla="*/ 533548 h 3637826"/>
              <a:gd name="connsiteX26" fmla="*/ 0 w 4529860"/>
              <a:gd name="connsiteY26" fmla="*/ 0 h 363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529860" h="3637826" fill="none" extrusionOk="0">
                <a:moveTo>
                  <a:pt x="0" y="0"/>
                </a:moveTo>
                <a:cubicBezTo>
                  <a:pt x="224547" y="-4070"/>
                  <a:pt x="513150" y="5894"/>
                  <a:pt x="692421" y="0"/>
                </a:cubicBezTo>
                <a:cubicBezTo>
                  <a:pt x="871692" y="-5894"/>
                  <a:pt x="1005459" y="23592"/>
                  <a:pt x="1203649" y="0"/>
                </a:cubicBezTo>
                <a:cubicBezTo>
                  <a:pt x="1401839" y="-23592"/>
                  <a:pt x="1570479" y="-4389"/>
                  <a:pt x="1805473" y="0"/>
                </a:cubicBezTo>
                <a:cubicBezTo>
                  <a:pt x="2040467" y="4389"/>
                  <a:pt x="2314951" y="18172"/>
                  <a:pt x="2543193" y="0"/>
                </a:cubicBezTo>
                <a:cubicBezTo>
                  <a:pt x="2771435" y="-18172"/>
                  <a:pt x="2893947" y="-26573"/>
                  <a:pt x="3190316" y="0"/>
                </a:cubicBezTo>
                <a:cubicBezTo>
                  <a:pt x="3486685" y="26573"/>
                  <a:pt x="3616893" y="14301"/>
                  <a:pt x="3882737" y="0"/>
                </a:cubicBezTo>
                <a:cubicBezTo>
                  <a:pt x="4148581" y="-14301"/>
                  <a:pt x="4208250" y="15497"/>
                  <a:pt x="4529860" y="0"/>
                </a:cubicBezTo>
                <a:cubicBezTo>
                  <a:pt x="4525746" y="276401"/>
                  <a:pt x="4537046" y="436458"/>
                  <a:pt x="4529860" y="606304"/>
                </a:cubicBezTo>
                <a:cubicBezTo>
                  <a:pt x="4522674" y="776150"/>
                  <a:pt x="4537736" y="1014332"/>
                  <a:pt x="4529860" y="1248987"/>
                </a:cubicBezTo>
                <a:cubicBezTo>
                  <a:pt x="4521984" y="1483642"/>
                  <a:pt x="4548109" y="1615452"/>
                  <a:pt x="4529860" y="1782535"/>
                </a:cubicBezTo>
                <a:cubicBezTo>
                  <a:pt x="4511611" y="1949618"/>
                  <a:pt x="4546063" y="2083609"/>
                  <a:pt x="4529860" y="2279704"/>
                </a:cubicBezTo>
                <a:cubicBezTo>
                  <a:pt x="4513657" y="2475799"/>
                  <a:pt x="4521471" y="2567951"/>
                  <a:pt x="4529860" y="2813252"/>
                </a:cubicBezTo>
                <a:cubicBezTo>
                  <a:pt x="4538249" y="3058553"/>
                  <a:pt x="4498564" y="3284868"/>
                  <a:pt x="4529860" y="3637826"/>
                </a:cubicBezTo>
                <a:cubicBezTo>
                  <a:pt x="4390123" y="3640038"/>
                  <a:pt x="4042234" y="3662460"/>
                  <a:pt x="3882737" y="3637826"/>
                </a:cubicBezTo>
                <a:cubicBezTo>
                  <a:pt x="3723240" y="3613192"/>
                  <a:pt x="3467664" y="3633687"/>
                  <a:pt x="3235614" y="3637826"/>
                </a:cubicBezTo>
                <a:cubicBezTo>
                  <a:pt x="3003564" y="3641965"/>
                  <a:pt x="2831611" y="3643589"/>
                  <a:pt x="2679089" y="3637826"/>
                </a:cubicBezTo>
                <a:cubicBezTo>
                  <a:pt x="2526568" y="3632063"/>
                  <a:pt x="2256166" y="3612043"/>
                  <a:pt x="2031966" y="3637826"/>
                </a:cubicBezTo>
                <a:cubicBezTo>
                  <a:pt x="1807766" y="3663609"/>
                  <a:pt x="1673804" y="3609384"/>
                  <a:pt x="1384843" y="3637826"/>
                </a:cubicBezTo>
                <a:cubicBezTo>
                  <a:pt x="1095882" y="3666268"/>
                  <a:pt x="1047469" y="3663143"/>
                  <a:pt x="737720" y="3637826"/>
                </a:cubicBezTo>
                <a:cubicBezTo>
                  <a:pt x="427971" y="3612509"/>
                  <a:pt x="234528" y="3647454"/>
                  <a:pt x="0" y="3637826"/>
                </a:cubicBezTo>
                <a:cubicBezTo>
                  <a:pt x="21130" y="3356569"/>
                  <a:pt x="15941" y="3208715"/>
                  <a:pt x="0" y="3067900"/>
                </a:cubicBezTo>
                <a:cubicBezTo>
                  <a:pt x="-15941" y="2927085"/>
                  <a:pt x="-16922" y="2603352"/>
                  <a:pt x="0" y="2461596"/>
                </a:cubicBezTo>
                <a:cubicBezTo>
                  <a:pt x="16922" y="2319840"/>
                  <a:pt x="11108" y="1966014"/>
                  <a:pt x="0" y="1818913"/>
                </a:cubicBezTo>
                <a:cubicBezTo>
                  <a:pt x="-11108" y="1671812"/>
                  <a:pt x="-6293" y="1387856"/>
                  <a:pt x="0" y="1176230"/>
                </a:cubicBezTo>
                <a:cubicBezTo>
                  <a:pt x="6293" y="964604"/>
                  <a:pt x="13050" y="833646"/>
                  <a:pt x="0" y="533548"/>
                </a:cubicBezTo>
                <a:cubicBezTo>
                  <a:pt x="-13050" y="233450"/>
                  <a:pt x="-13713" y="191334"/>
                  <a:pt x="0" y="0"/>
                </a:cubicBezTo>
                <a:close/>
              </a:path>
              <a:path w="4529860" h="3637826" stroke="0" extrusionOk="0">
                <a:moveTo>
                  <a:pt x="0" y="0"/>
                </a:moveTo>
                <a:cubicBezTo>
                  <a:pt x="280948" y="-23019"/>
                  <a:pt x="393407" y="-19275"/>
                  <a:pt x="601824" y="0"/>
                </a:cubicBezTo>
                <a:cubicBezTo>
                  <a:pt x="810241" y="19275"/>
                  <a:pt x="907864" y="20729"/>
                  <a:pt x="1113051" y="0"/>
                </a:cubicBezTo>
                <a:cubicBezTo>
                  <a:pt x="1318238" y="-20729"/>
                  <a:pt x="1568939" y="9867"/>
                  <a:pt x="1850771" y="0"/>
                </a:cubicBezTo>
                <a:cubicBezTo>
                  <a:pt x="2132603" y="-9867"/>
                  <a:pt x="2293561" y="7419"/>
                  <a:pt x="2452596" y="0"/>
                </a:cubicBezTo>
                <a:cubicBezTo>
                  <a:pt x="2611631" y="-7419"/>
                  <a:pt x="2769861" y="-5265"/>
                  <a:pt x="3054420" y="0"/>
                </a:cubicBezTo>
                <a:cubicBezTo>
                  <a:pt x="3338979" y="5265"/>
                  <a:pt x="3582365" y="24029"/>
                  <a:pt x="3792140" y="0"/>
                </a:cubicBezTo>
                <a:cubicBezTo>
                  <a:pt x="4001915" y="-24029"/>
                  <a:pt x="4347301" y="-13787"/>
                  <a:pt x="4529860" y="0"/>
                </a:cubicBezTo>
                <a:cubicBezTo>
                  <a:pt x="4498125" y="164760"/>
                  <a:pt x="4563143" y="508420"/>
                  <a:pt x="4529860" y="679061"/>
                </a:cubicBezTo>
                <a:cubicBezTo>
                  <a:pt x="4496577" y="849702"/>
                  <a:pt x="4550096" y="1092718"/>
                  <a:pt x="4529860" y="1212609"/>
                </a:cubicBezTo>
                <a:cubicBezTo>
                  <a:pt x="4509624" y="1332500"/>
                  <a:pt x="4523928" y="1565831"/>
                  <a:pt x="4529860" y="1746156"/>
                </a:cubicBezTo>
                <a:cubicBezTo>
                  <a:pt x="4535792" y="1926481"/>
                  <a:pt x="4531588" y="2139957"/>
                  <a:pt x="4529860" y="2352461"/>
                </a:cubicBezTo>
                <a:cubicBezTo>
                  <a:pt x="4528132" y="2564966"/>
                  <a:pt x="4555248" y="2727258"/>
                  <a:pt x="4529860" y="2995143"/>
                </a:cubicBezTo>
                <a:cubicBezTo>
                  <a:pt x="4504472" y="3263028"/>
                  <a:pt x="4533154" y="3498853"/>
                  <a:pt x="4529860" y="3637826"/>
                </a:cubicBezTo>
                <a:cubicBezTo>
                  <a:pt x="4362132" y="3632420"/>
                  <a:pt x="4198658" y="3643557"/>
                  <a:pt x="3882737" y="3637826"/>
                </a:cubicBezTo>
                <a:cubicBezTo>
                  <a:pt x="3566816" y="3632095"/>
                  <a:pt x="3506340" y="3650360"/>
                  <a:pt x="3326211" y="3637826"/>
                </a:cubicBezTo>
                <a:cubicBezTo>
                  <a:pt x="3146082" y="3625292"/>
                  <a:pt x="2924448" y="3642697"/>
                  <a:pt x="2679089" y="3637826"/>
                </a:cubicBezTo>
                <a:cubicBezTo>
                  <a:pt x="2433730" y="3632955"/>
                  <a:pt x="2171006" y="3609756"/>
                  <a:pt x="1941369" y="3637826"/>
                </a:cubicBezTo>
                <a:cubicBezTo>
                  <a:pt x="1711732" y="3665896"/>
                  <a:pt x="1549499" y="3651113"/>
                  <a:pt x="1294246" y="3637826"/>
                </a:cubicBezTo>
                <a:cubicBezTo>
                  <a:pt x="1038993" y="3624539"/>
                  <a:pt x="970510" y="3621837"/>
                  <a:pt x="783019" y="3637826"/>
                </a:cubicBezTo>
                <a:cubicBezTo>
                  <a:pt x="595528" y="3653815"/>
                  <a:pt x="248141" y="3647341"/>
                  <a:pt x="0" y="3637826"/>
                </a:cubicBezTo>
                <a:cubicBezTo>
                  <a:pt x="9762" y="3454848"/>
                  <a:pt x="-21342" y="3176278"/>
                  <a:pt x="0" y="2958765"/>
                </a:cubicBezTo>
                <a:cubicBezTo>
                  <a:pt x="21342" y="2741252"/>
                  <a:pt x="-14623" y="2538969"/>
                  <a:pt x="0" y="2279704"/>
                </a:cubicBezTo>
                <a:cubicBezTo>
                  <a:pt x="14623" y="2020439"/>
                  <a:pt x="11148" y="1942658"/>
                  <a:pt x="0" y="1673400"/>
                </a:cubicBezTo>
                <a:cubicBezTo>
                  <a:pt x="-11148" y="1404142"/>
                  <a:pt x="20317" y="1238909"/>
                  <a:pt x="0" y="1103474"/>
                </a:cubicBezTo>
                <a:cubicBezTo>
                  <a:pt x="-20317" y="968039"/>
                  <a:pt x="-22016" y="822909"/>
                  <a:pt x="0" y="606304"/>
                </a:cubicBezTo>
                <a:cubicBezTo>
                  <a:pt x="22016" y="389699"/>
                  <a:pt x="-27044" y="187767"/>
                  <a:pt x="0" y="0"/>
                </a:cubicBezTo>
                <a:close/>
              </a:path>
            </a:pathLst>
          </a:custGeom>
          <a:ln w="57150">
            <a:solidFill>
              <a:srgbClr val="2D1506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21EC466-6B66-9699-FDEC-19DB1AA45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989" y="2587661"/>
            <a:ext cx="5140406" cy="3637826"/>
          </a:xfrm>
          <a:custGeom>
            <a:avLst/>
            <a:gdLst>
              <a:gd name="connsiteX0" fmla="*/ 0 w 5140406"/>
              <a:gd name="connsiteY0" fmla="*/ 0 h 3637826"/>
              <a:gd name="connsiteX1" fmla="*/ 745359 w 5140406"/>
              <a:gd name="connsiteY1" fmla="*/ 0 h 3637826"/>
              <a:gd name="connsiteX2" fmla="*/ 1490718 w 5140406"/>
              <a:gd name="connsiteY2" fmla="*/ 0 h 3637826"/>
              <a:gd name="connsiteX3" fmla="*/ 2133268 w 5140406"/>
              <a:gd name="connsiteY3" fmla="*/ 0 h 3637826"/>
              <a:gd name="connsiteX4" fmla="*/ 2827223 w 5140406"/>
              <a:gd name="connsiteY4" fmla="*/ 0 h 3637826"/>
              <a:gd name="connsiteX5" fmla="*/ 3418370 w 5140406"/>
              <a:gd name="connsiteY5" fmla="*/ 0 h 3637826"/>
              <a:gd name="connsiteX6" fmla="*/ 4060921 w 5140406"/>
              <a:gd name="connsiteY6" fmla="*/ 0 h 3637826"/>
              <a:gd name="connsiteX7" fmla="*/ 5140406 w 5140406"/>
              <a:gd name="connsiteY7" fmla="*/ 0 h 3637826"/>
              <a:gd name="connsiteX8" fmla="*/ 5140406 w 5140406"/>
              <a:gd name="connsiteY8" fmla="*/ 533548 h 3637826"/>
              <a:gd name="connsiteX9" fmla="*/ 5140406 w 5140406"/>
              <a:gd name="connsiteY9" fmla="*/ 1030717 h 3637826"/>
              <a:gd name="connsiteX10" fmla="*/ 5140406 w 5140406"/>
              <a:gd name="connsiteY10" fmla="*/ 1564265 h 3637826"/>
              <a:gd name="connsiteX11" fmla="*/ 5140406 w 5140406"/>
              <a:gd name="connsiteY11" fmla="*/ 2134191 h 3637826"/>
              <a:gd name="connsiteX12" fmla="*/ 5140406 w 5140406"/>
              <a:gd name="connsiteY12" fmla="*/ 2740496 h 3637826"/>
              <a:gd name="connsiteX13" fmla="*/ 5140406 w 5140406"/>
              <a:gd name="connsiteY13" fmla="*/ 3637826 h 3637826"/>
              <a:gd name="connsiteX14" fmla="*/ 4395047 w 5140406"/>
              <a:gd name="connsiteY14" fmla="*/ 3637826 h 3637826"/>
              <a:gd name="connsiteX15" fmla="*/ 3752496 w 5140406"/>
              <a:gd name="connsiteY15" fmla="*/ 3637826 h 3637826"/>
              <a:gd name="connsiteX16" fmla="*/ 3109946 w 5140406"/>
              <a:gd name="connsiteY16" fmla="*/ 3637826 h 3637826"/>
              <a:gd name="connsiteX17" fmla="*/ 2467395 w 5140406"/>
              <a:gd name="connsiteY17" fmla="*/ 3637826 h 3637826"/>
              <a:gd name="connsiteX18" fmla="*/ 1824844 w 5140406"/>
              <a:gd name="connsiteY18" fmla="*/ 3637826 h 3637826"/>
              <a:gd name="connsiteX19" fmla="*/ 1233697 w 5140406"/>
              <a:gd name="connsiteY19" fmla="*/ 3637826 h 3637826"/>
              <a:gd name="connsiteX20" fmla="*/ 0 w 5140406"/>
              <a:gd name="connsiteY20" fmla="*/ 3637826 h 3637826"/>
              <a:gd name="connsiteX21" fmla="*/ 0 w 5140406"/>
              <a:gd name="connsiteY21" fmla="*/ 3031522 h 3637826"/>
              <a:gd name="connsiteX22" fmla="*/ 0 w 5140406"/>
              <a:gd name="connsiteY22" fmla="*/ 2388839 h 3637826"/>
              <a:gd name="connsiteX23" fmla="*/ 0 w 5140406"/>
              <a:gd name="connsiteY23" fmla="*/ 1746156 h 3637826"/>
              <a:gd name="connsiteX24" fmla="*/ 0 w 5140406"/>
              <a:gd name="connsiteY24" fmla="*/ 1067096 h 3637826"/>
              <a:gd name="connsiteX25" fmla="*/ 0 w 5140406"/>
              <a:gd name="connsiteY25" fmla="*/ 0 h 363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140406" h="3637826" fill="none" extrusionOk="0">
                <a:moveTo>
                  <a:pt x="0" y="0"/>
                </a:moveTo>
                <a:cubicBezTo>
                  <a:pt x="303284" y="16789"/>
                  <a:pt x="580328" y="8203"/>
                  <a:pt x="745359" y="0"/>
                </a:cubicBezTo>
                <a:cubicBezTo>
                  <a:pt x="910390" y="-8203"/>
                  <a:pt x="1216905" y="-25003"/>
                  <a:pt x="1490718" y="0"/>
                </a:cubicBezTo>
                <a:cubicBezTo>
                  <a:pt x="1764531" y="25003"/>
                  <a:pt x="1872413" y="7011"/>
                  <a:pt x="2133268" y="0"/>
                </a:cubicBezTo>
                <a:cubicBezTo>
                  <a:pt x="2394123" y="-7011"/>
                  <a:pt x="2540720" y="-10526"/>
                  <a:pt x="2827223" y="0"/>
                </a:cubicBezTo>
                <a:cubicBezTo>
                  <a:pt x="3113727" y="10526"/>
                  <a:pt x="3144051" y="17691"/>
                  <a:pt x="3418370" y="0"/>
                </a:cubicBezTo>
                <a:cubicBezTo>
                  <a:pt x="3692689" y="-17691"/>
                  <a:pt x="3856953" y="23813"/>
                  <a:pt x="4060921" y="0"/>
                </a:cubicBezTo>
                <a:cubicBezTo>
                  <a:pt x="4264889" y="-23813"/>
                  <a:pt x="4809462" y="19213"/>
                  <a:pt x="5140406" y="0"/>
                </a:cubicBezTo>
                <a:cubicBezTo>
                  <a:pt x="5141727" y="131483"/>
                  <a:pt x="5158655" y="366465"/>
                  <a:pt x="5140406" y="533548"/>
                </a:cubicBezTo>
                <a:cubicBezTo>
                  <a:pt x="5122157" y="700631"/>
                  <a:pt x="5156609" y="834622"/>
                  <a:pt x="5140406" y="1030717"/>
                </a:cubicBezTo>
                <a:cubicBezTo>
                  <a:pt x="5124203" y="1226812"/>
                  <a:pt x="5132017" y="1318964"/>
                  <a:pt x="5140406" y="1564265"/>
                </a:cubicBezTo>
                <a:cubicBezTo>
                  <a:pt x="5148795" y="1809566"/>
                  <a:pt x="5157439" y="1995943"/>
                  <a:pt x="5140406" y="2134191"/>
                </a:cubicBezTo>
                <a:cubicBezTo>
                  <a:pt x="5123373" y="2272439"/>
                  <a:pt x="5145037" y="2495254"/>
                  <a:pt x="5140406" y="2740496"/>
                </a:cubicBezTo>
                <a:cubicBezTo>
                  <a:pt x="5135775" y="2985739"/>
                  <a:pt x="5164309" y="3456829"/>
                  <a:pt x="5140406" y="3637826"/>
                </a:cubicBezTo>
                <a:cubicBezTo>
                  <a:pt x="4977786" y="3650985"/>
                  <a:pt x="4710858" y="3607884"/>
                  <a:pt x="4395047" y="3637826"/>
                </a:cubicBezTo>
                <a:cubicBezTo>
                  <a:pt x="4079236" y="3667768"/>
                  <a:pt x="3886144" y="3614395"/>
                  <a:pt x="3752496" y="3637826"/>
                </a:cubicBezTo>
                <a:cubicBezTo>
                  <a:pt x="3618848" y="3661257"/>
                  <a:pt x="3282589" y="3641334"/>
                  <a:pt x="3109946" y="3637826"/>
                </a:cubicBezTo>
                <a:cubicBezTo>
                  <a:pt x="2937303" y="3634319"/>
                  <a:pt x="2609897" y="3638152"/>
                  <a:pt x="2467395" y="3637826"/>
                </a:cubicBezTo>
                <a:cubicBezTo>
                  <a:pt x="2324893" y="3637500"/>
                  <a:pt x="2143308" y="3642753"/>
                  <a:pt x="1824844" y="3637826"/>
                </a:cubicBezTo>
                <a:cubicBezTo>
                  <a:pt x="1506380" y="3632899"/>
                  <a:pt x="1383816" y="3617489"/>
                  <a:pt x="1233697" y="3637826"/>
                </a:cubicBezTo>
                <a:cubicBezTo>
                  <a:pt x="1083578" y="3658163"/>
                  <a:pt x="430694" y="3667462"/>
                  <a:pt x="0" y="3637826"/>
                </a:cubicBezTo>
                <a:cubicBezTo>
                  <a:pt x="-29558" y="3386834"/>
                  <a:pt x="24119" y="3269369"/>
                  <a:pt x="0" y="3031522"/>
                </a:cubicBezTo>
                <a:cubicBezTo>
                  <a:pt x="-24119" y="2793675"/>
                  <a:pt x="-6293" y="2600465"/>
                  <a:pt x="0" y="2388839"/>
                </a:cubicBezTo>
                <a:cubicBezTo>
                  <a:pt x="6293" y="2177213"/>
                  <a:pt x="9367" y="2047901"/>
                  <a:pt x="0" y="1746156"/>
                </a:cubicBezTo>
                <a:cubicBezTo>
                  <a:pt x="-9367" y="1444411"/>
                  <a:pt x="27887" y="1325173"/>
                  <a:pt x="0" y="1067096"/>
                </a:cubicBezTo>
                <a:cubicBezTo>
                  <a:pt x="-27887" y="809019"/>
                  <a:pt x="21005" y="359491"/>
                  <a:pt x="0" y="0"/>
                </a:cubicBezTo>
                <a:close/>
              </a:path>
              <a:path w="5140406" h="3637826" stroke="0" extrusionOk="0">
                <a:moveTo>
                  <a:pt x="0" y="0"/>
                </a:moveTo>
                <a:cubicBezTo>
                  <a:pt x="244096" y="26294"/>
                  <a:pt x="367548" y="2489"/>
                  <a:pt x="591147" y="0"/>
                </a:cubicBezTo>
                <a:cubicBezTo>
                  <a:pt x="814746" y="-2489"/>
                  <a:pt x="914424" y="-9972"/>
                  <a:pt x="1079485" y="0"/>
                </a:cubicBezTo>
                <a:cubicBezTo>
                  <a:pt x="1244546" y="9972"/>
                  <a:pt x="1566013" y="36516"/>
                  <a:pt x="1824844" y="0"/>
                </a:cubicBezTo>
                <a:cubicBezTo>
                  <a:pt x="2083675" y="-36516"/>
                  <a:pt x="2194834" y="19610"/>
                  <a:pt x="2415991" y="0"/>
                </a:cubicBezTo>
                <a:cubicBezTo>
                  <a:pt x="2637148" y="-19610"/>
                  <a:pt x="2758654" y="16320"/>
                  <a:pt x="3007138" y="0"/>
                </a:cubicBezTo>
                <a:cubicBezTo>
                  <a:pt x="3255622" y="-16320"/>
                  <a:pt x="3473935" y="-24694"/>
                  <a:pt x="3752496" y="0"/>
                </a:cubicBezTo>
                <a:cubicBezTo>
                  <a:pt x="4031057" y="24694"/>
                  <a:pt x="4143574" y="10216"/>
                  <a:pt x="4292239" y="0"/>
                </a:cubicBezTo>
                <a:cubicBezTo>
                  <a:pt x="4440904" y="-10216"/>
                  <a:pt x="4761089" y="1291"/>
                  <a:pt x="5140406" y="0"/>
                </a:cubicBezTo>
                <a:cubicBezTo>
                  <a:pt x="5149702" y="265837"/>
                  <a:pt x="5123928" y="473536"/>
                  <a:pt x="5140406" y="679061"/>
                </a:cubicBezTo>
                <a:cubicBezTo>
                  <a:pt x="5156884" y="884586"/>
                  <a:pt x="5139288" y="1030444"/>
                  <a:pt x="5140406" y="1212609"/>
                </a:cubicBezTo>
                <a:cubicBezTo>
                  <a:pt x="5141524" y="1394774"/>
                  <a:pt x="5139987" y="1611289"/>
                  <a:pt x="5140406" y="1818913"/>
                </a:cubicBezTo>
                <a:cubicBezTo>
                  <a:pt x="5140825" y="2026537"/>
                  <a:pt x="5170796" y="2191193"/>
                  <a:pt x="5140406" y="2461596"/>
                </a:cubicBezTo>
                <a:cubicBezTo>
                  <a:pt x="5110016" y="2731999"/>
                  <a:pt x="5117759" y="2849516"/>
                  <a:pt x="5140406" y="2958765"/>
                </a:cubicBezTo>
                <a:cubicBezTo>
                  <a:pt x="5163053" y="3068014"/>
                  <a:pt x="5160936" y="3300926"/>
                  <a:pt x="5140406" y="3637826"/>
                </a:cubicBezTo>
                <a:cubicBezTo>
                  <a:pt x="4876039" y="3647857"/>
                  <a:pt x="4640829" y="3641615"/>
                  <a:pt x="4497855" y="3637826"/>
                </a:cubicBezTo>
                <a:cubicBezTo>
                  <a:pt x="4354881" y="3634037"/>
                  <a:pt x="4138940" y="3624741"/>
                  <a:pt x="3855305" y="3637826"/>
                </a:cubicBezTo>
                <a:cubicBezTo>
                  <a:pt x="3571670" y="3650912"/>
                  <a:pt x="3462668" y="3645072"/>
                  <a:pt x="3109946" y="3637826"/>
                </a:cubicBezTo>
                <a:cubicBezTo>
                  <a:pt x="2757224" y="3630580"/>
                  <a:pt x="2627031" y="3648533"/>
                  <a:pt x="2467395" y="3637826"/>
                </a:cubicBezTo>
                <a:cubicBezTo>
                  <a:pt x="2307759" y="3627119"/>
                  <a:pt x="2116132" y="3659163"/>
                  <a:pt x="1979056" y="3637826"/>
                </a:cubicBezTo>
                <a:cubicBezTo>
                  <a:pt x="1841980" y="3616489"/>
                  <a:pt x="1706097" y="3626172"/>
                  <a:pt x="1439314" y="3637826"/>
                </a:cubicBezTo>
                <a:cubicBezTo>
                  <a:pt x="1172531" y="3649480"/>
                  <a:pt x="1015389" y="3638091"/>
                  <a:pt x="693955" y="3637826"/>
                </a:cubicBezTo>
                <a:cubicBezTo>
                  <a:pt x="372521" y="3637561"/>
                  <a:pt x="228168" y="3662974"/>
                  <a:pt x="0" y="3637826"/>
                </a:cubicBezTo>
                <a:cubicBezTo>
                  <a:pt x="-26295" y="3494943"/>
                  <a:pt x="-19871" y="3214743"/>
                  <a:pt x="0" y="3104278"/>
                </a:cubicBezTo>
                <a:cubicBezTo>
                  <a:pt x="19871" y="2993813"/>
                  <a:pt x="20317" y="2669787"/>
                  <a:pt x="0" y="2534352"/>
                </a:cubicBezTo>
                <a:cubicBezTo>
                  <a:pt x="-20317" y="2398917"/>
                  <a:pt x="-18452" y="2249365"/>
                  <a:pt x="0" y="2037183"/>
                </a:cubicBezTo>
                <a:cubicBezTo>
                  <a:pt x="18452" y="1825001"/>
                  <a:pt x="-4917" y="1682559"/>
                  <a:pt x="0" y="1540013"/>
                </a:cubicBezTo>
                <a:cubicBezTo>
                  <a:pt x="4917" y="1397467"/>
                  <a:pt x="-22555" y="1197626"/>
                  <a:pt x="0" y="897330"/>
                </a:cubicBezTo>
                <a:cubicBezTo>
                  <a:pt x="22555" y="597034"/>
                  <a:pt x="27647" y="264391"/>
                  <a:pt x="0" y="0"/>
                </a:cubicBezTo>
                <a:close/>
              </a:path>
            </a:pathLst>
          </a:custGeom>
          <a:ln w="57150">
            <a:solidFill>
              <a:srgbClr val="2D1506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93EE821-0D7B-C7C5-C279-E1A19AD9F15E}"/>
              </a:ext>
            </a:extLst>
          </p:cNvPr>
          <p:cNvSpPr txBox="1"/>
          <p:nvPr/>
        </p:nvSpPr>
        <p:spPr>
          <a:xfrm>
            <a:off x="6651562" y="1900166"/>
            <a:ext cx="447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i="1" u="sng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https://</a:t>
            </a:r>
            <a:r>
              <a:rPr lang="fr-CH" i="1" u="sng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codepen.io</a:t>
            </a:r>
            <a:r>
              <a:rPr lang="fr-CH" i="1" u="sng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</a:t>
            </a:r>
            <a:r>
              <a:rPr lang="fr-CH" i="1" u="sng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rah_elaaa</a:t>
            </a:r>
            <a:r>
              <a:rPr lang="fr-CH" i="1" u="sng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</a:t>
            </a:r>
            <a:r>
              <a:rPr lang="fr-CH" i="1" u="sng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pen</a:t>
            </a:r>
            <a:r>
              <a:rPr lang="fr-CH" i="1" u="sng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</a:t>
            </a:r>
            <a:r>
              <a:rPr lang="fr-CH" i="1" u="sng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zYLEEMY</a:t>
            </a:r>
            <a:endParaRPr lang="fr-CH" i="1" u="sng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29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D6852AB-7481-8F12-8327-F470DE1DA4EC}"/>
              </a:ext>
            </a:extLst>
          </p:cNvPr>
          <p:cNvSpPr/>
          <p:nvPr/>
        </p:nvSpPr>
        <p:spPr>
          <a:xfrm>
            <a:off x="-1" y="4595751"/>
            <a:ext cx="12188951" cy="226224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F1FE29-EF09-6079-4278-6A3838E02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30871" y="5600956"/>
            <a:ext cx="5803763" cy="1011129"/>
          </a:xfrm>
        </p:spPr>
        <p:txBody>
          <a:bodyPr>
            <a:noAutofit/>
          </a:bodyPr>
          <a:lstStyle/>
          <a:p>
            <a:r>
              <a:rPr lang="fr-FR" sz="2000" u="sng" dirty="0">
                <a:solidFill>
                  <a:srgbClr val="612E0B"/>
                </a:solidFill>
              </a:rPr>
              <a:t>Bon… je n’ai malheureusement pas trouver de site utilisant ce code CSS… </a:t>
            </a:r>
            <a:r>
              <a:rPr lang="fr-FR" sz="2000" u="sng" dirty="0" err="1">
                <a:solidFill>
                  <a:srgbClr val="612E0B"/>
                </a:solidFill>
              </a:rPr>
              <a:t>My</a:t>
            </a:r>
            <a:r>
              <a:rPr lang="fr-FR" sz="2000" u="sng" dirty="0">
                <a:solidFill>
                  <a:srgbClr val="612E0B"/>
                </a:solidFill>
              </a:rPr>
              <a:t> </a:t>
            </a:r>
            <a:r>
              <a:rPr lang="fr-FR" sz="2000" u="sng" dirty="0" err="1">
                <a:solidFill>
                  <a:srgbClr val="612E0B"/>
                </a:solidFill>
              </a:rPr>
              <a:t>bad</a:t>
            </a:r>
            <a:r>
              <a:rPr lang="fr-FR" sz="2000" u="sng" dirty="0">
                <a:solidFill>
                  <a:srgbClr val="612E0B"/>
                </a:solidFill>
              </a:rPr>
              <a:t>.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D442CBD-819E-BC0C-1D8D-2522F5FE41B9}"/>
              </a:ext>
            </a:extLst>
          </p:cNvPr>
          <p:cNvCxnSpPr>
            <a:cxnSpLocks/>
          </p:cNvCxnSpPr>
          <p:nvPr/>
        </p:nvCxnSpPr>
        <p:spPr>
          <a:xfrm>
            <a:off x="197536" y="4806123"/>
            <a:ext cx="0" cy="901700"/>
          </a:xfrm>
          <a:prstGeom prst="line">
            <a:avLst/>
          </a:prstGeom>
          <a:ln>
            <a:solidFill>
              <a:srgbClr val="2D150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0539F26D-4E91-0EA0-067C-345A87B7E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33794" y="4941382"/>
            <a:ext cx="7772400" cy="719430"/>
          </a:xfrm>
        </p:spPr>
        <p:txBody>
          <a:bodyPr>
            <a:normAutofit/>
          </a:bodyPr>
          <a:lstStyle/>
          <a:p>
            <a:r>
              <a:rPr lang="fr-FR" sz="4400" dirty="0">
                <a:latin typeface="Bauhaus 93" pitchFamily="82" charset="77"/>
                <a:ea typeface="Baskerville" panose="02020502070401020303" pitchFamily="18" charset="0"/>
                <a:cs typeface="Akaya Telivigala" pitchFamily="2" charset="77"/>
              </a:rPr>
              <a:t>Exemple d’utilisation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79F3A9-7BC4-8090-7960-89315FC3BD2E}"/>
              </a:ext>
            </a:extLst>
          </p:cNvPr>
          <p:cNvSpPr/>
          <p:nvPr/>
        </p:nvSpPr>
        <p:spPr>
          <a:xfrm>
            <a:off x="0" y="0"/>
            <a:ext cx="12188951" cy="4595751"/>
          </a:xfrm>
          <a:prstGeom prst="rect">
            <a:avLst/>
          </a:prstGeom>
          <a:solidFill>
            <a:srgbClr val="2D1506"/>
          </a:solidFill>
          <a:ln>
            <a:solidFill>
              <a:srgbClr val="2D15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6" name="Image 15" descr="Une image contenant intérieur, table, personne, assis&#10;&#10;Description générée automatiquement">
            <a:extLst>
              <a:ext uri="{FF2B5EF4-FFF2-40B4-BE49-F238E27FC236}">
                <a16:creationId xmlns:a16="http://schemas.microsoft.com/office/drawing/2014/main" id="{E7BA3DB5-73D4-AB00-A247-797331B23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256167" cy="2933205"/>
          </a:xfrm>
          <a:prstGeom prst="rect">
            <a:avLst/>
          </a:prstGeom>
        </p:spPr>
      </p:pic>
      <p:pic>
        <p:nvPicPr>
          <p:cNvPr id="14" name="Image 13" descr="Une image contenant personne, homme, coiffe&#10;&#10;Description générée automatiquement">
            <a:extLst>
              <a:ext uri="{FF2B5EF4-FFF2-40B4-BE49-F238E27FC236}">
                <a16:creationId xmlns:a16="http://schemas.microsoft.com/office/drawing/2014/main" id="{2BD1C4FB-25A2-CF90-2B64-B3B0285F5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406" y="412797"/>
            <a:ext cx="4390272" cy="4182954"/>
          </a:xfrm>
          <a:prstGeom prst="rect">
            <a:avLst/>
          </a:prstGeom>
        </p:spPr>
      </p:pic>
      <p:pic>
        <p:nvPicPr>
          <p:cNvPr id="18" name="Image 17" descr="Une image contenant personne, trouble&#10;&#10;Description générée automatiquement">
            <a:extLst>
              <a:ext uri="{FF2B5EF4-FFF2-40B4-BE49-F238E27FC236}">
                <a16:creationId xmlns:a16="http://schemas.microsoft.com/office/drawing/2014/main" id="{DBDAF9A1-70FB-A3B4-1C43-592F63509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0895" y="0"/>
            <a:ext cx="2278699" cy="405267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B37E69F7-3223-F0DB-BA2E-AAD08C773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2828" y="1586005"/>
            <a:ext cx="3016123" cy="300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12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93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CE4DF916-6E2D-D658-F9AF-44F7282D22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</a:blip>
          <a:srcRect r="25"/>
          <a:stretch/>
        </p:blipFill>
        <p:spPr>
          <a:xfrm>
            <a:off x="3068" y="0"/>
            <a:ext cx="12188932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192EB65-D1D9-1335-65B3-9B4EBE7C8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0910" y="1106055"/>
            <a:ext cx="2915308" cy="7354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D1506"/>
                </a:solidFill>
                <a:latin typeface="Bauhaus 93" pitchFamily="82" charset="77"/>
              </a:rPr>
              <a:t>SOURCES</a:t>
            </a:r>
            <a:endParaRPr lang="fr-FR" dirty="0">
              <a:solidFill>
                <a:srgbClr val="2D1506"/>
              </a:solidFill>
              <a:latin typeface="Bauhaus 93" pitchFamily="82" charset="77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3747D886-EE3A-E5D9-F58B-B9EED0F549CD}"/>
              </a:ext>
            </a:extLst>
          </p:cNvPr>
          <p:cNvCxnSpPr>
            <a:cxnSpLocks/>
          </p:cNvCxnSpPr>
          <p:nvPr/>
        </p:nvCxnSpPr>
        <p:spPr>
          <a:xfrm>
            <a:off x="855908" y="927100"/>
            <a:ext cx="0" cy="9017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705EFB02-6128-97BA-7862-C115202641CE}"/>
              </a:ext>
            </a:extLst>
          </p:cNvPr>
          <p:cNvSpPr txBox="1"/>
          <p:nvPr/>
        </p:nvSpPr>
        <p:spPr>
          <a:xfrm>
            <a:off x="950910" y="2338498"/>
            <a:ext cx="760020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2">
                    <a:lumMod val="9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https://www.w3schools.com/cssref/css3_pr_filter.php</a:t>
            </a:r>
            <a:endParaRPr lang="en-US" sz="2400" dirty="0">
              <a:solidFill>
                <a:schemeClr val="tx2">
                  <a:lumMod val="9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tx2">
                    <a:lumMod val="9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https://developer.mozilla.org/fr/docs/Web/CSS/filter</a:t>
            </a:r>
            <a:endParaRPr lang="en-US" sz="2400" dirty="0">
              <a:solidFill>
                <a:schemeClr val="tx2">
                  <a:lumMod val="90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2D1506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B99360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612E0B"/>
                </a:solidFill>
              </a:rPr>
              <a:t>Liens </a:t>
            </a:r>
            <a:r>
              <a:rPr lang="fr-CH" sz="3200" dirty="0">
                <a:solidFill>
                  <a:srgbClr val="612E0B"/>
                </a:solidFill>
              </a:rPr>
              <a:t>vers</a:t>
            </a:r>
            <a:r>
              <a:rPr lang="en-US" sz="3200" dirty="0">
                <a:solidFill>
                  <a:srgbClr val="612E0B"/>
                </a:solidFill>
              </a:rPr>
              <a:t> le CSS-BOOK :</a:t>
            </a:r>
          </a:p>
          <a:p>
            <a:pPr marL="0" indent="0">
              <a:buNone/>
            </a:pPr>
            <a:endParaRPr lang="en-US" sz="3200" dirty="0">
              <a:solidFill>
                <a:srgbClr val="2D1506"/>
              </a:solidFill>
            </a:endParaRPr>
          </a:p>
          <a:p>
            <a:pPr marL="0" indent="0" algn="ctr">
              <a:buNone/>
            </a:pPr>
            <a:r>
              <a:rPr lang="en-US" sz="2400" i="1" u="sng" dirty="0">
                <a:solidFill>
                  <a:schemeClr val="tx2">
                    <a:lumMod val="90000"/>
                  </a:schemeClr>
                </a:solidFill>
              </a:rPr>
              <a:t>https://imd1.at-eikon.ch/</a:t>
            </a:r>
            <a:r>
              <a:rPr lang="en-US" sz="2400" i="1" u="sng" dirty="0" err="1">
                <a:solidFill>
                  <a:schemeClr val="tx2">
                    <a:lumMod val="90000"/>
                  </a:schemeClr>
                </a:solidFill>
              </a:rPr>
              <a:t>css</a:t>
            </a:r>
            <a:r>
              <a:rPr lang="en-US" sz="2400" i="1" u="sng" dirty="0">
                <a:solidFill>
                  <a:schemeClr val="tx2">
                    <a:lumMod val="90000"/>
                  </a:schemeClr>
                </a:solidFill>
              </a:rPr>
              <a:t>-book/</a:t>
            </a:r>
          </a:p>
          <a:p>
            <a:endParaRPr lang="fr-CH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E78E967-B235-B2C5-0191-8A44B98C032A}"/>
              </a:ext>
            </a:extLst>
          </p:cNvPr>
          <p:cNvSpPr txBox="1"/>
          <p:nvPr/>
        </p:nvSpPr>
        <p:spPr>
          <a:xfrm>
            <a:off x="10292930" y="139915"/>
            <a:ext cx="20047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tx2">
                    <a:lumMod val="75000"/>
                  </a:schemeClr>
                </a:solidFill>
              </a:rPr>
              <a:t>CSS-BOOK//</a:t>
            </a:r>
            <a:r>
              <a:rPr lang="fr-FR" sz="1800" dirty="0" err="1">
                <a:solidFill>
                  <a:schemeClr val="tx2">
                    <a:lumMod val="75000"/>
                  </a:schemeClr>
                </a:solidFill>
              </a:rPr>
              <a:t>filter</a:t>
            </a:r>
            <a:endParaRPr lang="fr-FR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fr-FR" sz="1800" dirty="0">
                <a:solidFill>
                  <a:srgbClr val="2D1506"/>
                </a:solidFill>
              </a:rPr>
              <a:t>By </a:t>
            </a:r>
            <a:r>
              <a:rPr lang="fr-FR" sz="1800" dirty="0" err="1">
                <a:solidFill>
                  <a:srgbClr val="2D1506"/>
                </a:solidFill>
              </a:rPr>
              <a:t>Rahéla</a:t>
            </a:r>
            <a:r>
              <a:rPr lang="fr-FR" sz="1800" dirty="0">
                <a:solidFill>
                  <a:srgbClr val="2D1506"/>
                </a:solidFill>
              </a:rPr>
              <a:t> Essono</a:t>
            </a:r>
          </a:p>
        </p:txBody>
      </p:sp>
      <p:pic>
        <p:nvPicPr>
          <p:cNvPr id="16" name="Image 15" descr="Une image contenant texte, personne, blanc&#10;&#10;Description générée automatiquement">
            <a:extLst>
              <a:ext uri="{FF2B5EF4-FFF2-40B4-BE49-F238E27FC236}">
                <a16:creationId xmlns:a16="http://schemas.microsoft.com/office/drawing/2014/main" id="{4E46D56D-D28D-BE37-623F-89EB1A29FB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5313" y="4421313"/>
            <a:ext cx="2436687" cy="243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62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Vert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{919BA47A-9067-9342-87D5-CA587C48358A}tf10001061</Template>
  <TotalTime>2197</TotalTime>
  <Words>281</Words>
  <Application>Microsoft Macintosh PowerPoint</Application>
  <PresentationFormat>Grand écran</PresentationFormat>
  <Paragraphs>41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Bauhaus 93</vt:lpstr>
      <vt:lpstr>Courier New</vt:lpstr>
      <vt:lpstr>Tw Cen MT</vt:lpstr>
      <vt:lpstr>Tw Cen MT Condensed</vt:lpstr>
      <vt:lpstr>Wingdings</vt:lpstr>
      <vt:lpstr>Wingdings 3</vt:lpstr>
      <vt:lpstr>Intégral</vt:lpstr>
      <vt:lpstr>FILTER</vt:lpstr>
      <vt:lpstr>SOMMAIRE</vt:lpstr>
      <vt:lpstr>Définition</vt:lpstr>
      <vt:lpstr>Syntaxe &amp;  propriétes</vt:lpstr>
      <vt:lpstr>CODEPEN</vt:lpstr>
      <vt:lpstr>Exemple d’utilisation 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Essono Rahéla</dc:creator>
  <cp:lastModifiedBy>Essono Rahéla</cp:lastModifiedBy>
  <cp:revision>2</cp:revision>
  <dcterms:created xsi:type="dcterms:W3CDTF">2023-01-15T18:03:12Z</dcterms:created>
  <dcterms:modified xsi:type="dcterms:W3CDTF">2023-01-24T16:19:42Z</dcterms:modified>
</cp:coreProperties>
</file>