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9" r:id="rId4"/>
    <p:sldId id="260" r:id="rId5"/>
    <p:sldId id="261" r:id="rId6"/>
    <p:sldId id="262" r:id="rId7"/>
    <p:sldId id="270" r:id="rId8"/>
    <p:sldId id="265" r:id="rId9"/>
    <p:sldId id="263" r:id="rId10"/>
    <p:sldId id="264" r:id="rId11"/>
    <p:sldId id="268" r:id="rId12"/>
    <p:sldId id="269"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67" r:id="rId28"/>
  </p:sldIdLst>
  <p:sldSz cx="12192000" cy="6858000"/>
  <p:notesSz cx="6858000" cy="9144000"/>
  <p:embeddedFontLst>
    <p:embeddedFont>
      <p:font typeface="Georgia" panose="02040502050405020303" pitchFamily="18" charset="0"/>
      <p:regular r:id="rId30"/>
      <p:bold r:id="rId31"/>
      <p:italic r:id="rId32"/>
      <p:boldItalic r:id="rId33"/>
    </p:embeddedFont>
    <p:embeddedFont>
      <p:font typeface="Montserrat SemiBold" panose="00000700000000000000" pitchFamily="2" charset="0"/>
      <p:regular r:id="rId34"/>
      <p:bold r:id="rId35"/>
      <p:italic r:id="rId36"/>
      <p:boldItalic r:id="rId37"/>
    </p:embeddedFont>
    <p:embeddedFont>
      <p:font typeface="Poppins" panose="000005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KT/SnTCHZQnoEsYxehsWGTUvc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95403D-4E6C-4E2F-84BE-A32BE76EBDD0}">
  <a:tblStyle styleId="{5095403D-4E6C-4E2F-84BE-A32BE76EBDD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88" autoAdjust="0"/>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51"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31696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6679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045144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057359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681031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17665162-D226-0123-1855-B364A4CA5299}"/>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BBEE39B4-5D1A-122A-BAC8-6BC54D85B90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9DA1EFC2-DF01-BDC4-884D-5C81A8317F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864D1A90-E3C5-0B0A-8E42-97453BA45D5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929660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98C4E71F-3B1E-25A5-5597-D65260B59C12}"/>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8E81843B-7B65-5551-5139-D61208C705F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D4BF8996-591B-F5F9-D7ED-31581D5557D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AF22B5C8-02B4-9229-449B-5BA09D50A4E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313050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DC8CF418-619C-65B8-EDAC-D1DAB91BC11A}"/>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58E2CBBD-8384-3336-B715-AEF87F0BAC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D65AF460-7D3C-E328-1478-6384152631A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9ECBF3B0-CA88-44C4-3372-7498169011D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78475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785791FA-4739-A2F3-0975-609D82777FD1}"/>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187A44BA-64FB-D8AC-874B-0C23C862818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D701BF72-8225-0C08-1E7F-1CA3477605A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176C82E9-CEC3-E41C-8231-79EB364D9CE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040873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6EB910BE-9FAE-5727-BBB4-7A7FEAAA3C12}"/>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637804F3-4722-3B98-1DAD-CBD9EF32B9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316F87FE-361E-6578-309D-BBC9E0B5429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6D291D46-ACDB-28BC-C671-DBE4B89077B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348740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400DF7AF-3710-90BC-5B19-EFF15D423A25}"/>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22D9EF59-E150-90A4-DF65-BA8890BB0E0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B8F838AB-4C65-A457-48A5-1485BF21DC2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8D756BC2-8CB6-E965-B2E5-382128C6119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202660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B760EBB0-1EDF-113C-8BFF-49CFF3EF0B74}"/>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B611B780-3186-8A69-952F-0185009D07D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44DB1D7C-91BB-B707-6A03-D2FAE3EA269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CEBB5231-4F65-3B50-3A8D-AC4647887B8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42308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Padi Merupakan salah satu tanaman pokok sebagai kebutuhan pangan primer di Indonesia. Tingkat konsumsi umum masyarakat Indonesia yang cenderung tinggi dari tingkat konsumsi bahan pokok lainnya.</a:t>
            </a:r>
            <a:endParaRPr/>
          </a:p>
          <a:p>
            <a:pPr marL="171450" lvl="0" indent="-184150" algn="l" rtl="0">
              <a:spcBef>
                <a:spcPts val="0"/>
              </a:spcBef>
              <a:spcAft>
                <a:spcPts val="0"/>
              </a:spcAft>
              <a:buSzPts val="1400"/>
              <a:buChar char="-"/>
            </a:pPr>
            <a:r>
              <a:rPr lang="en-US"/>
              <a:t>“Dialah yang telah menurunkan air (hujan) dari langit untuk kamu, sebagiannya menjadi minuman dan sebagiannya (menyuburkan) tumbuhan, padanya kamu menggembalakan ternakmu.?”</a:t>
            </a:r>
            <a:endParaRPr/>
          </a:p>
          <a:p>
            <a:pPr marL="171450" lvl="0" indent="-184150" algn="l" rtl="0">
              <a:spcBef>
                <a:spcPts val="0"/>
              </a:spcBef>
              <a:spcAft>
                <a:spcPts val="0"/>
              </a:spcAft>
              <a:buSzPts val="1400"/>
              <a:buChar char="-"/>
            </a:pPr>
            <a:r>
              <a:rPr lang="en-US"/>
              <a:t>“Wahai manusia! Sungguh, telah datang kepadamu pelajaran (Al- Qur'an) dari Tuhanmu, penyembuh bagi penyakit yang ada dalam dada dan petunjuk serta rahmat bagi orang yang beriman.”</a:t>
            </a:r>
            <a:endParaRPr/>
          </a:p>
          <a:p>
            <a:pPr marL="171450" lvl="0" indent="-184150" algn="l" rtl="0">
              <a:spcBef>
                <a:spcPts val="0"/>
              </a:spcBef>
              <a:spcAft>
                <a:spcPts val="0"/>
              </a:spcAft>
              <a:buSzPts val="1400"/>
              <a:buChar char="-"/>
            </a:pPr>
            <a:r>
              <a:rPr lang="en-US"/>
              <a:t>Ayat diatas menjelaskan bahwasannya Allah SWT telah menurunkan ilmu kepada umat manusia, untuk itu kita patut untuk mempelajarinya apa yang telah diberi oleh Allah SWT sehingga dapat menjadi penyembuh dari penyakit yang ada.</a:t>
            </a:r>
            <a:endParaRPr/>
          </a:p>
          <a:p>
            <a:pPr marL="171450" lvl="0" indent="-95250" algn="l" rtl="0">
              <a:spcBef>
                <a:spcPts val="0"/>
              </a:spcBef>
              <a:spcAft>
                <a:spcPts val="0"/>
              </a:spcAft>
              <a:buClr>
                <a:schemeClr val="dk1"/>
              </a:buClr>
              <a:buSzPts val="1200"/>
              <a:buFont typeface="Calibri"/>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866914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3EA1A321-3BBE-889A-966D-0ABFE955C350}"/>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668F129A-4B61-3185-F648-8C4C5B92105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F1867F42-F00D-5244-A74D-48AE4316B36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A99F81E4-C799-2FDD-F5D1-D45E6DA2115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856500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1212F47A-2BD4-5BF8-ED62-7087620F59E5}"/>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3365942C-95AD-E465-B422-592B9610FFE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15810E96-49CA-063F-FADB-217794A3CF8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43707117-7601-E7B2-C97C-380D285D8C5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934972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641896B1-E485-0714-81E0-FB3CC5F1CBC8}"/>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E44A5A36-DFE9-90E8-BFE0-821DF221FD3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6D9B8F96-7106-1097-458B-2EDBFFA2D1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3855E0AF-A488-785E-ED22-B0EE1E70A03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757272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086D9C64-09FA-CB1C-9BE3-083BEE7CC96C}"/>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420DE092-4582-5386-6ACD-6998D0F3B2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8A7DA3C1-07FE-FA31-CCF8-114B94036F8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6BB4125E-9691-5FA9-EC68-F1B49B3FE2D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580106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FE42DAA8-69C7-BD07-6CA1-1E3ECA24C8FF}"/>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CF492718-7437-D56E-B3A7-49042A73A7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AD60BF8E-448F-1A53-8D83-706E6EDD330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4CC60D5D-C901-ADA3-8E4C-755B1285811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522176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97771AF2-D0F4-24C4-CA60-35B9C1948DFB}"/>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E3C96B69-C049-1118-6EF5-6B54829B91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2A11B1CE-5151-5FEC-B240-85EAC86B1C7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AC347E1F-CA4D-E48A-9B01-BE1B69EAD27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675175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82A806EA-E04B-E02A-72A1-CE1770CA55B8}"/>
            </a:ext>
          </a:extLst>
        </p:cNvPr>
        <p:cNvGrpSpPr/>
        <p:nvPr/>
      </p:nvGrpSpPr>
      <p:grpSpPr>
        <a:xfrm>
          <a:off x="0" y="0"/>
          <a:ext cx="0" cy="0"/>
          <a:chOff x="0" y="0"/>
          <a:chExt cx="0" cy="0"/>
        </a:xfrm>
      </p:grpSpPr>
      <p:sp>
        <p:nvSpPr>
          <p:cNvPr id="148" name="Google Shape;148;p9:notes">
            <a:extLst>
              <a:ext uri="{FF2B5EF4-FFF2-40B4-BE49-F238E27FC236}">
                <a16:creationId xmlns:a16="http://schemas.microsoft.com/office/drawing/2014/main" id="{21B15D38-DA9D-E07B-253F-1085EA37D6A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a:extLst>
              <a:ext uri="{FF2B5EF4-FFF2-40B4-BE49-F238E27FC236}">
                <a16:creationId xmlns:a16="http://schemas.microsoft.com/office/drawing/2014/main" id="{B82BAC3A-E691-4D9D-D00D-905DDB9CAB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399FE369-6198-537F-0D01-154DF9D0C55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3666992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101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a:t>
            </a: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1771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99824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16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Penelitian ini berisi pengenalan otomatis pada penyakit daun padi menggunakan visi komputer dan pembelajaran mesin.</a:t>
            </a:r>
            <a:endParaRPr/>
          </a:p>
          <a:p>
            <a:pPr marL="171450" lvl="0" indent="-171450" algn="l" rtl="0">
              <a:spcBef>
                <a:spcPts val="0"/>
              </a:spcBef>
              <a:spcAft>
                <a:spcPts val="0"/>
              </a:spcAft>
              <a:buClr>
                <a:schemeClr val="dk1"/>
              </a:buClr>
              <a:buSzPts val="1200"/>
              <a:buFont typeface="Calibri"/>
              <a:buChar char="-"/>
            </a:pPr>
            <a:r>
              <a:rPr lang="en-US"/>
              <a:t>Penelitian ini berisi tentang pengaplikasian deteksi penyakit daun padi menggunakan metode Convolutional Neural Network (CNN).</a:t>
            </a:r>
            <a:endParaRPr/>
          </a:p>
          <a:p>
            <a:pPr marL="171450" lvl="0" indent="-171450" algn="l" rtl="0">
              <a:spcBef>
                <a:spcPts val="0"/>
              </a:spcBef>
              <a:spcAft>
                <a:spcPts val="0"/>
              </a:spcAft>
              <a:buClr>
                <a:schemeClr val="dk1"/>
              </a:buClr>
              <a:buSzPts val="1200"/>
              <a:buFont typeface="Calibri"/>
              <a:buChar char="-"/>
            </a:pPr>
            <a:r>
              <a:rPr lang="en-US"/>
              <a:t>Pada penelitian ini peneliti mengusulkan metode segmentasi semantic dengan segnet berbasis Fully Convolutional Network.</a:t>
            </a:r>
            <a:endParaRPr/>
          </a:p>
          <a:p>
            <a:pPr marL="171450" lvl="0" indent="-184150" algn="l" rtl="0">
              <a:spcBef>
                <a:spcPts val="0"/>
              </a:spcBef>
              <a:spcAft>
                <a:spcPts val="0"/>
              </a:spcAft>
              <a:buSzPts val="1400"/>
              <a:buChar char="-"/>
            </a:pPr>
            <a:r>
              <a:rPr lang="en-US"/>
              <a:t>Penelitian ini berisi tentang implementasi metode deep learning untuk mendeteksi penyakit pada tanaman untuk membantu merencanakan berbagai prosedur pengendalian penyakit.</a:t>
            </a:r>
            <a:endParaRPr/>
          </a:p>
          <a:p>
            <a:pPr marL="0" lvl="0" indent="0" algn="l" rtl="0">
              <a:spcBef>
                <a:spcPts val="0"/>
              </a:spcBef>
              <a:spcAft>
                <a:spcPts val="0"/>
              </a:spcAft>
              <a:buNone/>
            </a:pPr>
            <a:endParaRPr/>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36464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a:extLst>
            <a:ext uri="{FF2B5EF4-FFF2-40B4-BE49-F238E27FC236}">
              <a16:creationId xmlns:a16="http://schemas.microsoft.com/office/drawing/2014/main" id="{9EDC0F85-1E78-601A-2E46-ADAF7DC4A348}"/>
            </a:ext>
          </a:extLst>
        </p:cNvPr>
        <p:cNvGrpSpPr/>
        <p:nvPr/>
      </p:nvGrpSpPr>
      <p:grpSpPr>
        <a:xfrm>
          <a:off x="0" y="0"/>
          <a:ext cx="0" cy="0"/>
          <a:chOff x="0" y="0"/>
          <a:chExt cx="0" cy="0"/>
        </a:xfrm>
      </p:grpSpPr>
      <p:sp>
        <p:nvSpPr>
          <p:cNvPr id="132" name="Google Shape;132;p7:notes">
            <a:extLst>
              <a:ext uri="{FF2B5EF4-FFF2-40B4-BE49-F238E27FC236}">
                <a16:creationId xmlns:a16="http://schemas.microsoft.com/office/drawing/2014/main" id="{D0DD0A45-2FDB-940B-A79A-9A1B1C290AB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a:extLst>
              <a:ext uri="{FF2B5EF4-FFF2-40B4-BE49-F238E27FC236}">
                <a16:creationId xmlns:a16="http://schemas.microsoft.com/office/drawing/2014/main" id="{34BC5264-AB40-3B30-C9FA-20A33CB163D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Penelitian ini berisi pengenalan otomatis pada penyakit daun padi menggunakan visi komputer dan pembelajaran mesin.</a:t>
            </a:r>
            <a:endParaRPr/>
          </a:p>
          <a:p>
            <a:pPr marL="171450" lvl="0" indent="-171450" algn="l" rtl="0">
              <a:spcBef>
                <a:spcPts val="0"/>
              </a:spcBef>
              <a:spcAft>
                <a:spcPts val="0"/>
              </a:spcAft>
              <a:buClr>
                <a:schemeClr val="dk1"/>
              </a:buClr>
              <a:buSzPts val="1200"/>
              <a:buFont typeface="Calibri"/>
              <a:buChar char="-"/>
            </a:pPr>
            <a:r>
              <a:rPr lang="en-US"/>
              <a:t>Penelitian ini berisi tentang pengaplikasian deteksi penyakit daun padi menggunakan metode Convolutional Neural Network (CNN).</a:t>
            </a:r>
            <a:endParaRPr/>
          </a:p>
          <a:p>
            <a:pPr marL="171450" lvl="0" indent="-171450" algn="l" rtl="0">
              <a:spcBef>
                <a:spcPts val="0"/>
              </a:spcBef>
              <a:spcAft>
                <a:spcPts val="0"/>
              </a:spcAft>
              <a:buClr>
                <a:schemeClr val="dk1"/>
              </a:buClr>
              <a:buSzPts val="1200"/>
              <a:buFont typeface="Calibri"/>
              <a:buChar char="-"/>
            </a:pPr>
            <a:r>
              <a:rPr lang="en-US"/>
              <a:t>Pada penelitian ini peneliti mengusulkan metode segmentasi semantic dengan segnet berbasis Fully Convolutional Network.</a:t>
            </a:r>
            <a:endParaRPr/>
          </a:p>
          <a:p>
            <a:pPr marL="171450" lvl="0" indent="-184150" algn="l" rtl="0">
              <a:spcBef>
                <a:spcPts val="0"/>
              </a:spcBef>
              <a:spcAft>
                <a:spcPts val="0"/>
              </a:spcAft>
              <a:buSzPts val="1400"/>
              <a:buChar char="-"/>
            </a:pPr>
            <a:r>
              <a:rPr lang="en-US"/>
              <a:t>Penelitian ini berisi tentang implementasi metode deep learning untuk mendeteksi penyakit pada tanaman untuk membantu merencanakan berbagai prosedur pengendalian penyakit.</a:t>
            </a:r>
            <a:endParaRPr/>
          </a:p>
          <a:p>
            <a:pPr marL="0" lvl="0" indent="0" algn="l" rtl="0">
              <a:spcBef>
                <a:spcPts val="0"/>
              </a:spcBef>
              <a:spcAft>
                <a:spcPts val="0"/>
              </a:spcAft>
              <a:buNone/>
            </a:pPr>
            <a:endParaRPr/>
          </a:p>
        </p:txBody>
      </p:sp>
      <p:sp>
        <p:nvSpPr>
          <p:cNvPr id="134" name="Google Shape;134;p7:notes">
            <a:extLst>
              <a:ext uri="{FF2B5EF4-FFF2-40B4-BE49-F238E27FC236}">
                <a16:creationId xmlns:a16="http://schemas.microsoft.com/office/drawing/2014/main" id="{FE6B7502-B3CE-58D0-02ED-93EAF8E2994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39369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5486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r>
              <a:rPr lang="en-US"/>
              <a:t> Improvisasinya apa ?</a:t>
            </a:r>
            <a:endParaRPr/>
          </a:p>
        </p:txBody>
      </p:sp>
      <p:sp>
        <p:nvSpPr>
          <p:cNvPr id="142" name="Google Shape;14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04008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5183188" y="987425"/>
            <a:ext cx="6172200" cy="4873625"/>
          </a:xfrm>
          <a:prstGeom prst="rect">
            <a:avLst/>
          </a:prstGeom>
          <a:noFill/>
          <a:ln>
            <a:noFill/>
          </a:ln>
        </p:spPr>
      </p:sp>
      <p:sp>
        <p:nvSpPr>
          <p:cNvPr id="68" name="Google Shape;6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jpg"/><Relationship Id="rId13" Type="http://schemas.openxmlformats.org/officeDocument/2006/relationships/image" Target="../media/image25.jpg"/><Relationship Id="rId18" Type="http://schemas.openxmlformats.org/officeDocument/2006/relationships/image" Target="../media/image30.jp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jpg"/><Relationship Id="rId17" Type="http://schemas.openxmlformats.org/officeDocument/2006/relationships/image" Target="../media/image29.jpg"/><Relationship Id="rId2" Type="http://schemas.openxmlformats.org/officeDocument/2006/relationships/notesSlide" Target="../notesSlides/notesSlide16.xml"/><Relationship Id="rId16" Type="http://schemas.openxmlformats.org/officeDocument/2006/relationships/image" Target="../media/image28.jpg"/><Relationship Id="rId20" Type="http://schemas.openxmlformats.org/officeDocument/2006/relationships/image" Target="../media/image32.jp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23.jpg"/><Relationship Id="rId5" Type="http://schemas.openxmlformats.org/officeDocument/2006/relationships/image" Target="../media/image17.png"/><Relationship Id="rId15" Type="http://schemas.openxmlformats.org/officeDocument/2006/relationships/image" Target="../media/image27.jpg"/><Relationship Id="rId10" Type="http://schemas.openxmlformats.org/officeDocument/2006/relationships/image" Target="../media/image22.jpg"/><Relationship Id="rId19" Type="http://schemas.openxmlformats.org/officeDocument/2006/relationships/image" Target="../media/image31.jpg"/><Relationship Id="rId4" Type="http://schemas.openxmlformats.org/officeDocument/2006/relationships/image" Target="../media/image16.jpg"/><Relationship Id="rId9" Type="http://schemas.openxmlformats.org/officeDocument/2006/relationships/image" Target="../media/image21.jpg"/><Relationship Id="rId14" Type="http://schemas.openxmlformats.org/officeDocument/2006/relationships/image" Target="../media/image2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4541438" y="1383947"/>
            <a:ext cx="6737480" cy="121589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2400"/>
              <a:buFont typeface="Arial"/>
              <a:buNone/>
            </a:pPr>
            <a:r>
              <a:rPr lang="en-US" sz="2400" b="1" dirty="0" err="1">
                <a:latin typeface="Georgia"/>
                <a:ea typeface="Georgia"/>
                <a:cs typeface="Georgia"/>
                <a:sym typeface="Georgia"/>
              </a:rPr>
              <a:t>Perancangan</a:t>
            </a:r>
            <a:r>
              <a:rPr lang="en-US" sz="2400" b="1" dirty="0">
                <a:latin typeface="Georgia"/>
                <a:ea typeface="Georgia"/>
                <a:cs typeface="Georgia"/>
                <a:sym typeface="Georgia"/>
              </a:rPr>
              <a:t> </a:t>
            </a:r>
            <a:r>
              <a:rPr lang="en-US" sz="2400" b="1" dirty="0" err="1">
                <a:latin typeface="Georgia"/>
                <a:ea typeface="Georgia"/>
                <a:cs typeface="Georgia"/>
                <a:sym typeface="Georgia"/>
              </a:rPr>
              <a:t>Ensiklopedia</a:t>
            </a:r>
            <a:r>
              <a:rPr lang="en-US" sz="2400" b="1" dirty="0">
                <a:latin typeface="Georgia"/>
                <a:ea typeface="Georgia"/>
                <a:cs typeface="Georgia"/>
                <a:sym typeface="Georgia"/>
              </a:rPr>
              <a:t> Hikmah </a:t>
            </a:r>
            <a:r>
              <a:rPr lang="en-US" sz="2400" b="1" dirty="0" err="1">
                <a:latin typeface="Georgia"/>
                <a:ea typeface="Georgia"/>
                <a:cs typeface="Georgia"/>
                <a:sym typeface="Georgia"/>
              </a:rPr>
              <a:t>Tentang</a:t>
            </a:r>
            <a:r>
              <a:rPr lang="en-US" sz="2400" b="1" dirty="0">
                <a:latin typeface="Georgia"/>
                <a:ea typeface="Georgia"/>
                <a:cs typeface="Georgia"/>
                <a:sym typeface="Georgia"/>
              </a:rPr>
              <a:t> </a:t>
            </a:r>
            <a:r>
              <a:rPr lang="en-US" sz="2400" b="1" dirty="0" err="1">
                <a:latin typeface="Georgia"/>
                <a:ea typeface="Georgia"/>
                <a:cs typeface="Georgia"/>
                <a:sym typeface="Georgia"/>
              </a:rPr>
              <a:t>Hewan</a:t>
            </a:r>
            <a:r>
              <a:rPr lang="en-US" sz="2400" b="1" dirty="0">
                <a:latin typeface="Georgia"/>
                <a:ea typeface="Georgia"/>
                <a:cs typeface="Georgia"/>
                <a:sym typeface="Georgia"/>
              </a:rPr>
              <a:t> </a:t>
            </a:r>
            <a:r>
              <a:rPr lang="en-US" sz="2400" b="1" dirty="0" err="1">
                <a:latin typeface="Georgia"/>
                <a:ea typeface="Georgia"/>
                <a:cs typeface="Georgia"/>
                <a:sym typeface="Georgia"/>
              </a:rPr>
              <a:t>Dalam</a:t>
            </a:r>
            <a:r>
              <a:rPr lang="en-US" sz="2400" b="1" dirty="0">
                <a:latin typeface="Georgia"/>
                <a:ea typeface="Georgia"/>
                <a:cs typeface="Georgia"/>
                <a:sym typeface="Georgia"/>
              </a:rPr>
              <a:t> Al-Quran </a:t>
            </a:r>
            <a:r>
              <a:rPr lang="en-US" sz="2400" b="1" dirty="0" err="1">
                <a:latin typeface="Georgia"/>
                <a:ea typeface="Georgia"/>
                <a:cs typeface="Georgia"/>
                <a:sym typeface="Georgia"/>
              </a:rPr>
              <a:t>Dengan</a:t>
            </a:r>
            <a:r>
              <a:rPr lang="en-US" sz="2400" b="1" dirty="0">
                <a:latin typeface="Georgia"/>
                <a:ea typeface="Georgia"/>
                <a:cs typeface="Georgia"/>
                <a:sym typeface="Georgia"/>
              </a:rPr>
              <a:t> Augmented Reality </a:t>
            </a:r>
            <a:r>
              <a:rPr lang="en-US" sz="2400" b="1" dirty="0" err="1">
                <a:latin typeface="Georgia"/>
                <a:ea typeface="Georgia"/>
                <a:cs typeface="Georgia"/>
                <a:sym typeface="Georgia"/>
              </a:rPr>
              <a:t>Menggunakan</a:t>
            </a:r>
            <a:r>
              <a:rPr lang="en-US" sz="2400" b="1" dirty="0">
                <a:latin typeface="Georgia"/>
                <a:ea typeface="Georgia"/>
                <a:cs typeface="Georgia"/>
                <a:sym typeface="Georgia"/>
              </a:rPr>
              <a:t> </a:t>
            </a:r>
            <a:r>
              <a:rPr lang="en-US" sz="2400" b="1" dirty="0" err="1">
                <a:latin typeface="Georgia"/>
                <a:ea typeface="Georgia"/>
                <a:cs typeface="Georgia"/>
                <a:sym typeface="Georgia"/>
              </a:rPr>
              <a:t>Metode</a:t>
            </a:r>
            <a:r>
              <a:rPr lang="en-US" sz="2400" b="1" dirty="0">
                <a:latin typeface="Georgia"/>
                <a:ea typeface="Georgia"/>
                <a:cs typeface="Georgia"/>
                <a:sym typeface="Georgia"/>
              </a:rPr>
              <a:t> </a:t>
            </a:r>
            <a:r>
              <a:rPr lang="en-US" sz="2400" b="1" dirty="0" err="1">
                <a:latin typeface="Georgia"/>
                <a:ea typeface="Georgia"/>
                <a:cs typeface="Georgia"/>
                <a:sym typeface="Georgia"/>
              </a:rPr>
              <a:t>Markerless</a:t>
            </a:r>
            <a:r>
              <a:rPr lang="en-US" sz="2400" b="1" dirty="0">
                <a:latin typeface="Georgia"/>
                <a:ea typeface="Georgia"/>
                <a:cs typeface="Georgia"/>
                <a:sym typeface="Georgia"/>
              </a:rPr>
              <a:t> </a:t>
            </a:r>
            <a:r>
              <a:rPr lang="en-US" sz="2400" b="1" dirty="0" err="1">
                <a:latin typeface="Georgia"/>
                <a:ea typeface="Georgia"/>
                <a:cs typeface="Georgia"/>
                <a:sym typeface="Georgia"/>
              </a:rPr>
              <a:t>Berbasis</a:t>
            </a:r>
            <a:r>
              <a:rPr lang="en-US" sz="2400" b="1" dirty="0">
                <a:latin typeface="Georgia"/>
                <a:ea typeface="Georgia"/>
                <a:cs typeface="Georgia"/>
                <a:sym typeface="Georgia"/>
              </a:rPr>
              <a:t> Android</a:t>
            </a:r>
            <a:endParaRPr lang="en-US" sz="2400" dirty="0">
              <a:latin typeface="Georgia"/>
              <a:ea typeface="Georgia"/>
              <a:cs typeface="Georgia"/>
              <a:sym typeface="Georgia"/>
            </a:endParaRPr>
          </a:p>
        </p:txBody>
      </p:sp>
      <p:sp>
        <p:nvSpPr>
          <p:cNvPr id="89" name="Google Shape;89;p1"/>
          <p:cNvSpPr txBox="1">
            <a:spLocks noGrp="1"/>
          </p:cNvSpPr>
          <p:nvPr>
            <p:ph type="subTitle" idx="1"/>
          </p:nvPr>
        </p:nvSpPr>
        <p:spPr>
          <a:xfrm>
            <a:off x="5190459" y="839886"/>
            <a:ext cx="5600708" cy="31963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400"/>
              <a:buNone/>
            </a:pPr>
            <a:r>
              <a:rPr lang="en-US" sz="1400" dirty="0" err="1">
                <a:latin typeface="Montserrat SemiBold"/>
                <a:ea typeface="Montserrat SemiBold"/>
                <a:cs typeface="Montserrat SemiBold"/>
                <a:sym typeface="Montserrat SemiBold"/>
              </a:rPr>
              <a:t>Sidang</a:t>
            </a:r>
            <a:r>
              <a:rPr lang="en-US" sz="1400" dirty="0">
                <a:latin typeface="Montserrat SemiBold"/>
                <a:ea typeface="Montserrat SemiBold"/>
                <a:cs typeface="Montserrat SemiBold"/>
                <a:sym typeface="Montserrat SemiBold"/>
              </a:rPr>
              <a:t> </a:t>
            </a:r>
            <a:r>
              <a:rPr lang="en-US" sz="1400" dirty="0" err="1">
                <a:latin typeface="Montserrat SemiBold"/>
                <a:ea typeface="Montserrat SemiBold"/>
                <a:cs typeface="Montserrat SemiBold"/>
                <a:sym typeface="Montserrat SemiBold"/>
              </a:rPr>
              <a:t>Skripsi</a:t>
            </a:r>
            <a:endParaRPr sz="1400" dirty="0">
              <a:latin typeface="Montserrat SemiBold"/>
              <a:ea typeface="Montserrat SemiBold"/>
              <a:cs typeface="Montserrat SemiBold"/>
              <a:sym typeface="Montserrat SemiBold"/>
            </a:endParaRPr>
          </a:p>
        </p:txBody>
      </p:sp>
      <p:sp>
        <p:nvSpPr>
          <p:cNvPr id="90" name="Google Shape;90;p1"/>
          <p:cNvSpPr txBox="1"/>
          <p:nvPr/>
        </p:nvSpPr>
        <p:spPr>
          <a:xfrm>
            <a:off x="4935189" y="3085032"/>
            <a:ext cx="5986338" cy="884258"/>
          </a:xfrm>
          <a:prstGeom prst="rect">
            <a:avLst/>
          </a:prstGeom>
          <a:noFill/>
          <a:ln>
            <a:noFill/>
          </a:ln>
        </p:spPr>
        <p:txBody>
          <a:bodyPr spcFirstLastPara="1" wrap="square" lIns="91425" tIns="45700" rIns="91425" bIns="45700" anchor="t" anchorCtr="0">
            <a:normAutofit fontScale="70000" lnSpcReduction="20000"/>
          </a:bodyPr>
          <a:lstStyle/>
          <a:p>
            <a:pPr marL="0" marR="0" lvl="0" indent="0" algn="ctr" rtl="0">
              <a:lnSpc>
                <a:spcPct val="90000"/>
              </a:lnSpc>
              <a:spcBef>
                <a:spcPts val="0"/>
              </a:spcBef>
              <a:spcAft>
                <a:spcPts val="0"/>
              </a:spcAft>
              <a:buClr>
                <a:schemeClr val="dk1"/>
              </a:buClr>
              <a:buSzPts val="2000"/>
              <a:buFont typeface="Arial"/>
              <a:buNone/>
            </a:pPr>
            <a:r>
              <a:rPr lang="en-US" sz="2000" b="0" i="0" u="none" strike="noStrike" cap="none" dirty="0">
                <a:solidFill>
                  <a:schemeClr val="dk1"/>
                </a:solidFill>
                <a:latin typeface="Montserrat SemiBold"/>
                <a:ea typeface="Montserrat SemiBold"/>
                <a:cs typeface="Montserrat SemiBold"/>
                <a:sym typeface="Montserrat SemiBold"/>
              </a:rPr>
              <a:t>Raihan Muhammad Zulfikar</a:t>
            </a:r>
            <a:endParaRPr lang="en-US" sz="2000" dirty="0">
              <a:solidFill>
                <a:schemeClr val="dk1"/>
              </a:solidFill>
              <a:latin typeface="Montserrat SemiBold"/>
              <a:ea typeface="Montserrat SemiBold"/>
              <a:cs typeface="Montserrat SemiBold"/>
              <a:sym typeface="Montserrat SemiBold"/>
            </a:endParaRPr>
          </a:p>
          <a:p>
            <a:pPr marL="0" marR="0" lvl="0" indent="0" algn="ctr" rtl="0">
              <a:lnSpc>
                <a:spcPct val="90000"/>
              </a:lnSpc>
              <a:spcBef>
                <a:spcPts val="0"/>
              </a:spcBef>
              <a:spcAft>
                <a:spcPts val="0"/>
              </a:spcAft>
              <a:buClr>
                <a:schemeClr val="dk1"/>
              </a:buClr>
              <a:buSzPts val="2000"/>
              <a:buFont typeface="Arial"/>
              <a:buNone/>
            </a:pPr>
            <a:endParaRPr lang="en-US" sz="2000" dirty="0">
              <a:solidFill>
                <a:schemeClr val="dk1"/>
              </a:solidFill>
              <a:latin typeface="Montserrat SemiBold"/>
              <a:ea typeface="Montserrat SemiBold"/>
              <a:cs typeface="Montserrat SemiBold"/>
              <a:sym typeface="Montserrat SemiBold"/>
            </a:endParaRPr>
          </a:p>
          <a:p>
            <a:pPr marL="0" marR="0" lvl="0" indent="0" algn="ctr" rtl="0">
              <a:lnSpc>
                <a:spcPct val="90000"/>
              </a:lnSpc>
              <a:spcBef>
                <a:spcPts val="0"/>
              </a:spcBef>
              <a:spcAft>
                <a:spcPts val="0"/>
              </a:spcAft>
              <a:buClr>
                <a:schemeClr val="dk1"/>
              </a:buClr>
              <a:buSzPts val="2000"/>
              <a:buFont typeface="Arial"/>
              <a:buNone/>
            </a:pPr>
            <a:r>
              <a:rPr lang="en-US" sz="2000" dirty="0">
                <a:solidFill>
                  <a:schemeClr val="dk1"/>
                </a:solidFill>
                <a:latin typeface="Montserrat SemiBold"/>
                <a:sym typeface="Montserrat SemiBold"/>
              </a:rPr>
              <a:t>412020611045</a:t>
            </a:r>
            <a:endParaRPr lang="en-US" dirty="0"/>
          </a:p>
          <a:p>
            <a:pPr marL="0" marR="0" lvl="0" indent="0" algn="ctr" rtl="0">
              <a:lnSpc>
                <a:spcPct val="90000"/>
              </a:lnSpc>
              <a:spcBef>
                <a:spcPts val="1000"/>
              </a:spcBef>
              <a:spcAft>
                <a:spcPts val="0"/>
              </a:spcAft>
              <a:buClr>
                <a:schemeClr val="dk1"/>
              </a:buClr>
              <a:buSzPts val="2000"/>
              <a:buFont typeface="Arial"/>
              <a:buNone/>
            </a:pPr>
            <a:r>
              <a:rPr lang="en-US" sz="2000" dirty="0">
                <a:solidFill>
                  <a:schemeClr val="dk1"/>
                </a:solidFill>
                <a:latin typeface="Montserrat SemiBold"/>
                <a:sym typeface="Montserrat SemiBold"/>
              </a:rPr>
              <a:t>Teknik </a:t>
            </a:r>
            <a:r>
              <a:rPr lang="en-US" sz="2000" dirty="0" err="1">
                <a:solidFill>
                  <a:schemeClr val="dk1"/>
                </a:solidFill>
                <a:latin typeface="Montserrat SemiBold"/>
                <a:sym typeface="Montserrat SemiBold"/>
              </a:rPr>
              <a:t>Informatika</a:t>
            </a:r>
            <a:endParaRPr dirty="0"/>
          </a:p>
        </p:txBody>
      </p:sp>
      <p:sp>
        <p:nvSpPr>
          <p:cNvPr id="91" name="Google Shape;91;p1"/>
          <p:cNvSpPr txBox="1"/>
          <p:nvPr/>
        </p:nvSpPr>
        <p:spPr>
          <a:xfrm>
            <a:off x="5029196" y="4513351"/>
            <a:ext cx="5761971" cy="1030384"/>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lnSpc>
                <a:spcPct val="90000"/>
              </a:lnSpc>
              <a:spcBef>
                <a:spcPts val="0"/>
              </a:spcBef>
              <a:spcAft>
                <a:spcPts val="0"/>
              </a:spcAft>
              <a:buClr>
                <a:schemeClr val="dk1"/>
              </a:buClr>
              <a:buSzPct val="100000"/>
              <a:buFont typeface="Arial"/>
              <a:buNone/>
            </a:pPr>
            <a:r>
              <a:rPr lang="en-US" sz="2000" b="0" i="0" u="none" strike="noStrike" cap="none" dirty="0">
                <a:solidFill>
                  <a:schemeClr val="dk1"/>
                </a:solidFill>
                <a:latin typeface="Montserrat SemiBold"/>
                <a:ea typeface="Montserrat SemiBold"/>
                <a:cs typeface="Montserrat SemiBold"/>
                <a:sym typeface="Montserrat SemiBold"/>
              </a:rPr>
              <a:t>Program </a:t>
            </a:r>
            <a:r>
              <a:rPr lang="en-US" sz="2000" b="0" i="0" u="none" strike="noStrike" cap="none" dirty="0" err="1">
                <a:solidFill>
                  <a:schemeClr val="dk1"/>
                </a:solidFill>
                <a:latin typeface="Montserrat SemiBold"/>
                <a:ea typeface="Montserrat SemiBold"/>
                <a:cs typeface="Montserrat SemiBold"/>
                <a:sym typeface="Montserrat SemiBold"/>
              </a:rPr>
              <a:t>Studi</a:t>
            </a:r>
            <a:r>
              <a:rPr lang="en-US" sz="2000" b="0" i="0" u="none" strike="noStrike" cap="none" dirty="0">
                <a:solidFill>
                  <a:schemeClr val="dk1"/>
                </a:solidFill>
                <a:latin typeface="Montserrat SemiBold"/>
                <a:ea typeface="Montserrat SemiBold"/>
                <a:cs typeface="Montserrat SemiBold"/>
                <a:sym typeface="Montserrat SemiBold"/>
              </a:rPr>
              <a:t> Teknik </a:t>
            </a:r>
            <a:r>
              <a:rPr lang="en-US" sz="2000" b="0" i="0" u="none" strike="noStrike" cap="none" dirty="0" err="1">
                <a:solidFill>
                  <a:schemeClr val="dk1"/>
                </a:solidFill>
                <a:latin typeface="Montserrat SemiBold"/>
                <a:ea typeface="Montserrat SemiBold"/>
                <a:cs typeface="Montserrat SemiBold"/>
                <a:sym typeface="Montserrat SemiBold"/>
              </a:rPr>
              <a:t>Informatika</a:t>
            </a:r>
            <a:endParaRPr sz="2000" b="0" i="0" u="none" strike="noStrike" cap="none" dirty="0">
              <a:solidFill>
                <a:schemeClr val="dk1"/>
              </a:solidFill>
              <a:latin typeface="Montserrat SemiBold"/>
              <a:ea typeface="Montserrat SemiBold"/>
              <a:cs typeface="Montserrat SemiBold"/>
              <a:sym typeface="Montserrat SemiBold"/>
            </a:endParaRPr>
          </a:p>
          <a:p>
            <a:pPr marL="0" marR="0" lvl="0" indent="0" algn="ctr" rtl="0">
              <a:lnSpc>
                <a:spcPct val="90000"/>
              </a:lnSpc>
              <a:spcBef>
                <a:spcPts val="1000"/>
              </a:spcBef>
              <a:spcAft>
                <a:spcPts val="0"/>
              </a:spcAft>
              <a:buClr>
                <a:schemeClr val="dk1"/>
              </a:buClr>
              <a:buSzPct val="100000"/>
              <a:buFont typeface="Arial"/>
              <a:buNone/>
            </a:pPr>
            <a:r>
              <a:rPr lang="en-US" sz="2000" b="0" i="0" u="none" strike="noStrike" cap="none" dirty="0" err="1">
                <a:solidFill>
                  <a:schemeClr val="dk1"/>
                </a:solidFill>
                <a:latin typeface="Montserrat SemiBold"/>
                <a:ea typeface="Montserrat SemiBold"/>
                <a:cs typeface="Montserrat SemiBold"/>
                <a:sym typeface="Montserrat SemiBold"/>
              </a:rPr>
              <a:t>Fakultas</a:t>
            </a:r>
            <a:r>
              <a:rPr lang="en-US" sz="2000" b="0" i="0" u="none" strike="noStrike" cap="none" dirty="0">
                <a:solidFill>
                  <a:schemeClr val="dk1"/>
                </a:solidFill>
                <a:latin typeface="Montserrat SemiBold"/>
                <a:ea typeface="Montserrat SemiBold"/>
                <a:cs typeface="Montserrat SemiBold"/>
                <a:sym typeface="Montserrat SemiBold"/>
              </a:rPr>
              <a:t> Sain dan </a:t>
            </a:r>
            <a:r>
              <a:rPr lang="en-US" sz="2000" b="0" i="0" u="none" strike="noStrike" cap="none" dirty="0" err="1">
                <a:solidFill>
                  <a:schemeClr val="dk1"/>
                </a:solidFill>
                <a:latin typeface="Montserrat SemiBold"/>
                <a:ea typeface="Montserrat SemiBold"/>
                <a:cs typeface="Montserrat SemiBold"/>
                <a:sym typeface="Montserrat SemiBold"/>
              </a:rPr>
              <a:t>Teknologi</a:t>
            </a:r>
            <a:endParaRPr sz="2000" b="0" i="0" u="none" strike="noStrike" cap="none" dirty="0">
              <a:solidFill>
                <a:schemeClr val="dk1"/>
              </a:solidFill>
              <a:latin typeface="Montserrat SemiBold"/>
              <a:ea typeface="Montserrat SemiBold"/>
              <a:cs typeface="Montserrat SemiBold"/>
              <a:sym typeface="Montserrat SemiBold"/>
            </a:endParaRPr>
          </a:p>
          <a:p>
            <a:pPr marL="0" marR="0" lvl="0" indent="0" algn="ctr" rtl="0">
              <a:lnSpc>
                <a:spcPct val="90000"/>
              </a:lnSpc>
              <a:spcBef>
                <a:spcPts val="1000"/>
              </a:spcBef>
              <a:spcAft>
                <a:spcPts val="0"/>
              </a:spcAft>
              <a:buClr>
                <a:schemeClr val="dk1"/>
              </a:buClr>
              <a:buSzPct val="100000"/>
              <a:buFont typeface="Arial"/>
              <a:buNone/>
            </a:pPr>
            <a:r>
              <a:rPr lang="en-US" sz="2000" b="0" i="0" u="none" strike="noStrike" cap="none" dirty="0">
                <a:solidFill>
                  <a:schemeClr val="dk1"/>
                </a:solidFill>
                <a:latin typeface="Montserrat SemiBold"/>
                <a:ea typeface="Montserrat SemiBold"/>
                <a:cs typeface="Montserrat SemiBold"/>
                <a:sym typeface="Montserrat SemiBold"/>
              </a:rPr>
              <a:t>Universitas Darussalam </a:t>
            </a:r>
            <a:r>
              <a:rPr lang="en-US" sz="2000" b="0" i="0" u="none" strike="noStrike" cap="none" dirty="0" err="1">
                <a:solidFill>
                  <a:schemeClr val="dk1"/>
                </a:solidFill>
                <a:latin typeface="Montserrat SemiBold"/>
                <a:ea typeface="Montserrat SemiBold"/>
                <a:cs typeface="Montserrat SemiBold"/>
                <a:sym typeface="Montserrat SemiBold"/>
              </a:rPr>
              <a:t>Gontor</a:t>
            </a:r>
            <a:endParaRPr sz="2000" b="0" i="0" u="none" strike="noStrike" cap="none" dirty="0">
              <a:solidFill>
                <a:schemeClr val="dk1"/>
              </a:solidFill>
              <a:latin typeface="Montserrat SemiBold"/>
              <a:ea typeface="Montserrat SemiBold"/>
              <a:cs typeface="Montserrat SemiBold"/>
              <a:sym typeface="Montserrat SemiBold"/>
            </a:endParaRPr>
          </a:p>
          <a:p>
            <a:pPr marL="0" marR="0" lvl="0" indent="0" algn="ctr" rtl="0">
              <a:lnSpc>
                <a:spcPct val="90000"/>
              </a:lnSpc>
              <a:spcBef>
                <a:spcPts val="1000"/>
              </a:spcBef>
              <a:spcAft>
                <a:spcPts val="0"/>
              </a:spcAft>
              <a:buClr>
                <a:schemeClr val="dk1"/>
              </a:buClr>
              <a:buSzPct val="100000"/>
              <a:buFont typeface="Arial"/>
              <a:buNone/>
            </a:pPr>
            <a:endParaRPr sz="2000" b="0" i="0" u="none" strike="noStrike" cap="none" dirty="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3" name="Google Shape;153;p9"/>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8</a:t>
            </a:r>
            <a:endParaRPr dirty="0"/>
          </a:p>
        </p:txBody>
      </p:sp>
      <p:sp>
        <p:nvSpPr>
          <p:cNvPr id="154" name="Google Shape;154;p9"/>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t>Perancangan</a:t>
            </a:r>
            <a:r>
              <a:rPr lang="en-US" dirty="0"/>
              <a:t> </a:t>
            </a:r>
            <a:r>
              <a:rPr lang="en-US" dirty="0" err="1"/>
              <a:t>Desain</a:t>
            </a:r>
            <a:r>
              <a:rPr lang="en-US" dirty="0"/>
              <a:t> </a:t>
            </a:r>
            <a:r>
              <a:rPr lang="en-US" dirty="0" err="1"/>
              <a:t>Sistem</a:t>
            </a:r>
            <a:endParaRPr dirty="0"/>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Google Shape;105;p3"/>
          <p:cNvSpPr txBox="1">
            <a:spLocks noGrp="1"/>
          </p:cNvSpPr>
          <p:nvPr>
            <p:ph type="body" idx="1"/>
          </p:nvPr>
        </p:nvSpPr>
        <p:spPr>
          <a:xfrm>
            <a:off x="7488189" y="1690688"/>
            <a:ext cx="3928241" cy="440109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dirty="0"/>
              <a:t>Use Case Diagram</a:t>
            </a:r>
          </a:p>
        </p:txBody>
      </p:sp>
      <p:pic>
        <p:nvPicPr>
          <p:cNvPr id="2" name="Picture 1">
            <a:extLst>
              <a:ext uri="{FF2B5EF4-FFF2-40B4-BE49-F238E27FC236}">
                <a16:creationId xmlns:a16="http://schemas.microsoft.com/office/drawing/2014/main" id="{ECDF65F5-D286-A05B-1C4D-578A28CA19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0807" y="1618196"/>
            <a:ext cx="4195193" cy="43185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pic>
        <p:nvPicPr>
          <p:cNvPr id="2" name="Picture 1">
            <a:extLst>
              <a:ext uri="{FF2B5EF4-FFF2-40B4-BE49-F238E27FC236}">
                <a16:creationId xmlns:a16="http://schemas.microsoft.com/office/drawing/2014/main" id="{FF6FE329-A8AF-DDB2-23FC-D3156B6F5C1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691" y="1045875"/>
            <a:ext cx="7222835" cy="5244090"/>
          </a:xfrm>
          <a:prstGeom prst="rect">
            <a:avLst/>
          </a:prstGeom>
          <a:noFill/>
          <a:ln>
            <a:noFill/>
          </a:ln>
        </p:spPr>
      </p:pic>
      <p:sp>
        <p:nvSpPr>
          <p:cNvPr id="153" name="Google Shape;153;p9"/>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9</a:t>
            </a:r>
            <a:endParaRPr dirty="0"/>
          </a:p>
        </p:txBody>
      </p:sp>
      <p:sp>
        <p:nvSpPr>
          <p:cNvPr id="154" name="Google Shape;154;p9"/>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err="1"/>
              <a:t>Perancangan</a:t>
            </a:r>
            <a:r>
              <a:rPr lang="en-US" dirty="0"/>
              <a:t> </a:t>
            </a:r>
            <a:r>
              <a:rPr lang="en-US" dirty="0" err="1"/>
              <a:t>Desain</a:t>
            </a:r>
            <a:r>
              <a:rPr lang="en-US" dirty="0"/>
              <a:t> </a:t>
            </a:r>
            <a:r>
              <a:rPr lang="en-US" dirty="0" err="1"/>
              <a:t>Sistem</a:t>
            </a:r>
            <a:endParaRPr dirty="0"/>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Google Shape;105;p3"/>
          <p:cNvSpPr txBox="1">
            <a:spLocks noGrp="1"/>
          </p:cNvSpPr>
          <p:nvPr>
            <p:ph type="body" idx="1"/>
          </p:nvPr>
        </p:nvSpPr>
        <p:spPr>
          <a:xfrm>
            <a:off x="7488189" y="1690688"/>
            <a:ext cx="3928241" cy="440109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dirty="0"/>
              <a:t>Flowchart</a:t>
            </a:r>
            <a:r>
              <a:rPr lang="en-US" dirty="0"/>
              <a:t> </a:t>
            </a:r>
          </a:p>
        </p:txBody>
      </p:sp>
    </p:spTree>
    <p:extLst>
      <p:ext uri="{BB962C8B-B14F-4D97-AF65-F5344CB8AC3E}">
        <p14:creationId xmlns:p14="http://schemas.microsoft.com/office/powerpoint/2010/main" val="219361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3" name="Google Shape;153;p9"/>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154" name="Google Shape;154;p9"/>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err="1"/>
              <a:t>Perancangan</a:t>
            </a:r>
            <a:r>
              <a:rPr lang="en-US" dirty="0"/>
              <a:t> Desain User Interface</a:t>
            </a:r>
            <a:endParaRPr dirty="0"/>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Google Shape;105;p3"/>
          <p:cNvSpPr txBox="1">
            <a:spLocks noGrp="1"/>
          </p:cNvSpPr>
          <p:nvPr>
            <p:ph type="body" idx="1"/>
          </p:nvPr>
        </p:nvSpPr>
        <p:spPr>
          <a:xfrm>
            <a:off x="6006663" y="1690688"/>
            <a:ext cx="5409768" cy="4401097"/>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dirty="0">
                <a:effectLst/>
                <a:latin typeface="Calibri" panose="020F0502020204030204" pitchFamily="34" charset="0"/>
                <a:ea typeface="Calibri" panose="020F0502020204030204" pitchFamily="34" charset="0"/>
                <a:cs typeface="Calibri" panose="020F0502020204030204" pitchFamily="34" charset="0"/>
              </a:rPr>
              <a:t>Splash Screen,(1) </a:t>
            </a:r>
            <a:r>
              <a:rPr lang="en-US" b="1" dirty="0" err="1">
                <a:effectLst/>
                <a:latin typeface="Calibri" panose="020F0502020204030204" pitchFamily="34" charset="0"/>
                <a:ea typeface="Calibri" panose="020F0502020204030204" pitchFamily="34" charset="0"/>
                <a:cs typeface="Calibri" panose="020F0502020204030204" pitchFamily="34" charset="0"/>
              </a:rPr>
              <a:t>Beranda</a:t>
            </a:r>
            <a:r>
              <a:rPr lang="en-US" b="1" dirty="0">
                <a:effectLst/>
                <a:latin typeface="Calibri" panose="020F0502020204030204" pitchFamily="34" charset="0"/>
                <a:ea typeface="Calibri" panose="020F0502020204030204" pitchFamily="34" charset="0"/>
                <a:cs typeface="Calibri" panose="020F0502020204030204" pitchFamily="34" charset="0"/>
              </a:rPr>
              <a:t>,(2) AR </a:t>
            </a:r>
            <a:r>
              <a:rPr lang="en-US" b="1" dirty="0" err="1">
                <a:effectLst/>
                <a:latin typeface="Calibri" panose="020F0502020204030204" pitchFamily="34" charset="0"/>
                <a:ea typeface="Calibri" panose="020F0502020204030204" pitchFamily="34" charset="0"/>
                <a:cs typeface="Calibri" panose="020F0502020204030204" pitchFamily="34" charset="0"/>
              </a:rPr>
              <a:t>Kamera</a:t>
            </a:r>
            <a:r>
              <a:rPr lang="en-US" b="1" dirty="0">
                <a:effectLst/>
                <a:latin typeface="Calibri" panose="020F0502020204030204" pitchFamily="34" charset="0"/>
                <a:ea typeface="Calibri" panose="020F0502020204030204" pitchFamily="34" charset="0"/>
                <a:cs typeface="Calibri" panose="020F0502020204030204" pitchFamily="34" charset="0"/>
              </a:rPr>
              <a:t> (3)</a:t>
            </a:r>
            <a:endParaRPr lang="en-US" dirty="0">
              <a:latin typeface="Calibri" panose="020F0502020204030204" pitchFamily="34" charset="0"/>
              <a:ea typeface="Calibri" panose="020F0502020204030204" pitchFamily="34" charset="0"/>
              <a:cs typeface="Calibri" panose="020F0502020204030204" pitchFamily="34" charset="0"/>
            </a:endParaRPr>
          </a:p>
          <a:p>
            <a:pPr marL="228600" lvl="0" indent="-228600">
              <a:spcBef>
                <a:spcPts val="0"/>
              </a:spcBef>
              <a:buSzPts val="2800"/>
            </a:pPr>
            <a:r>
              <a:rPr lang="en-US" sz="2400" dirty="0">
                <a:effectLst/>
                <a:latin typeface="Calibri" panose="020F0502020204030204" pitchFamily="34" charset="0"/>
                <a:ea typeface="Calibri" panose="020F0502020204030204" pitchFamily="34" charset="0"/>
                <a:cs typeface="Calibri" panose="020F0502020204030204" pitchFamily="34" charset="0"/>
              </a:rPr>
              <a:t>Pada </a:t>
            </a:r>
            <a:r>
              <a:rPr lang="en-US" sz="2400" dirty="0" err="1">
                <a:effectLst/>
                <a:latin typeface="Calibri" panose="020F0502020204030204" pitchFamily="34" charset="0"/>
                <a:ea typeface="Calibri" panose="020F0502020204030204" pitchFamily="34" charset="0"/>
                <a:cs typeface="Calibri" panose="020F0502020204030204" pitchFamily="34" charset="0"/>
              </a:rPr>
              <a:t>desain</a:t>
            </a:r>
            <a:r>
              <a:rPr lang="en-US" sz="2400" dirty="0">
                <a:effectLst/>
                <a:latin typeface="Calibri" panose="020F0502020204030204" pitchFamily="34" charset="0"/>
                <a:ea typeface="Calibri" panose="020F0502020204030204" pitchFamily="34" charset="0"/>
                <a:cs typeface="Calibri" panose="020F0502020204030204" pitchFamily="34" charset="0"/>
              </a:rPr>
              <a:t> user interface </a:t>
            </a:r>
            <a:r>
              <a:rPr lang="en-US" sz="2400" dirty="0" err="1">
                <a:effectLst/>
                <a:latin typeface="Calibri" panose="020F0502020204030204" pitchFamily="34" charset="0"/>
                <a:ea typeface="Calibri" panose="020F0502020204030204" pitchFamily="34" charset="0"/>
                <a:cs typeface="Calibri" panose="020F0502020204030204" pitchFamily="34" charset="0"/>
              </a:rPr>
              <a:t>berikut</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ada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tiga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buah</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gambar</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yaitu</a:t>
            </a:r>
            <a:r>
              <a:rPr lang="en-US" sz="2400" dirty="0">
                <a:effectLst/>
                <a:latin typeface="Calibri" panose="020F0502020204030204" pitchFamily="34" charset="0"/>
                <a:ea typeface="Calibri" panose="020F0502020204030204" pitchFamily="34" charset="0"/>
                <a:cs typeface="Calibri" panose="020F0502020204030204" pitchFamily="34" charset="0"/>
              </a:rPr>
              <a:t> yang </a:t>
            </a:r>
            <a:r>
              <a:rPr lang="en-US" sz="2400" dirty="0" err="1">
                <a:effectLst/>
                <a:latin typeface="Calibri" panose="020F0502020204030204" pitchFamily="34" charset="0"/>
                <a:ea typeface="Calibri" panose="020F0502020204030204" pitchFamily="34" charset="0"/>
                <a:cs typeface="Calibri" panose="020F0502020204030204" pitchFamily="34" charset="0"/>
              </a:rPr>
              <a:t>pertama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adalah</a:t>
            </a:r>
            <a:r>
              <a:rPr lang="en-US" sz="2400" dirty="0">
                <a:effectLst/>
                <a:latin typeface="Calibri" panose="020F0502020204030204" pitchFamily="34" charset="0"/>
                <a:ea typeface="Calibri" panose="020F0502020204030204" pitchFamily="34" charset="0"/>
                <a:cs typeface="Calibri" panose="020F0502020204030204" pitchFamily="34" charset="0"/>
              </a:rPr>
              <a:t> splash screen, lalu </a:t>
            </a:r>
            <a:r>
              <a:rPr lang="en-US" sz="2400" dirty="0" err="1">
                <a:effectLst/>
                <a:latin typeface="Calibri" panose="020F0502020204030204" pitchFamily="34" charset="0"/>
                <a:ea typeface="Calibri" panose="020F0502020204030204" pitchFamily="34" charset="0"/>
                <a:cs typeface="Calibri" panose="020F0502020204030204" pitchFamily="34" charset="0"/>
              </a:rPr>
              <a:t>setelahnya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ada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tampilan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untuk</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beranda</a:t>
            </a:r>
            <a:r>
              <a:rPr lang="en-US" sz="2400" dirty="0">
                <a:effectLst/>
                <a:latin typeface="Calibri" panose="020F0502020204030204" pitchFamily="34" charset="0"/>
                <a:ea typeface="Calibri" panose="020F0502020204030204" pitchFamily="34" charset="0"/>
                <a:cs typeface="Calibri" panose="020F0502020204030204" pitchFamily="34" charset="0"/>
              </a:rPr>
              <a:t> yang </a:t>
            </a:r>
            <a:r>
              <a:rPr lang="en-US" sz="2400" dirty="0" err="1">
                <a:effectLst/>
                <a:latin typeface="Calibri" panose="020F0502020204030204" pitchFamily="34" charset="0"/>
                <a:ea typeface="Calibri" panose="020F0502020204030204" pitchFamily="34" charset="0"/>
                <a:cs typeface="Calibri" panose="020F0502020204030204" pitchFamily="34" charset="0"/>
              </a:rPr>
              <a:t>berisikan</a:t>
            </a:r>
            <a:r>
              <a:rPr lang="en-US" sz="2400" dirty="0">
                <a:effectLst/>
                <a:latin typeface="Calibri" panose="020F0502020204030204" pitchFamily="34" charset="0"/>
                <a:ea typeface="Calibri" panose="020F0502020204030204" pitchFamily="34" charset="0"/>
                <a:cs typeface="Calibri" panose="020F0502020204030204" pitchFamily="34" charset="0"/>
              </a:rPr>
              <a:t> intro </a:t>
            </a:r>
            <a:r>
              <a:rPr lang="en-US" sz="2400" dirty="0" err="1">
                <a:effectLst/>
                <a:latin typeface="Calibri" panose="020F0502020204030204" pitchFamily="34" charset="0"/>
                <a:ea typeface="Calibri" panose="020F0502020204030204" pitchFamily="34" charset="0"/>
                <a:cs typeface="Calibri" panose="020F0502020204030204" pitchFamily="34" charset="0"/>
              </a:rPr>
              <a:t>dari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aplikasi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ensiklopedia</a:t>
            </a:r>
            <a:r>
              <a:rPr lang="en-US" sz="2400" dirty="0">
                <a:effectLst/>
                <a:latin typeface="Calibri" panose="020F0502020204030204" pitchFamily="34" charset="0"/>
                <a:ea typeface="Calibri" panose="020F0502020204030204" pitchFamily="34" charset="0"/>
                <a:cs typeface="Calibri" panose="020F0502020204030204" pitchFamily="34" charset="0"/>
              </a:rPr>
              <a:t> ini, dan juga </a:t>
            </a:r>
            <a:r>
              <a:rPr lang="en-US" sz="2400" dirty="0" err="1">
                <a:effectLst/>
                <a:latin typeface="Calibri" panose="020F0502020204030204" pitchFamily="34" charset="0"/>
                <a:ea typeface="Calibri" panose="020F0502020204030204" pitchFamily="34" charset="0"/>
                <a:cs typeface="Calibri" panose="020F0502020204030204" pitchFamily="34" charset="0"/>
              </a:rPr>
              <a:t>dilengkapi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dengan</a:t>
            </a:r>
            <a:r>
              <a:rPr lang="en-US" sz="2400" dirty="0">
                <a:effectLst/>
                <a:latin typeface="Calibri" panose="020F0502020204030204" pitchFamily="34" charset="0"/>
                <a:ea typeface="Calibri" panose="020F0502020204030204" pitchFamily="34" charset="0"/>
                <a:cs typeface="Calibri" panose="020F0502020204030204" pitchFamily="34" charset="0"/>
              </a:rPr>
              <a:t> navigation bar </a:t>
            </a:r>
            <a:r>
              <a:rPr lang="en-US" sz="2400" dirty="0" err="1">
                <a:effectLst/>
                <a:latin typeface="Calibri" panose="020F0502020204030204" pitchFamily="34" charset="0"/>
                <a:ea typeface="Calibri" panose="020F0502020204030204" pitchFamily="34" charset="0"/>
                <a:cs typeface="Calibri" panose="020F0502020204030204" pitchFamily="34" charset="0"/>
              </a:rPr>
              <a:t>bawah</a:t>
            </a:r>
            <a:r>
              <a:rPr lang="en-US" sz="2400" dirty="0">
                <a:effectLst/>
                <a:latin typeface="Calibri" panose="020F0502020204030204" pitchFamily="34" charset="0"/>
                <a:ea typeface="Calibri" panose="020F0502020204030204" pitchFamily="34" charset="0"/>
                <a:cs typeface="Calibri" panose="020F0502020204030204" pitchFamily="34" charset="0"/>
              </a:rPr>
              <a:t>, yang </a:t>
            </a:r>
            <a:r>
              <a:rPr lang="en-US" sz="2400" dirty="0" err="1">
                <a:effectLst/>
                <a:latin typeface="Calibri" panose="020F0502020204030204" pitchFamily="34" charset="0"/>
                <a:ea typeface="Calibri" panose="020F0502020204030204" pitchFamily="34" charset="0"/>
                <a:cs typeface="Calibri" panose="020F0502020204030204" pitchFamily="34" charset="0"/>
              </a:rPr>
              <a:t>berisikan</a:t>
            </a:r>
            <a:r>
              <a:rPr lang="en-US" sz="2400" dirty="0">
                <a:effectLst/>
                <a:latin typeface="Calibri" panose="020F0502020204030204" pitchFamily="34" charset="0"/>
                <a:ea typeface="Calibri" panose="020F0502020204030204" pitchFamily="34" charset="0"/>
                <a:cs typeface="Calibri" panose="020F0502020204030204" pitchFamily="34" charset="0"/>
              </a:rPr>
              <a:t> 4 </a:t>
            </a:r>
            <a:r>
              <a:rPr lang="en-US" sz="2400" dirty="0" err="1">
                <a:effectLst/>
                <a:latin typeface="Calibri" panose="020F0502020204030204" pitchFamily="34" charset="0"/>
                <a:ea typeface="Calibri" panose="020F0502020204030204" pitchFamily="34" charset="0"/>
                <a:cs typeface="Calibri" panose="020F0502020204030204" pitchFamily="34" charset="0"/>
              </a:rPr>
              <a:t>tombol</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yaitu</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Beranda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Ensiklopedia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Kisah</a:t>
            </a:r>
            <a:r>
              <a:rPr lang="en-US" sz="2400" dirty="0">
                <a:effectLst/>
                <a:latin typeface="Calibri" panose="020F0502020204030204" pitchFamily="34" charset="0"/>
                <a:ea typeface="Calibri" panose="020F0502020204030204" pitchFamily="34" charset="0"/>
                <a:cs typeface="Calibri" panose="020F0502020204030204" pitchFamily="34" charset="0"/>
              </a:rPr>
              <a:t>, dan </a:t>
            </a:r>
            <a:r>
              <a:rPr lang="en-US" sz="2400" dirty="0" err="1">
                <a:effectLst/>
                <a:latin typeface="Calibri" panose="020F0502020204030204" pitchFamily="34" charset="0"/>
                <a:ea typeface="Calibri" panose="020F0502020204030204" pitchFamily="34" charset="0"/>
                <a:cs typeface="Calibri" panose="020F0502020204030204" pitchFamily="34" charset="0"/>
              </a:rPr>
              <a:t>Lainnya</a:t>
            </a:r>
            <a:r>
              <a:rPr lang="en-US" sz="2400" dirty="0">
                <a:effectLst/>
                <a:latin typeface="Calibri" panose="020F0502020204030204" pitchFamily="34" charset="0"/>
                <a:ea typeface="Calibri" panose="020F0502020204030204" pitchFamily="34" charset="0"/>
                <a:cs typeface="Calibri" panose="020F0502020204030204" pitchFamily="34" charset="0"/>
              </a:rPr>
              <a:t>. Lalu </a:t>
            </a:r>
            <a:r>
              <a:rPr lang="en-US" sz="2400" dirty="0" err="1">
                <a:effectLst/>
                <a:latin typeface="Calibri" panose="020F0502020204030204" pitchFamily="34" charset="0"/>
                <a:ea typeface="Calibri" panose="020F0502020204030204" pitchFamily="34" charset="0"/>
                <a:cs typeface="Calibri" panose="020F0502020204030204" pitchFamily="34" charset="0"/>
              </a:rPr>
              <a:t>untuk</a:t>
            </a:r>
            <a:r>
              <a:rPr lang="en-US" sz="2400" dirty="0">
                <a:effectLst/>
                <a:latin typeface="Calibri" panose="020F0502020204030204" pitchFamily="34" charset="0"/>
                <a:ea typeface="Calibri" panose="020F0502020204030204" pitchFamily="34" charset="0"/>
                <a:cs typeface="Calibri" panose="020F0502020204030204" pitchFamily="34" charset="0"/>
              </a:rPr>
              <a:t> yang terakhir, </a:t>
            </a:r>
            <a:r>
              <a:rPr lang="en-US" sz="2400" dirty="0" err="1">
                <a:effectLst/>
                <a:latin typeface="Calibri" panose="020F0502020204030204" pitchFamily="34" charset="0"/>
                <a:ea typeface="Calibri" panose="020F0502020204030204" pitchFamily="34" charset="0"/>
                <a:cs typeface="Calibri" panose="020F0502020204030204" pitchFamily="34" charset="0"/>
              </a:rPr>
              <a:t>disana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ada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tampilan</a:t>
            </a:r>
            <a:r>
              <a:rPr lang="en-US" sz="2400" dirty="0">
                <a:effectLst/>
                <a:latin typeface="Calibri" panose="020F0502020204030204" pitchFamily="34" charset="0"/>
                <a:ea typeface="Calibri" panose="020F0502020204030204" pitchFamily="34" charset="0"/>
                <a:cs typeface="Calibri" panose="020F0502020204030204" pitchFamily="34" charset="0"/>
              </a:rPr>
              <a:t> AR </a:t>
            </a:r>
            <a:r>
              <a:rPr lang="en-US" sz="2400" dirty="0" err="1">
                <a:effectLst/>
                <a:latin typeface="Calibri" panose="020F0502020204030204" pitchFamily="34" charset="0"/>
                <a:ea typeface="Calibri" panose="020F0502020204030204" pitchFamily="34" charset="0"/>
                <a:cs typeface="Calibri" panose="020F0502020204030204" pitchFamily="34" charset="0"/>
              </a:rPr>
              <a:t>Kamera</a:t>
            </a:r>
            <a:r>
              <a:rPr lang="en-US" sz="2400" dirty="0">
                <a:effectLst/>
                <a:latin typeface="Calibri" panose="020F0502020204030204" pitchFamily="34" charset="0"/>
                <a:ea typeface="Calibri" panose="020F0502020204030204" pitchFamily="34" charset="0"/>
                <a:cs typeface="Calibri" panose="020F0502020204030204" pitchFamily="34" charset="0"/>
              </a:rPr>
              <a:t>.</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844B441-66A4-37A4-2EC4-87E5B9BD16A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824602"/>
            <a:ext cx="1674091" cy="3630267"/>
          </a:xfrm>
          <a:prstGeom prst="rect">
            <a:avLst/>
          </a:prstGeom>
          <a:noFill/>
          <a:ln>
            <a:noFill/>
          </a:ln>
        </p:spPr>
      </p:pic>
      <p:pic>
        <p:nvPicPr>
          <p:cNvPr id="4" name="Picture 3">
            <a:extLst>
              <a:ext uri="{FF2B5EF4-FFF2-40B4-BE49-F238E27FC236}">
                <a16:creationId xmlns:a16="http://schemas.microsoft.com/office/drawing/2014/main" id="{8FFE53A3-34F6-3808-7327-F074B3AA6A3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0962" y="1824602"/>
            <a:ext cx="1669906" cy="3630268"/>
          </a:xfrm>
          <a:prstGeom prst="rect">
            <a:avLst/>
          </a:prstGeom>
          <a:noFill/>
          <a:ln>
            <a:noFill/>
          </a:ln>
        </p:spPr>
      </p:pic>
      <p:pic>
        <p:nvPicPr>
          <p:cNvPr id="7" name="Picture 6">
            <a:extLst>
              <a:ext uri="{FF2B5EF4-FFF2-40B4-BE49-F238E27FC236}">
                <a16:creationId xmlns:a16="http://schemas.microsoft.com/office/drawing/2014/main" id="{0F09506F-E5FF-2B11-9FAF-047686D7095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47127" y="1824602"/>
            <a:ext cx="1674091" cy="3630267"/>
          </a:xfrm>
          <a:prstGeom prst="rect">
            <a:avLst/>
          </a:prstGeom>
          <a:noFill/>
          <a:ln>
            <a:noFill/>
          </a:ln>
        </p:spPr>
      </p:pic>
    </p:spTree>
    <p:extLst>
      <p:ext uri="{BB962C8B-B14F-4D97-AF65-F5344CB8AC3E}">
        <p14:creationId xmlns:p14="http://schemas.microsoft.com/office/powerpoint/2010/main" val="309590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77BE976F-2BDD-44B1-FDD0-BF7A0823F0BB}"/>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56F66CE1-5ACE-746E-D599-87BAFC13575D}"/>
              </a:ext>
            </a:extLst>
          </p:cNvPr>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154" name="Google Shape;154;p9">
            <a:extLst>
              <a:ext uri="{FF2B5EF4-FFF2-40B4-BE49-F238E27FC236}">
                <a16:creationId xmlns:a16="http://schemas.microsoft.com/office/drawing/2014/main" id="{FC96569B-62C6-728A-D7FA-2235C0580BAD}"/>
              </a:ext>
            </a:extLst>
          </p:cNvPr>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err="1"/>
              <a:t>Implementasi</a:t>
            </a:r>
            <a:r>
              <a:rPr lang="en-US" dirty="0"/>
              <a:t> </a:t>
            </a:r>
            <a:r>
              <a:rPr lang="en-US" dirty="0" err="1"/>
              <a:t>Pengembangan</a:t>
            </a:r>
            <a:r>
              <a:rPr lang="en-US" dirty="0"/>
              <a:t> </a:t>
            </a:r>
            <a:r>
              <a:rPr lang="en-US" dirty="0" err="1"/>
              <a:t>Sistem</a:t>
            </a:r>
            <a:endParaRPr dirty="0"/>
          </a:p>
        </p:txBody>
      </p:sp>
      <p:cxnSp>
        <p:nvCxnSpPr>
          <p:cNvPr id="5" name="Straight Connector 4">
            <a:extLst>
              <a:ext uri="{FF2B5EF4-FFF2-40B4-BE49-F238E27FC236}">
                <a16:creationId xmlns:a16="http://schemas.microsoft.com/office/drawing/2014/main" id="{F276DE00-883D-64E6-87C1-E563C4608DC7}"/>
              </a:ext>
            </a:extLst>
          </p:cNvPr>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51517C51-EF84-7E2B-A828-71B0D1294CCD}"/>
              </a:ext>
            </a:extLst>
          </p:cNvPr>
          <p:cNvGrpSpPr/>
          <p:nvPr/>
        </p:nvGrpSpPr>
        <p:grpSpPr>
          <a:xfrm>
            <a:off x="7263432" y="1464848"/>
            <a:ext cx="3630540" cy="4631152"/>
            <a:chOff x="7263432" y="1663334"/>
            <a:chExt cx="3630540" cy="4631152"/>
          </a:xfrm>
        </p:grpSpPr>
        <p:pic>
          <p:nvPicPr>
            <p:cNvPr id="14" name="Picture 13">
              <a:extLst>
                <a:ext uri="{FF2B5EF4-FFF2-40B4-BE49-F238E27FC236}">
                  <a16:creationId xmlns:a16="http://schemas.microsoft.com/office/drawing/2014/main" id="{78A830F2-CFF8-5FB4-5ACB-81EB9F6921BF}"/>
                </a:ext>
              </a:extLst>
            </p:cNvPr>
            <p:cNvPicPr/>
            <p:nvPr/>
          </p:nvPicPr>
          <p:blipFill>
            <a:blip r:embed="rId3"/>
            <a:stretch>
              <a:fillRect/>
            </a:stretch>
          </p:blipFill>
          <p:spPr>
            <a:xfrm>
              <a:off x="7280822" y="1663334"/>
              <a:ext cx="3613150" cy="2059940"/>
            </a:xfrm>
            <a:prstGeom prst="rect">
              <a:avLst/>
            </a:prstGeom>
          </p:spPr>
        </p:pic>
        <p:sp>
          <p:nvSpPr>
            <p:cNvPr id="16" name="Rectangle 15">
              <a:extLst>
                <a:ext uri="{FF2B5EF4-FFF2-40B4-BE49-F238E27FC236}">
                  <a16:creationId xmlns:a16="http://schemas.microsoft.com/office/drawing/2014/main" id="{6895AE80-70E1-67B8-FF9C-285D8B7DB407}"/>
                </a:ext>
              </a:extLst>
            </p:cNvPr>
            <p:cNvSpPr/>
            <p:nvPr/>
          </p:nvSpPr>
          <p:spPr>
            <a:xfrm>
              <a:off x="7280822" y="3723274"/>
              <a:ext cx="3613150" cy="330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Pembuatan</a:t>
              </a:r>
              <a:r>
                <a:rPr lang="en-US" dirty="0"/>
                <a:t> Halaman Home</a:t>
              </a:r>
            </a:p>
          </p:txBody>
        </p:sp>
        <p:pic>
          <p:nvPicPr>
            <p:cNvPr id="17" name="Picture 16">
              <a:extLst>
                <a:ext uri="{FF2B5EF4-FFF2-40B4-BE49-F238E27FC236}">
                  <a16:creationId xmlns:a16="http://schemas.microsoft.com/office/drawing/2014/main" id="{D49BCEFD-74E0-0F5F-A86F-6E652F7701EE}"/>
                </a:ext>
              </a:extLst>
            </p:cNvPr>
            <p:cNvPicPr/>
            <p:nvPr/>
          </p:nvPicPr>
          <p:blipFill>
            <a:blip r:embed="rId4"/>
            <a:stretch>
              <a:fillRect/>
            </a:stretch>
          </p:blipFill>
          <p:spPr>
            <a:xfrm>
              <a:off x="7263432" y="4053840"/>
              <a:ext cx="3630540" cy="1910080"/>
            </a:xfrm>
            <a:prstGeom prst="rect">
              <a:avLst/>
            </a:prstGeom>
          </p:spPr>
        </p:pic>
        <p:sp>
          <p:nvSpPr>
            <p:cNvPr id="18" name="Rectangle 17">
              <a:extLst>
                <a:ext uri="{FF2B5EF4-FFF2-40B4-BE49-F238E27FC236}">
                  <a16:creationId xmlns:a16="http://schemas.microsoft.com/office/drawing/2014/main" id="{FA022995-5379-EF86-51DB-CA80BC938112}"/>
                </a:ext>
              </a:extLst>
            </p:cNvPr>
            <p:cNvSpPr/>
            <p:nvPr/>
          </p:nvSpPr>
          <p:spPr>
            <a:xfrm>
              <a:off x="7263432" y="5963920"/>
              <a:ext cx="3613150" cy="330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Pembuatan</a:t>
              </a:r>
              <a:r>
                <a:rPr lang="en-US" dirty="0"/>
                <a:t> Halaman </a:t>
              </a:r>
              <a:r>
                <a:rPr lang="en-US" dirty="0" err="1"/>
                <a:t>Ensiklopedia</a:t>
              </a:r>
              <a:endParaRPr lang="en-US" dirty="0"/>
            </a:p>
          </p:txBody>
        </p:sp>
      </p:grpSp>
      <p:grpSp>
        <p:nvGrpSpPr>
          <p:cNvPr id="23" name="Group 22">
            <a:extLst>
              <a:ext uri="{FF2B5EF4-FFF2-40B4-BE49-F238E27FC236}">
                <a16:creationId xmlns:a16="http://schemas.microsoft.com/office/drawing/2014/main" id="{0B2C04B2-EA3D-1170-CE8B-EEA377C4580C}"/>
              </a:ext>
            </a:extLst>
          </p:cNvPr>
          <p:cNvGrpSpPr/>
          <p:nvPr/>
        </p:nvGrpSpPr>
        <p:grpSpPr>
          <a:xfrm>
            <a:off x="838200" y="1690688"/>
            <a:ext cx="5811520" cy="4405312"/>
            <a:chOff x="838200" y="1690688"/>
            <a:chExt cx="5811520" cy="4405312"/>
          </a:xfrm>
        </p:grpSpPr>
        <p:grpSp>
          <p:nvGrpSpPr>
            <p:cNvPr id="13" name="Group 12">
              <a:extLst>
                <a:ext uri="{FF2B5EF4-FFF2-40B4-BE49-F238E27FC236}">
                  <a16:creationId xmlns:a16="http://schemas.microsoft.com/office/drawing/2014/main" id="{D0EEEC4F-892E-C664-F402-3D686AD47CAC}"/>
                </a:ext>
              </a:extLst>
            </p:cNvPr>
            <p:cNvGrpSpPr/>
            <p:nvPr/>
          </p:nvGrpSpPr>
          <p:grpSpPr>
            <a:xfrm>
              <a:off x="838200" y="1690688"/>
              <a:ext cx="5811520" cy="2281506"/>
              <a:chOff x="838200" y="1703743"/>
              <a:chExt cx="5811520" cy="2281506"/>
            </a:xfrm>
          </p:grpSpPr>
          <p:grpSp>
            <p:nvGrpSpPr>
              <p:cNvPr id="11" name="Group 10">
                <a:extLst>
                  <a:ext uri="{FF2B5EF4-FFF2-40B4-BE49-F238E27FC236}">
                    <a16:creationId xmlns:a16="http://schemas.microsoft.com/office/drawing/2014/main" id="{E7D5FF4A-39E9-23D4-5430-9DF98B7E20DF}"/>
                  </a:ext>
                </a:extLst>
              </p:cNvPr>
              <p:cNvGrpSpPr/>
              <p:nvPr/>
            </p:nvGrpSpPr>
            <p:grpSpPr>
              <a:xfrm>
                <a:off x="838200" y="1703743"/>
                <a:ext cx="5811520" cy="1783666"/>
                <a:chOff x="838200" y="1565070"/>
                <a:chExt cx="5811520" cy="1783666"/>
              </a:xfrm>
            </p:grpSpPr>
            <p:pic>
              <p:nvPicPr>
                <p:cNvPr id="9" name="Picture 8">
                  <a:extLst>
                    <a:ext uri="{FF2B5EF4-FFF2-40B4-BE49-F238E27FC236}">
                      <a16:creationId xmlns:a16="http://schemas.microsoft.com/office/drawing/2014/main" id="{FA0BA21A-10D3-FFD1-3F06-1652BF475854}"/>
                    </a:ext>
                  </a:extLst>
                </p:cNvPr>
                <p:cNvPicPr/>
                <p:nvPr/>
              </p:nvPicPr>
              <p:blipFill>
                <a:blip r:embed="rId5"/>
                <a:stretch>
                  <a:fillRect/>
                </a:stretch>
              </p:blipFill>
              <p:spPr>
                <a:xfrm>
                  <a:off x="838200" y="1565070"/>
                  <a:ext cx="2861310" cy="1783666"/>
                </a:xfrm>
                <a:prstGeom prst="rect">
                  <a:avLst/>
                </a:prstGeom>
              </p:spPr>
            </p:pic>
            <p:pic>
              <p:nvPicPr>
                <p:cNvPr id="10" name="Picture 9">
                  <a:extLst>
                    <a:ext uri="{FF2B5EF4-FFF2-40B4-BE49-F238E27FC236}">
                      <a16:creationId xmlns:a16="http://schemas.microsoft.com/office/drawing/2014/main" id="{0C8A807F-501D-AF5A-71F1-F718DF64F0EB}"/>
                    </a:ext>
                  </a:extLst>
                </p:cNvPr>
                <p:cNvPicPr/>
                <p:nvPr/>
              </p:nvPicPr>
              <p:blipFill>
                <a:blip r:embed="rId6"/>
                <a:stretch>
                  <a:fillRect/>
                </a:stretch>
              </p:blipFill>
              <p:spPr>
                <a:xfrm>
                  <a:off x="3699510" y="1565070"/>
                  <a:ext cx="2950210" cy="1783666"/>
                </a:xfrm>
                <a:prstGeom prst="rect">
                  <a:avLst/>
                </a:prstGeom>
              </p:spPr>
            </p:pic>
          </p:grpSp>
          <p:sp>
            <p:nvSpPr>
              <p:cNvPr id="12" name="Rectangle 11">
                <a:extLst>
                  <a:ext uri="{FF2B5EF4-FFF2-40B4-BE49-F238E27FC236}">
                    <a16:creationId xmlns:a16="http://schemas.microsoft.com/office/drawing/2014/main" id="{280508F4-30D8-03D7-B113-2EB1960F398C}"/>
                  </a:ext>
                </a:extLst>
              </p:cNvPr>
              <p:cNvSpPr/>
              <p:nvPr/>
            </p:nvSpPr>
            <p:spPr>
              <a:xfrm>
                <a:off x="838200" y="3487409"/>
                <a:ext cx="5811520" cy="4978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Tampilan</a:t>
                </a:r>
                <a:r>
                  <a:rPr lang="en-US" dirty="0"/>
                  <a:t> Awal Unity 3D</a:t>
                </a:r>
              </a:p>
            </p:txBody>
          </p:sp>
        </p:grpSp>
        <p:pic>
          <p:nvPicPr>
            <p:cNvPr id="20" name="Picture 19">
              <a:extLst>
                <a:ext uri="{FF2B5EF4-FFF2-40B4-BE49-F238E27FC236}">
                  <a16:creationId xmlns:a16="http://schemas.microsoft.com/office/drawing/2014/main" id="{14314670-3E37-4FAE-2CE8-245F978B1CB2}"/>
                </a:ext>
              </a:extLst>
            </p:cNvPr>
            <p:cNvPicPr/>
            <p:nvPr/>
          </p:nvPicPr>
          <p:blipFill>
            <a:blip r:embed="rId7"/>
            <a:stretch>
              <a:fillRect/>
            </a:stretch>
          </p:blipFill>
          <p:spPr>
            <a:xfrm>
              <a:off x="838200" y="3972194"/>
              <a:ext cx="2861310" cy="1625966"/>
            </a:xfrm>
            <a:prstGeom prst="rect">
              <a:avLst/>
            </a:prstGeom>
          </p:spPr>
        </p:pic>
        <p:pic>
          <p:nvPicPr>
            <p:cNvPr id="21" name="Picture 20">
              <a:extLst>
                <a:ext uri="{FF2B5EF4-FFF2-40B4-BE49-F238E27FC236}">
                  <a16:creationId xmlns:a16="http://schemas.microsoft.com/office/drawing/2014/main" id="{D3AC5E5E-D47D-921E-C3E6-5F6781403B77}"/>
                </a:ext>
              </a:extLst>
            </p:cNvPr>
            <p:cNvPicPr/>
            <p:nvPr/>
          </p:nvPicPr>
          <p:blipFill>
            <a:blip r:embed="rId8"/>
            <a:stretch>
              <a:fillRect/>
            </a:stretch>
          </p:blipFill>
          <p:spPr>
            <a:xfrm>
              <a:off x="3699510" y="3990340"/>
              <a:ext cx="2950210" cy="1607820"/>
            </a:xfrm>
            <a:prstGeom prst="rect">
              <a:avLst/>
            </a:prstGeom>
          </p:spPr>
        </p:pic>
        <p:sp>
          <p:nvSpPr>
            <p:cNvPr id="22" name="Rectangle 21">
              <a:extLst>
                <a:ext uri="{FF2B5EF4-FFF2-40B4-BE49-F238E27FC236}">
                  <a16:creationId xmlns:a16="http://schemas.microsoft.com/office/drawing/2014/main" id="{5F9700DB-5EA6-69F8-D87F-33BC07207294}"/>
                </a:ext>
              </a:extLst>
            </p:cNvPr>
            <p:cNvSpPr/>
            <p:nvPr/>
          </p:nvSpPr>
          <p:spPr>
            <a:xfrm>
              <a:off x="838200" y="5598160"/>
              <a:ext cx="5811520" cy="4978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Pembuatan</a:t>
              </a:r>
              <a:r>
                <a:rPr lang="en-US" dirty="0"/>
                <a:t> Halaman </a:t>
              </a:r>
              <a:r>
                <a:rPr lang="en-US" dirty="0" err="1"/>
                <a:t>Lainnya</a:t>
              </a:r>
              <a:r>
                <a:rPr lang="en-US" dirty="0"/>
                <a:t> dan Panduan</a:t>
              </a:r>
            </a:p>
          </p:txBody>
        </p:sp>
      </p:grpSp>
    </p:spTree>
    <p:extLst>
      <p:ext uri="{BB962C8B-B14F-4D97-AF65-F5344CB8AC3E}">
        <p14:creationId xmlns:p14="http://schemas.microsoft.com/office/powerpoint/2010/main" val="398204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729DC2D2-C6AA-2A25-597D-B7DB5313D83B}"/>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52389CCC-7E60-98F6-A4D0-02985FA325CA}"/>
              </a:ext>
            </a:extLst>
          </p:cNvPr>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154" name="Google Shape;154;p9">
            <a:extLst>
              <a:ext uri="{FF2B5EF4-FFF2-40B4-BE49-F238E27FC236}">
                <a16:creationId xmlns:a16="http://schemas.microsoft.com/office/drawing/2014/main" id="{588F5652-58A4-7240-5B38-FE8B20B6DA4D}"/>
              </a:ext>
            </a:extLst>
          </p:cNvPr>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Verification/System Testing</a:t>
            </a:r>
            <a:endParaRPr dirty="0"/>
          </a:p>
        </p:txBody>
      </p:sp>
      <p:cxnSp>
        <p:nvCxnSpPr>
          <p:cNvPr id="5" name="Straight Connector 4">
            <a:extLst>
              <a:ext uri="{FF2B5EF4-FFF2-40B4-BE49-F238E27FC236}">
                <a16:creationId xmlns:a16="http://schemas.microsoft.com/office/drawing/2014/main" id="{C4410AFD-45A3-5A20-D352-811ABFC278DD}"/>
              </a:ext>
            </a:extLst>
          </p:cNvPr>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B7BF9DE-503D-80DB-DD70-F380F96FC002}"/>
              </a:ext>
            </a:extLst>
          </p:cNvPr>
          <p:cNvSpPr txBox="1"/>
          <p:nvPr/>
        </p:nvSpPr>
        <p:spPr>
          <a:xfrm>
            <a:off x="838199" y="1828253"/>
            <a:ext cx="10055771" cy="3416320"/>
          </a:xfrm>
          <a:prstGeom prst="rect">
            <a:avLst/>
          </a:prstGeom>
          <a:noFill/>
        </p:spPr>
        <p:txBody>
          <a:bodyPr wrap="square" rtlCol="0">
            <a:spAutoFit/>
          </a:bodyPr>
          <a:lstStyle/>
          <a:p>
            <a:pPr marL="285750" indent="-285750">
              <a:buFont typeface="Arial" panose="020B0604020202020204" pitchFamily="34" charset="0"/>
              <a:buChar char="•"/>
            </a:pPr>
            <a:r>
              <a:rPr lang="en-US" sz="1800" b="1" dirty="0"/>
              <a:t>Black Box Testing</a:t>
            </a:r>
          </a:p>
          <a:p>
            <a:pPr algn="just"/>
            <a:r>
              <a:rPr lang="en-US" sz="1800" dirty="0">
                <a:solidFill>
                  <a:srgbClr val="000000"/>
                </a:solidFill>
                <a:effectLst/>
                <a:latin typeface="Times New Roman" panose="02020603050405020304" pitchFamily="18" charset="0"/>
                <a:ea typeface="Times New Roman" panose="02020603050405020304" pitchFamily="18" charset="0"/>
              </a:rPr>
              <a:t>Black box testing </a:t>
            </a:r>
            <a:r>
              <a:rPr lang="en-US" sz="1800" dirty="0" err="1">
                <a:solidFill>
                  <a:srgbClr val="000000"/>
                </a:solidFill>
                <a:effectLst/>
                <a:latin typeface="Times New Roman" panose="02020603050405020304" pitchFamily="18" charset="0"/>
                <a:ea typeface="Times New Roman" panose="02020603050405020304" pitchFamily="18" charset="0"/>
              </a:rPr>
              <a:t>adalah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pada </a:t>
            </a:r>
            <a:r>
              <a:rPr lang="en-US" sz="1800" dirty="0" err="1">
                <a:solidFill>
                  <a:srgbClr val="000000"/>
                </a:solidFill>
                <a:effectLst/>
                <a:latin typeface="Times New Roman" panose="02020603050405020304" pitchFamily="18" charset="0"/>
                <a:ea typeface="Times New Roman" panose="02020603050405020304" pitchFamily="18" charset="0"/>
              </a:rPr>
              <a:t>produk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sudah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benar-benar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selesai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Pengujiannya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berdasarkan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kebutuhan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spesifikasi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tanpa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perlu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melakukan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pemeriksaan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kode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black box. </a:t>
            </a:r>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ini </a:t>
            </a:r>
            <a:r>
              <a:rPr lang="en-US" sz="1800" dirty="0" err="1">
                <a:solidFill>
                  <a:srgbClr val="000000"/>
                </a:solidFill>
                <a:effectLst/>
                <a:latin typeface="Times New Roman" panose="02020603050405020304" pitchFamily="18" charset="0"/>
                <a:ea typeface="Times New Roman" panose="02020603050405020304" pitchFamily="18" charset="0"/>
              </a:rPr>
              <a:t>dilakukan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berdasarkan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sudut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pandang</a:t>
            </a:r>
            <a:r>
              <a:rPr lang="en-US" sz="1800" dirty="0">
                <a:solidFill>
                  <a:srgbClr val="000000"/>
                </a:solidFill>
                <a:effectLst/>
                <a:latin typeface="Times New Roman" panose="02020603050405020304" pitchFamily="18" charset="0"/>
                <a:ea typeface="Times New Roman" panose="02020603050405020304" pitchFamily="18" charset="0"/>
              </a:rPr>
              <a:t> user dan </a:t>
            </a:r>
            <a:r>
              <a:rPr lang="en-US" sz="1800" dirty="0" err="1">
                <a:solidFill>
                  <a:srgbClr val="000000"/>
                </a:solidFill>
                <a:effectLst/>
                <a:latin typeface="Times New Roman" panose="02020603050405020304" pitchFamily="18" charset="0"/>
                <a:ea typeface="Times New Roman" panose="02020603050405020304" pitchFamily="18" charset="0"/>
              </a:rPr>
              <a:t>hanya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diketahui</a:t>
            </a:r>
            <a:r>
              <a:rPr lang="en-US" sz="1800" dirty="0">
                <a:solidFill>
                  <a:srgbClr val="000000"/>
                </a:solidFill>
                <a:effectLst/>
                <a:latin typeface="Times New Roman" panose="02020603050405020304" pitchFamily="18" charset="0"/>
                <a:ea typeface="Times New Roman" panose="02020603050405020304" pitchFamily="18" charset="0"/>
              </a:rPr>
              <a:t> oleh </a:t>
            </a:r>
            <a:r>
              <a:rPr lang="en-US" sz="1800" dirty="0" err="1">
                <a:solidFill>
                  <a:srgbClr val="000000"/>
                </a:solidFill>
                <a:effectLst/>
                <a:latin typeface="Times New Roman" panose="02020603050405020304" pitchFamily="18" charset="0"/>
                <a:ea typeface="Times New Roman" panose="02020603050405020304" pitchFamily="18" charset="0"/>
              </a:rPr>
              <a:t>penguji</a:t>
            </a:r>
            <a:r>
              <a:rPr lang="en-US" sz="1800" b="1" dirty="0">
                <a:solidFill>
                  <a:srgbClr val="000000"/>
                </a:solidFill>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1800" b="1" dirty="0" err="1">
                <a:solidFill>
                  <a:srgbClr val="000000"/>
                </a:solidFill>
                <a:effectLst/>
                <a:latin typeface="+mj-lt"/>
                <a:ea typeface="Times New Roman" panose="02020603050405020304" pitchFamily="18" charset="0"/>
                <a:cs typeface="Times New Roman" panose="02020603050405020304" pitchFamily="18" charset="0"/>
              </a:rPr>
              <a:t>Compability</a:t>
            </a:r>
            <a:r>
              <a:rPr lang="en-US" sz="1800" b="1" dirty="0">
                <a:solidFill>
                  <a:srgbClr val="000000"/>
                </a:solidFill>
                <a:effectLst/>
                <a:latin typeface="+mj-lt"/>
                <a:ea typeface="Times New Roman" panose="02020603050405020304" pitchFamily="18" charset="0"/>
                <a:cs typeface="Times New Roman" panose="02020603050405020304" pitchFamily="18" charset="0"/>
              </a:rPr>
              <a:t> Test </a:t>
            </a:r>
            <a:r>
              <a:rPr lang="en-US" sz="1800" b="1" dirty="0">
                <a:latin typeface="+mj-lt"/>
                <a:cs typeface="Times New Roman" panose="02020603050405020304" pitchFamily="18" charset="0"/>
              </a:rPr>
              <a:t> </a:t>
            </a:r>
          </a:p>
          <a:p>
            <a:pPr algn="just"/>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ini </a:t>
            </a:r>
            <a:r>
              <a:rPr lang="en-US" sz="1800" dirty="0" err="1">
                <a:solidFill>
                  <a:srgbClr val="000000"/>
                </a:solidFill>
                <a:effectLst/>
                <a:latin typeface="Times New Roman" panose="02020603050405020304" pitchFamily="18" charset="0"/>
                <a:ea typeface="Times New Roman" panose="02020603050405020304" pitchFamily="18" charset="0"/>
              </a:rPr>
              <a:t>bertujuan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untuk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menguji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coba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fungsionalitas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perangkat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lunak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cara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menginstal</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ini </a:t>
            </a:r>
            <a:r>
              <a:rPr lang="en-US" sz="1800" dirty="0" err="1">
                <a:solidFill>
                  <a:srgbClr val="000000"/>
                </a:solidFill>
                <a:effectLst/>
                <a:latin typeface="Times New Roman" panose="02020603050405020304" pitchFamily="18" charset="0"/>
                <a:ea typeface="Times New Roman" panose="02020603050405020304" pitchFamily="18" charset="0"/>
              </a:rPr>
              <a:t>ke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beberapa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smarthphone</a:t>
            </a:r>
            <a:r>
              <a:rPr lang="en-US" sz="1800" dirty="0">
                <a:solidFill>
                  <a:srgbClr val="000000"/>
                </a:solidFill>
                <a:effectLst/>
                <a:latin typeface="Times New Roman" panose="02020603050405020304" pitchFamily="18" charset="0"/>
                <a:ea typeface="Times New Roman" panose="02020603050405020304" pitchFamily="18" charset="0"/>
              </a:rPr>
              <a:t> android yang </a:t>
            </a:r>
            <a:r>
              <a:rPr lang="en-US" sz="1800" dirty="0" err="1">
                <a:solidFill>
                  <a:srgbClr val="000000"/>
                </a:solidFill>
                <a:effectLst/>
                <a:latin typeface="Times New Roman" panose="02020603050405020304" pitchFamily="18" charset="0"/>
                <a:ea typeface="Times New Roman" panose="02020603050405020304" pitchFamily="18" charset="0"/>
              </a:rPr>
              <a:t>berbeda</a:t>
            </a:r>
            <a:r>
              <a:rPr lang="en-US" sz="1800" dirty="0">
                <a:solidFill>
                  <a:srgbClr val="000000"/>
                </a:solidFill>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1800" b="1" dirty="0">
                <a:solidFill>
                  <a:srgbClr val="000000"/>
                </a:solidFill>
                <a:effectLst/>
                <a:latin typeface="+mj-lt"/>
                <a:ea typeface="Times New Roman" panose="02020603050405020304" pitchFamily="18" charset="0"/>
              </a:rPr>
              <a:t>Uji </a:t>
            </a:r>
            <a:r>
              <a:rPr lang="en-US" sz="1800" b="1" dirty="0" err="1">
                <a:solidFill>
                  <a:srgbClr val="000000"/>
                </a:solidFill>
                <a:effectLst/>
                <a:latin typeface="+mj-lt"/>
                <a:ea typeface="Times New Roman" panose="02020603050405020304" pitchFamily="18" charset="0"/>
              </a:rPr>
              <a:t>Kesesuaian</a:t>
            </a:r>
            <a:r>
              <a:rPr lang="en-US" sz="1800" b="1" dirty="0">
                <a:solidFill>
                  <a:srgbClr val="000000"/>
                </a:solidFill>
                <a:effectLst/>
                <a:latin typeface="+mj-lt"/>
                <a:ea typeface="Times New Roman" panose="02020603050405020304" pitchFamily="18" charset="0"/>
              </a:rPr>
              <a:t> </a:t>
            </a:r>
            <a:r>
              <a:rPr lang="en-US" sz="1800" b="1" dirty="0" err="1">
                <a:solidFill>
                  <a:srgbClr val="000000"/>
                </a:solidFill>
                <a:effectLst/>
                <a:latin typeface="+mj-lt"/>
                <a:ea typeface="Times New Roman" panose="02020603050405020304" pitchFamily="18" charset="0"/>
              </a:rPr>
              <a:t>Materi</a:t>
            </a:r>
            <a:r>
              <a:rPr lang="en-US" sz="1800" b="1" dirty="0">
                <a:solidFill>
                  <a:srgbClr val="000000"/>
                </a:solidFill>
                <a:effectLst/>
                <a:latin typeface="+mj-lt"/>
                <a:ea typeface="Times New Roman" panose="02020603050405020304" pitchFamily="18" charset="0"/>
              </a:rPr>
              <a:t> </a:t>
            </a:r>
          </a:p>
          <a:p>
            <a:pPr algn="just"/>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kesesuaian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materi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dilakukan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cara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memberikan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akses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serta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materi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kepada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bagian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islamisasi</a:t>
            </a:r>
            <a:r>
              <a:rPr lang="en-US" sz="1800" dirty="0">
                <a:solidFill>
                  <a:srgbClr val="000000"/>
                </a:solidFill>
                <a:effectLst/>
                <a:latin typeface="Times New Roman" panose="02020603050405020304" pitchFamily="18" charset="0"/>
                <a:ea typeface="Times New Roman" panose="02020603050405020304" pitchFamily="18" charset="0"/>
              </a:rPr>
              <a:t> Universitas Darussalam </a:t>
            </a:r>
            <a:r>
              <a:rPr lang="en-US" sz="1800" dirty="0" err="1">
                <a:solidFill>
                  <a:srgbClr val="000000"/>
                </a:solidFill>
                <a:effectLst/>
                <a:latin typeface="Times New Roman" panose="02020603050405020304" pitchFamily="18" charset="0"/>
                <a:ea typeface="Times New Roman" panose="02020603050405020304" pitchFamily="18" charset="0"/>
              </a:rPr>
              <a:t>Gontor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Kemudian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tersebut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akan</a:t>
            </a:r>
            <a:r>
              <a:rPr lang="en-US" sz="1800" dirty="0">
                <a:solidFill>
                  <a:srgbClr val="000000"/>
                </a:solidFill>
                <a:effectLst/>
                <a:latin typeface="Times New Roman" panose="02020603050405020304" pitchFamily="18" charset="0"/>
                <a:ea typeface="Times New Roman" panose="02020603050405020304" pitchFamily="18" charset="0"/>
              </a:rPr>
              <a:t> di review dan </a:t>
            </a:r>
            <a:r>
              <a:rPr lang="en-US" sz="1800" dirty="0" err="1">
                <a:solidFill>
                  <a:srgbClr val="000000"/>
                </a:solidFill>
                <a:effectLst/>
                <a:latin typeface="Times New Roman" panose="02020603050405020304" pitchFamily="18" charset="0"/>
                <a:ea typeface="Times New Roman" panose="02020603050405020304" pitchFamily="18" charset="0"/>
              </a:rPr>
              <a:t>diperhatikan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bila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ada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kesalahan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serta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kekurangan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penulisan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ayat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serta</a:t>
            </a:r>
            <a:r>
              <a:rPr lang="en-US" sz="1800" dirty="0">
                <a:solidFill>
                  <a:srgbClr val="000000"/>
                </a:solidFill>
                <a:effectLst/>
                <a:latin typeface="Times New Roman" panose="02020603050405020304" pitchFamily="18" charset="0"/>
                <a:ea typeface="Times New Roman" panose="02020603050405020304" pitchFamily="18" charset="0"/>
              </a:rPr>
              <a:t> surah yang </a:t>
            </a:r>
            <a:r>
              <a:rPr lang="en-US" sz="1800" dirty="0" err="1">
                <a:solidFill>
                  <a:srgbClr val="000000"/>
                </a:solidFill>
                <a:effectLst/>
                <a:latin typeface="Times New Roman" panose="02020603050405020304" pitchFamily="18" charset="0"/>
                <a:ea typeface="Times New Roman" panose="02020603050405020304" pitchFamily="18" charset="0"/>
              </a:rPr>
              <a:t>ada</a:t>
            </a:r>
            <a:r>
              <a:rPr lang="en-US" sz="1800" dirty="0">
                <a:solidFill>
                  <a:srgbClr val="000000"/>
                </a:solidFill>
                <a:effectLst/>
                <a:latin typeface="Times New Roman" panose="02020603050405020304" pitchFamily="18" charset="0"/>
                <a:ea typeface="Times New Roman" panose="02020603050405020304" pitchFamily="18" charset="0"/>
              </a:rPr>
              <a:t> di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Al-Quran.</a:t>
            </a:r>
          </a:p>
        </p:txBody>
      </p:sp>
    </p:spTree>
    <p:extLst>
      <p:ext uri="{BB962C8B-B14F-4D97-AF65-F5344CB8AC3E}">
        <p14:creationId xmlns:p14="http://schemas.microsoft.com/office/powerpoint/2010/main" val="408613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50E1D979-13D6-B5E2-73D6-6BBFE57A1CB5}"/>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A2527C8E-3280-214E-582A-25526CA3DAB6}"/>
              </a:ext>
            </a:extLst>
          </p:cNvPr>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2" name="TextBox 1">
            <a:extLst>
              <a:ext uri="{FF2B5EF4-FFF2-40B4-BE49-F238E27FC236}">
                <a16:creationId xmlns:a16="http://schemas.microsoft.com/office/drawing/2014/main" id="{B0F37B9A-41B9-5574-A15B-C8E1709973D2}"/>
              </a:ext>
            </a:extLst>
          </p:cNvPr>
          <p:cNvSpPr txBox="1"/>
          <p:nvPr/>
        </p:nvSpPr>
        <p:spPr>
          <a:xfrm>
            <a:off x="548052" y="887476"/>
            <a:ext cx="10055771" cy="4801314"/>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rgbClr val="000000"/>
                </a:solidFill>
                <a:effectLst/>
                <a:latin typeface="+mj-lt"/>
                <a:ea typeface="Times New Roman" panose="02020603050405020304" pitchFamily="18" charset="0"/>
              </a:rPr>
              <a:t>Pengujian</a:t>
            </a:r>
            <a:r>
              <a:rPr lang="en-US" sz="1800" b="1" dirty="0">
                <a:solidFill>
                  <a:srgbClr val="000000"/>
                </a:solidFill>
                <a:effectLst/>
                <a:latin typeface="+mj-lt"/>
                <a:ea typeface="Times New Roman" panose="02020603050405020304" pitchFamily="18" charset="0"/>
              </a:rPr>
              <a:t> </a:t>
            </a:r>
            <a:r>
              <a:rPr lang="en-US" sz="1800" b="1" dirty="0" err="1">
                <a:solidFill>
                  <a:srgbClr val="000000"/>
                </a:solidFill>
                <a:effectLst/>
                <a:latin typeface="+mj-lt"/>
                <a:ea typeface="Times New Roman" panose="02020603050405020304" pitchFamily="18" charset="0"/>
              </a:rPr>
              <a:t>dengan</a:t>
            </a:r>
            <a:r>
              <a:rPr lang="en-US" sz="1800" b="1" dirty="0">
                <a:solidFill>
                  <a:srgbClr val="000000"/>
                </a:solidFill>
                <a:effectLst/>
                <a:latin typeface="+mj-lt"/>
                <a:ea typeface="Times New Roman" panose="02020603050405020304" pitchFamily="18" charset="0"/>
              </a:rPr>
              <a:t> Ahli Media</a:t>
            </a:r>
            <a:r>
              <a:rPr lang="en-US" sz="1800" b="1" dirty="0">
                <a:solidFill>
                  <a:srgbClr val="1F3763"/>
                </a:solidFill>
                <a:effectLst/>
                <a:latin typeface="+mj-lt"/>
                <a:ea typeface="Times New Roman" panose="02020603050405020304" pitchFamily="18" charset="0"/>
              </a:rPr>
              <a:t> </a:t>
            </a:r>
          </a:p>
          <a:p>
            <a:pPr algn="just"/>
            <a:r>
              <a:rPr lang="en-US" sz="1800" dirty="0" err="1">
                <a:solidFill>
                  <a:srgbClr val="000000"/>
                </a:solidFill>
                <a:effectLst/>
                <a:latin typeface="Times New Roman" panose="02020603050405020304" pitchFamily="18" charset="0"/>
                <a:ea typeface="Times New Roman" panose="02020603050405020304" pitchFamily="18" charset="0"/>
              </a:rPr>
              <a:t>Tujuan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ahli</a:t>
            </a:r>
            <a:r>
              <a:rPr lang="en-US" sz="1800" dirty="0">
                <a:solidFill>
                  <a:srgbClr val="000000"/>
                </a:solidFill>
                <a:effectLst/>
                <a:latin typeface="Times New Roman" panose="02020603050405020304" pitchFamily="18" charset="0"/>
                <a:ea typeface="Times New Roman" panose="02020603050405020304" pitchFamily="18" charset="0"/>
              </a:rPr>
              <a:t> media </a:t>
            </a:r>
            <a:r>
              <a:rPr lang="en-US" sz="1800" dirty="0" err="1">
                <a:solidFill>
                  <a:srgbClr val="000000"/>
                </a:solidFill>
                <a:effectLst/>
                <a:latin typeface="Times New Roman" panose="02020603050405020304" pitchFamily="18" charset="0"/>
                <a:ea typeface="Times New Roman" panose="02020603050405020304" pitchFamily="18" charset="0"/>
              </a:rPr>
              <a:t>adalah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untuk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mendapatkan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masukan</a:t>
            </a:r>
            <a:r>
              <a:rPr lang="en-US" sz="1800" dirty="0">
                <a:solidFill>
                  <a:srgbClr val="000000"/>
                </a:solidFill>
                <a:effectLst/>
                <a:latin typeface="Times New Roman" panose="02020603050405020304" pitchFamily="18" charset="0"/>
                <a:ea typeface="Times New Roman" panose="02020603050405020304" pitchFamily="18" charset="0"/>
              </a:rPr>
              <a:t> dan </a:t>
            </a:r>
            <a:r>
              <a:rPr lang="en-US" sz="1800" dirty="0" err="1">
                <a:solidFill>
                  <a:srgbClr val="000000"/>
                </a:solidFill>
                <a:effectLst/>
                <a:latin typeface="Times New Roman" panose="02020603050405020304" pitchFamily="18" charset="0"/>
                <a:ea typeface="Times New Roman" panose="02020603050405020304" pitchFamily="18" charset="0"/>
              </a:rPr>
              <a:t>penilaian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para </a:t>
            </a:r>
            <a:r>
              <a:rPr lang="en-US" sz="1800" dirty="0" err="1">
                <a:solidFill>
                  <a:srgbClr val="000000"/>
                </a:solidFill>
                <a:effectLst/>
                <a:latin typeface="Times New Roman" panose="02020603050405020304" pitchFamily="18" charset="0"/>
                <a:ea typeface="Times New Roman" panose="02020603050405020304" pitchFamily="18" charset="0"/>
              </a:rPr>
              <a:t>ahli</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memiliki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pemahaman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tentang</a:t>
            </a:r>
            <a:r>
              <a:rPr lang="en-US" sz="1800" dirty="0">
                <a:solidFill>
                  <a:srgbClr val="000000"/>
                </a:solidFill>
                <a:effectLst/>
                <a:latin typeface="Times New Roman" panose="02020603050405020304" pitchFamily="18" charset="0"/>
                <a:ea typeface="Times New Roman" panose="02020603050405020304" pitchFamily="18" charset="0"/>
              </a:rPr>
              <a:t> media dan </a:t>
            </a:r>
            <a:r>
              <a:rPr lang="en-US" sz="1800" dirty="0" err="1">
                <a:solidFill>
                  <a:srgbClr val="000000"/>
                </a:solidFill>
                <a:effectLst/>
                <a:latin typeface="Times New Roman" panose="02020603050405020304" pitchFamily="18" charset="0"/>
                <a:ea typeface="Times New Roman" panose="02020603050405020304" pitchFamily="18" charset="0"/>
              </a:rPr>
              <a:t>audiensnya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Mereka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membantu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mengevaluasi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konten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desain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atau</a:t>
            </a:r>
            <a:r>
              <a:rPr lang="en-US" sz="1800" dirty="0">
                <a:solidFill>
                  <a:srgbClr val="000000"/>
                </a:solidFill>
                <a:effectLst/>
                <a:latin typeface="Times New Roman" panose="02020603050405020304" pitchFamily="18" charset="0"/>
                <a:ea typeface="Times New Roman" panose="02020603050405020304" pitchFamily="18" charset="0"/>
              </a:rPr>
              <a:t> strategi media </a:t>
            </a:r>
            <a:r>
              <a:rPr lang="en-US" sz="1800" dirty="0" err="1">
                <a:solidFill>
                  <a:srgbClr val="000000"/>
                </a:solidFill>
                <a:effectLst/>
                <a:latin typeface="Times New Roman" panose="02020603050405020304" pitchFamily="18" charset="0"/>
                <a:ea typeface="Times New Roman" panose="02020603050405020304" pitchFamily="18" charset="0"/>
              </a:rPr>
              <a:t>untuk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memastikan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bahwa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pesan</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disampaikan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sesuai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tujuan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komunikasi</a:t>
            </a:r>
            <a:r>
              <a:rPr lang="en-US" sz="1800" dirty="0">
                <a:solidFill>
                  <a:srgbClr val="000000"/>
                </a:solidFill>
                <a:effectLst/>
                <a:latin typeface="Times New Roman" panose="02020603050405020304" pitchFamily="18" charset="0"/>
                <a:ea typeface="Times New Roman" panose="02020603050405020304" pitchFamily="18" charset="0"/>
              </a:rPr>
              <a:t> dan </a:t>
            </a:r>
            <a:r>
              <a:rPr lang="en-US" sz="1800" dirty="0" err="1">
                <a:solidFill>
                  <a:srgbClr val="000000"/>
                </a:solidFill>
                <a:effectLst/>
                <a:latin typeface="Times New Roman" panose="02020603050405020304" pitchFamily="18" charset="0"/>
                <a:ea typeface="Times New Roman" panose="02020603050405020304" pitchFamily="18" charset="0"/>
              </a:rPr>
              <a:t>efektif</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mencapai</a:t>
            </a:r>
            <a:r>
              <a:rPr lang="en-US" sz="1800" dirty="0">
                <a:solidFill>
                  <a:srgbClr val="000000"/>
                </a:solidFill>
                <a:effectLst/>
                <a:latin typeface="Times New Roman" panose="02020603050405020304" pitchFamily="18" charset="0"/>
                <a:ea typeface="Times New Roman" panose="02020603050405020304" pitchFamily="18" charset="0"/>
              </a:rPr>
              <a:t> target </a:t>
            </a:r>
            <a:r>
              <a:rPr lang="en-US" sz="1800" dirty="0" err="1">
                <a:solidFill>
                  <a:srgbClr val="000000"/>
                </a:solidFill>
                <a:effectLst/>
                <a:latin typeface="Times New Roman" panose="02020603050405020304" pitchFamily="18" charset="0"/>
                <a:ea typeface="Times New Roman" panose="02020603050405020304" pitchFamily="18" charset="0"/>
              </a:rPr>
              <a:t>audiens</a:t>
            </a:r>
            <a:r>
              <a:rPr lang="en-US" sz="1800" dirty="0">
                <a:solidFill>
                  <a:srgbClr val="000000"/>
                </a:solidFill>
                <a:effectLst/>
                <a:latin typeface="Times New Roman" panose="02020603050405020304" pitchFamily="18" charset="0"/>
                <a:ea typeface="Times New Roman" panose="02020603050405020304" pitchFamily="18" charset="0"/>
              </a:rPr>
              <a:t>. Uji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ahli</a:t>
            </a:r>
            <a:r>
              <a:rPr lang="en-US" sz="1800" dirty="0">
                <a:solidFill>
                  <a:srgbClr val="000000"/>
                </a:solidFill>
                <a:effectLst/>
                <a:latin typeface="Times New Roman" panose="02020603050405020304" pitchFamily="18" charset="0"/>
                <a:ea typeface="Times New Roman" panose="02020603050405020304" pitchFamily="18" charset="0"/>
              </a:rPr>
              <a:t> media </a:t>
            </a:r>
            <a:r>
              <a:rPr lang="en-US" sz="1800" dirty="0" err="1">
                <a:solidFill>
                  <a:srgbClr val="000000"/>
                </a:solidFill>
                <a:effectLst/>
                <a:latin typeface="Times New Roman" panose="02020603050405020304" pitchFamily="18" charset="0"/>
                <a:ea typeface="Times New Roman" panose="02020603050405020304" pitchFamily="18" charset="0"/>
              </a:rPr>
              <a:t>membantu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mengidentifikasi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potensi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kelemahan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kekuatan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serta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peluang</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dapat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ditingkatkan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untuk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meningkatkan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kualitas</a:t>
            </a:r>
            <a:r>
              <a:rPr lang="en-US" sz="1800" dirty="0">
                <a:solidFill>
                  <a:srgbClr val="000000"/>
                </a:solidFill>
                <a:effectLst/>
                <a:latin typeface="Times New Roman" panose="02020603050405020304" pitchFamily="18" charset="0"/>
                <a:ea typeface="Times New Roman" panose="02020603050405020304" pitchFamily="18" charset="0"/>
              </a:rPr>
              <a:t> dan </a:t>
            </a:r>
            <a:r>
              <a:rPr lang="en-US" sz="1800" dirty="0" err="1">
                <a:solidFill>
                  <a:srgbClr val="000000"/>
                </a:solidFill>
                <a:effectLst/>
                <a:latin typeface="Times New Roman" panose="02020603050405020304" pitchFamily="18" charset="0"/>
                <a:ea typeface="Times New Roman" panose="02020603050405020304" pitchFamily="18" charset="0"/>
              </a:rPr>
              <a:t>dampak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materi</a:t>
            </a:r>
            <a:r>
              <a:rPr lang="en-US" sz="1800" dirty="0">
                <a:solidFill>
                  <a:srgbClr val="000000"/>
                </a:solidFill>
                <a:effectLst/>
                <a:latin typeface="Times New Roman" panose="02020603050405020304" pitchFamily="18" charset="0"/>
                <a:ea typeface="Times New Roman" panose="02020603050405020304" pitchFamily="18" charset="0"/>
              </a:rPr>
              <a:t> media yang </a:t>
            </a:r>
            <a:r>
              <a:rPr lang="en-US" sz="1800" dirty="0" err="1">
                <a:solidFill>
                  <a:srgbClr val="000000"/>
                </a:solidFill>
                <a:effectLst/>
                <a:latin typeface="Times New Roman" panose="02020603050405020304" pitchFamily="18" charset="0"/>
                <a:ea typeface="Times New Roman" panose="02020603050405020304" pitchFamily="18" charset="0"/>
              </a:rPr>
              <a:t>dibuat</a:t>
            </a:r>
            <a:r>
              <a:rPr lang="en-US" sz="1800" dirty="0">
                <a:solidFill>
                  <a:srgbClr val="000000"/>
                </a:solidFill>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1800" b="1" dirty="0">
                <a:solidFill>
                  <a:srgbClr val="000000"/>
                </a:solidFill>
                <a:effectLst/>
                <a:latin typeface="+mj-lt"/>
                <a:ea typeface="Times New Roman" panose="02020603050405020304" pitchFamily="18" charset="0"/>
              </a:rPr>
              <a:t>Uji Coba Calon </a:t>
            </a:r>
            <a:r>
              <a:rPr lang="en-US" sz="1800" b="1" dirty="0" err="1">
                <a:solidFill>
                  <a:srgbClr val="000000"/>
                </a:solidFill>
                <a:effectLst/>
                <a:latin typeface="+mj-lt"/>
                <a:ea typeface="Times New Roman" panose="02020603050405020304" pitchFamily="18" charset="0"/>
              </a:rPr>
              <a:t>Pengguna</a:t>
            </a:r>
            <a:r>
              <a:rPr lang="en-US" sz="1800" b="1" dirty="0">
                <a:solidFill>
                  <a:srgbClr val="000000"/>
                </a:solidFill>
                <a:effectLst/>
                <a:latin typeface="+mj-lt"/>
                <a:ea typeface="Times New Roman" panose="02020603050405020304" pitchFamily="18" charset="0"/>
              </a:rPr>
              <a:t> </a:t>
            </a:r>
            <a:r>
              <a:rPr lang="en-US" sz="1800" b="1" dirty="0">
                <a:solidFill>
                  <a:srgbClr val="000000"/>
                </a:solidFill>
                <a:effectLst/>
                <a:latin typeface="+mj-lt"/>
                <a:ea typeface="Times New Roman" panose="02020603050405020304" pitchFamily="18" charset="0"/>
                <a:cs typeface="Times New Roman" panose="02020603050405020304" pitchFamily="18" charset="0"/>
              </a:rPr>
              <a:t> </a:t>
            </a:r>
            <a:r>
              <a:rPr lang="en-US" sz="1800" b="1" dirty="0">
                <a:latin typeface="+mj-lt"/>
                <a:cs typeface="Times New Roman" panose="02020603050405020304" pitchFamily="18" charset="0"/>
              </a:rPr>
              <a:t> </a:t>
            </a:r>
          </a:p>
          <a:p>
            <a:pPr algn="just"/>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ensiklopedia</a:t>
            </a:r>
            <a:r>
              <a:rPr lang="en-US" sz="1800" dirty="0">
                <a:solidFill>
                  <a:srgbClr val="000000"/>
                </a:solidFill>
                <a:effectLst/>
                <a:latin typeface="Times New Roman" panose="02020603050405020304" pitchFamily="18" charset="0"/>
                <a:ea typeface="Times New Roman" panose="02020603050405020304" pitchFamily="18" charset="0"/>
              </a:rPr>
              <a:t> AR ini </a:t>
            </a:r>
            <a:r>
              <a:rPr lang="en-US" sz="1800" dirty="0" err="1">
                <a:solidFill>
                  <a:srgbClr val="000000"/>
                </a:solidFill>
                <a:effectLst/>
                <a:latin typeface="Times New Roman" panose="02020603050405020304" pitchFamily="18" charset="0"/>
                <a:ea typeface="Times New Roman" panose="02020603050405020304" pitchFamily="18" charset="0"/>
              </a:rPr>
              <a:t>akan</a:t>
            </a:r>
            <a:r>
              <a:rPr lang="en-US" sz="1800" dirty="0">
                <a:solidFill>
                  <a:srgbClr val="000000"/>
                </a:solidFill>
                <a:effectLst/>
                <a:latin typeface="Times New Roman" panose="02020603050405020304" pitchFamily="18" charset="0"/>
                <a:ea typeface="Times New Roman" panose="02020603050405020304" pitchFamily="18" charset="0"/>
              </a:rPr>
              <a:t> di uji </a:t>
            </a:r>
            <a:r>
              <a:rPr lang="en-US" sz="1800" dirty="0" err="1">
                <a:solidFill>
                  <a:srgbClr val="000000"/>
                </a:solidFill>
                <a:effectLst/>
                <a:latin typeface="Times New Roman" panose="02020603050405020304" pitchFamily="18" charset="0"/>
                <a:ea typeface="Times New Roman" panose="02020603050405020304" pitchFamily="18" charset="0"/>
              </a:rPr>
              <a:t>coba</a:t>
            </a:r>
            <a:r>
              <a:rPr lang="en-US" sz="1800" dirty="0">
                <a:solidFill>
                  <a:srgbClr val="000000"/>
                </a:solidFill>
                <a:effectLst/>
                <a:latin typeface="Times New Roman" panose="02020603050405020304" pitchFamily="18" charset="0"/>
                <a:ea typeface="Times New Roman" panose="02020603050405020304" pitchFamily="18" charset="0"/>
              </a:rPr>
              <a:t> oleh </a:t>
            </a:r>
            <a:r>
              <a:rPr lang="en-US" sz="1800" dirty="0" err="1">
                <a:solidFill>
                  <a:srgbClr val="000000"/>
                </a:solidFill>
                <a:effectLst/>
                <a:latin typeface="Times New Roman" panose="02020603050405020304" pitchFamily="18" charset="0"/>
                <a:ea typeface="Times New Roman" panose="02020603050405020304" pitchFamily="18" charset="0"/>
              </a:rPr>
              <a:t>pengguna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cara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memberikan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pertanyaan</a:t>
            </a:r>
            <a:r>
              <a:rPr lang="en-US" sz="1800" dirty="0">
                <a:solidFill>
                  <a:srgbClr val="000000"/>
                </a:solidFill>
                <a:effectLst/>
                <a:latin typeface="Times New Roman" panose="02020603050405020304" pitchFamily="18" charset="0"/>
                <a:ea typeface="Times New Roman" panose="02020603050405020304" pitchFamily="18" charset="0"/>
              </a:rPr>
              <a:t> questioner </a:t>
            </a:r>
            <a:r>
              <a:rPr lang="en-US" sz="1800" dirty="0" err="1">
                <a:solidFill>
                  <a:srgbClr val="000000"/>
                </a:solidFill>
                <a:effectLst/>
                <a:latin typeface="Times New Roman" panose="02020603050405020304" pitchFamily="18" charset="0"/>
                <a:ea typeface="Times New Roman" panose="02020603050405020304" pitchFamily="18" charset="0"/>
              </a:rPr>
              <a:t>secara</a:t>
            </a:r>
            <a:r>
              <a:rPr lang="en-US" sz="1800" dirty="0">
                <a:solidFill>
                  <a:srgbClr val="000000"/>
                </a:solidFill>
                <a:effectLst/>
                <a:latin typeface="Times New Roman" panose="02020603050405020304" pitchFamily="18" charset="0"/>
                <a:ea typeface="Times New Roman" panose="02020603050405020304" pitchFamily="18" charset="0"/>
              </a:rPr>
              <a:t> online </a:t>
            </a:r>
            <a:r>
              <a:rPr lang="en-US" sz="1800" dirty="0" err="1">
                <a:solidFill>
                  <a:srgbClr val="000000"/>
                </a:solidFill>
                <a:effectLst/>
                <a:latin typeface="Times New Roman" panose="02020603050405020304" pitchFamily="18" charset="0"/>
                <a:ea typeface="Times New Roman" panose="02020603050405020304" pitchFamily="18" charset="0"/>
              </a:rPr>
              <a:t>tentang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pemahaman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terkait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materi</a:t>
            </a:r>
            <a:r>
              <a:rPr lang="en-US" sz="1800" dirty="0">
                <a:solidFill>
                  <a:srgbClr val="000000"/>
                </a:solidFill>
                <a:effectLst/>
                <a:latin typeface="Times New Roman" panose="02020603050405020304" pitchFamily="18" charset="0"/>
                <a:ea typeface="Times New Roman" panose="02020603050405020304" pitchFamily="18" charset="0"/>
              </a:rPr>
              <a:t> di </a:t>
            </a:r>
            <a:r>
              <a:rPr lang="en-US" sz="1800" dirty="0" err="1">
                <a:solidFill>
                  <a:srgbClr val="000000"/>
                </a:solidFill>
                <a:effectLst/>
                <a:latin typeface="Times New Roman" panose="02020603050405020304" pitchFamily="18" charset="0"/>
                <a:ea typeface="Times New Roman" panose="02020603050405020304" pitchFamily="18" charset="0"/>
              </a:rPr>
              <a:t>luar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serta</a:t>
            </a:r>
            <a:r>
              <a:rPr lang="en-US" sz="1800" dirty="0">
                <a:solidFill>
                  <a:srgbClr val="000000"/>
                </a:solidFill>
                <a:effectLst/>
                <a:latin typeface="Times New Roman" panose="02020603050405020304" pitchFamily="18" charset="0"/>
                <a:ea typeface="Times New Roman" panose="02020603050405020304" pitchFamily="18" charset="0"/>
              </a:rPr>
              <a:t> post test </a:t>
            </a:r>
            <a:r>
              <a:rPr lang="en-US" sz="1800" dirty="0" err="1">
                <a:solidFill>
                  <a:srgbClr val="000000"/>
                </a:solidFill>
                <a:effectLst/>
                <a:latin typeface="Times New Roman" panose="02020603050405020304" pitchFamily="18" charset="0"/>
                <a:ea typeface="Times New Roman" panose="02020603050405020304" pitchFamily="18" charset="0"/>
              </a:rPr>
              <a:t>pertanyaan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saat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menggunakan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ensiklopedia</a:t>
            </a:r>
            <a:r>
              <a:rPr lang="en-US" sz="1800" dirty="0">
                <a:solidFill>
                  <a:srgbClr val="000000"/>
                </a:solidFill>
                <a:effectLst/>
                <a:latin typeface="Times New Roman" panose="02020603050405020304" pitchFamily="18" charset="0"/>
                <a:ea typeface="Times New Roman" panose="02020603050405020304" pitchFamily="18" charset="0"/>
              </a:rPr>
              <a:t> AR ini, uji </a:t>
            </a:r>
            <a:r>
              <a:rPr lang="en-US" sz="1800" dirty="0" err="1">
                <a:solidFill>
                  <a:srgbClr val="000000"/>
                </a:solidFill>
                <a:effectLst/>
                <a:latin typeface="Times New Roman" panose="02020603050405020304" pitchFamily="18" charset="0"/>
                <a:ea typeface="Times New Roman" panose="02020603050405020304" pitchFamily="18" charset="0"/>
              </a:rPr>
              <a:t>coba</a:t>
            </a:r>
            <a:r>
              <a:rPr lang="en-US" sz="1800" dirty="0">
                <a:solidFill>
                  <a:srgbClr val="000000"/>
                </a:solidFill>
                <a:effectLst/>
                <a:latin typeface="Times New Roman" panose="02020603050405020304" pitchFamily="18" charset="0"/>
                <a:ea typeface="Times New Roman" panose="02020603050405020304" pitchFamily="18" charset="0"/>
              </a:rPr>
              <a:t> ini </a:t>
            </a:r>
            <a:r>
              <a:rPr lang="en-US" sz="1800" dirty="0" err="1">
                <a:solidFill>
                  <a:srgbClr val="000000"/>
                </a:solidFill>
                <a:effectLst/>
                <a:latin typeface="Times New Roman" panose="02020603050405020304" pitchFamily="18" charset="0"/>
                <a:ea typeface="Times New Roman" panose="02020603050405020304" pitchFamily="18" charset="0"/>
              </a:rPr>
              <a:t>insyaallah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dilakukan</a:t>
            </a:r>
            <a:r>
              <a:rPr lang="en-US" sz="1800" dirty="0">
                <a:solidFill>
                  <a:srgbClr val="000000"/>
                </a:solidFill>
                <a:effectLst/>
                <a:latin typeface="Times New Roman" panose="02020603050405020304" pitchFamily="18" charset="0"/>
                <a:ea typeface="Times New Roman" panose="02020603050405020304" pitchFamily="18" charset="0"/>
              </a:rPr>
              <a:t> di MIM </a:t>
            </a:r>
            <a:r>
              <a:rPr lang="en-US" sz="1800" dirty="0" err="1">
                <a:solidFill>
                  <a:srgbClr val="000000"/>
                </a:solidFill>
                <a:effectLst/>
                <a:latin typeface="Times New Roman" panose="02020603050405020304" pitchFamily="18" charset="0"/>
                <a:ea typeface="Times New Roman" panose="02020603050405020304" pitchFamily="18" charset="0"/>
              </a:rPr>
              <a:t>Gandusari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Trenggalek</a:t>
            </a:r>
            <a:r>
              <a:rPr lang="en-US" sz="1800" dirty="0">
                <a:solidFill>
                  <a:srgbClr val="000000"/>
                </a:solidFill>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1800" b="1" dirty="0">
                <a:solidFill>
                  <a:srgbClr val="000000"/>
                </a:solidFill>
                <a:effectLst/>
                <a:latin typeface="+mj-lt"/>
                <a:ea typeface="Times New Roman" panose="02020603050405020304" pitchFamily="18" charset="0"/>
              </a:rPr>
              <a:t>Uji </a:t>
            </a:r>
            <a:r>
              <a:rPr lang="en-US" sz="1800" b="1" dirty="0" err="1">
                <a:solidFill>
                  <a:srgbClr val="000000"/>
                </a:solidFill>
                <a:effectLst/>
                <a:latin typeface="+mj-lt"/>
                <a:ea typeface="Times New Roman" panose="02020603050405020304" pitchFamily="18" charset="0"/>
              </a:rPr>
              <a:t>Kesesuaian</a:t>
            </a:r>
            <a:r>
              <a:rPr lang="en-US" sz="1800" b="1" dirty="0">
                <a:solidFill>
                  <a:srgbClr val="000000"/>
                </a:solidFill>
                <a:effectLst/>
                <a:latin typeface="+mj-lt"/>
                <a:ea typeface="Times New Roman" panose="02020603050405020304" pitchFamily="18" charset="0"/>
              </a:rPr>
              <a:t> </a:t>
            </a:r>
            <a:r>
              <a:rPr lang="en-US" sz="1800" b="1" dirty="0" err="1">
                <a:solidFill>
                  <a:srgbClr val="000000"/>
                </a:solidFill>
                <a:effectLst/>
                <a:latin typeface="+mj-lt"/>
                <a:ea typeface="Times New Roman" panose="02020603050405020304" pitchFamily="18" charset="0"/>
              </a:rPr>
              <a:t>Materi</a:t>
            </a:r>
            <a:r>
              <a:rPr lang="en-US" sz="1800" b="1" dirty="0">
                <a:solidFill>
                  <a:srgbClr val="000000"/>
                </a:solidFill>
                <a:effectLst/>
                <a:latin typeface="+mj-lt"/>
                <a:ea typeface="Times New Roman" panose="02020603050405020304" pitchFamily="18" charset="0"/>
              </a:rPr>
              <a:t> </a:t>
            </a:r>
          </a:p>
          <a:p>
            <a:pPr algn="just"/>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kesesuaian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materi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dilakukan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cara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memberikan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akses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serta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materi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kepada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bagian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islamisasi</a:t>
            </a:r>
            <a:r>
              <a:rPr lang="en-US" sz="1800" dirty="0">
                <a:solidFill>
                  <a:srgbClr val="000000"/>
                </a:solidFill>
                <a:effectLst/>
                <a:latin typeface="Times New Roman" panose="02020603050405020304" pitchFamily="18" charset="0"/>
                <a:ea typeface="Times New Roman" panose="02020603050405020304" pitchFamily="18" charset="0"/>
              </a:rPr>
              <a:t> Universitas Darussalam </a:t>
            </a:r>
            <a:r>
              <a:rPr lang="en-US" sz="1800" dirty="0" err="1">
                <a:solidFill>
                  <a:srgbClr val="000000"/>
                </a:solidFill>
                <a:effectLst/>
                <a:latin typeface="Times New Roman" panose="02020603050405020304" pitchFamily="18" charset="0"/>
                <a:ea typeface="Times New Roman" panose="02020603050405020304" pitchFamily="18" charset="0"/>
              </a:rPr>
              <a:t>Gontor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Kemudian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tersebut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akan</a:t>
            </a:r>
            <a:r>
              <a:rPr lang="en-US" sz="1800" dirty="0">
                <a:solidFill>
                  <a:srgbClr val="000000"/>
                </a:solidFill>
                <a:effectLst/>
                <a:latin typeface="Times New Roman" panose="02020603050405020304" pitchFamily="18" charset="0"/>
                <a:ea typeface="Times New Roman" panose="02020603050405020304" pitchFamily="18" charset="0"/>
              </a:rPr>
              <a:t> di review dan </a:t>
            </a:r>
            <a:r>
              <a:rPr lang="en-US" sz="1800" dirty="0" err="1">
                <a:solidFill>
                  <a:srgbClr val="000000"/>
                </a:solidFill>
                <a:effectLst/>
                <a:latin typeface="Times New Roman" panose="02020603050405020304" pitchFamily="18" charset="0"/>
                <a:ea typeface="Times New Roman" panose="02020603050405020304" pitchFamily="18" charset="0"/>
              </a:rPr>
              <a:t>diperhatikan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bila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ada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kesalahan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serta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kekurangan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penulisan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ayat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serta</a:t>
            </a:r>
            <a:r>
              <a:rPr lang="en-US" sz="1800" dirty="0">
                <a:solidFill>
                  <a:srgbClr val="000000"/>
                </a:solidFill>
                <a:effectLst/>
                <a:latin typeface="Times New Roman" panose="02020603050405020304" pitchFamily="18" charset="0"/>
                <a:ea typeface="Times New Roman" panose="02020603050405020304" pitchFamily="18" charset="0"/>
              </a:rPr>
              <a:t> surah yang </a:t>
            </a:r>
            <a:r>
              <a:rPr lang="en-US" sz="1800" dirty="0" err="1">
                <a:solidFill>
                  <a:srgbClr val="000000"/>
                </a:solidFill>
                <a:effectLst/>
                <a:latin typeface="Times New Roman" panose="02020603050405020304" pitchFamily="18" charset="0"/>
                <a:ea typeface="Times New Roman" panose="02020603050405020304" pitchFamily="18" charset="0"/>
              </a:rPr>
              <a:t>ada</a:t>
            </a:r>
            <a:r>
              <a:rPr lang="en-US" sz="1800" dirty="0">
                <a:solidFill>
                  <a:srgbClr val="000000"/>
                </a:solidFill>
                <a:effectLst/>
                <a:latin typeface="Times New Roman" panose="02020603050405020304" pitchFamily="18" charset="0"/>
                <a:ea typeface="Times New Roman" panose="02020603050405020304" pitchFamily="18" charset="0"/>
              </a:rPr>
              <a:t> di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Al-Quran.</a:t>
            </a:r>
          </a:p>
        </p:txBody>
      </p:sp>
    </p:spTree>
    <p:extLst>
      <p:ext uri="{BB962C8B-B14F-4D97-AF65-F5344CB8AC3E}">
        <p14:creationId xmlns:p14="http://schemas.microsoft.com/office/powerpoint/2010/main" val="316380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8900515F-2E70-6B37-7B72-50DCDCF7B259}"/>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E38EA905-D827-D807-FD0F-FFF18CB9395A}"/>
              </a:ext>
            </a:extLst>
          </p:cNvPr>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154" name="Google Shape;154;p9">
            <a:extLst>
              <a:ext uri="{FF2B5EF4-FFF2-40B4-BE49-F238E27FC236}">
                <a16:creationId xmlns:a16="http://schemas.microsoft.com/office/drawing/2014/main" id="{9F7DA413-5E44-C226-141D-D03966FE5DE9}"/>
              </a:ext>
            </a:extLst>
          </p:cNvPr>
          <p:cNvSpPr txBox="1">
            <a:spLocks noGrp="1"/>
          </p:cNvSpPr>
          <p:nvPr>
            <p:ph type="title"/>
          </p:nvPr>
        </p:nvSpPr>
        <p:spPr>
          <a:xfrm>
            <a:off x="838200" y="-9976"/>
            <a:ext cx="976884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Hasil </a:t>
            </a:r>
            <a:r>
              <a:rPr lang="en-US" dirty="0" err="1"/>
              <a:t>Aplikasi</a:t>
            </a:r>
            <a:endParaRPr dirty="0"/>
          </a:p>
        </p:txBody>
      </p:sp>
      <p:cxnSp>
        <p:nvCxnSpPr>
          <p:cNvPr id="5" name="Straight Connector 4">
            <a:extLst>
              <a:ext uri="{FF2B5EF4-FFF2-40B4-BE49-F238E27FC236}">
                <a16:creationId xmlns:a16="http://schemas.microsoft.com/office/drawing/2014/main" id="{BD9D3168-42C3-DE7C-9175-315C789E62B0}"/>
              </a:ext>
            </a:extLst>
          </p:cNvPr>
          <p:cNvCxnSpPr/>
          <p:nvPr/>
        </p:nvCxnSpPr>
        <p:spPr>
          <a:xfrm flipV="1">
            <a:off x="797755" y="1007477"/>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D0017A0-9EF8-F21E-E642-F81AE98E6987}"/>
              </a:ext>
            </a:extLst>
          </p:cNvPr>
          <p:cNvGrpSpPr/>
          <p:nvPr/>
        </p:nvGrpSpPr>
        <p:grpSpPr>
          <a:xfrm>
            <a:off x="1338473" y="1007477"/>
            <a:ext cx="3317045" cy="2571769"/>
            <a:chOff x="728833" y="1493666"/>
            <a:chExt cx="3931090" cy="2941046"/>
          </a:xfrm>
        </p:grpSpPr>
        <p:grpSp>
          <p:nvGrpSpPr>
            <p:cNvPr id="3" name="Group 2">
              <a:extLst>
                <a:ext uri="{FF2B5EF4-FFF2-40B4-BE49-F238E27FC236}">
                  <a16:creationId xmlns:a16="http://schemas.microsoft.com/office/drawing/2014/main" id="{B4CD2C57-0FDD-2ABF-7C59-25CD0CE8FDFD}"/>
                </a:ext>
              </a:extLst>
            </p:cNvPr>
            <p:cNvGrpSpPr/>
            <p:nvPr/>
          </p:nvGrpSpPr>
          <p:grpSpPr>
            <a:xfrm>
              <a:off x="728833" y="1493666"/>
              <a:ext cx="3931090" cy="2857911"/>
              <a:chOff x="0" y="0"/>
              <a:chExt cx="5388610" cy="3729990"/>
            </a:xfrm>
          </p:grpSpPr>
          <p:pic>
            <p:nvPicPr>
              <p:cNvPr id="4" name="Picture 3">
                <a:extLst>
                  <a:ext uri="{FF2B5EF4-FFF2-40B4-BE49-F238E27FC236}">
                    <a16:creationId xmlns:a16="http://schemas.microsoft.com/office/drawing/2014/main" id="{AC5683FF-3778-C1D0-7063-2C97FFD47209}"/>
                  </a:ext>
                </a:extLst>
              </p:cNvPr>
              <p:cNvPicPr/>
              <p:nvPr/>
            </p:nvPicPr>
            <p:blipFill>
              <a:blip r:embed="rId3"/>
              <a:stretch>
                <a:fillRect/>
              </a:stretch>
            </p:blipFill>
            <p:spPr>
              <a:xfrm>
                <a:off x="0" y="0"/>
                <a:ext cx="1985010" cy="3729990"/>
              </a:xfrm>
              <a:prstGeom prst="rect">
                <a:avLst/>
              </a:prstGeom>
            </p:spPr>
          </p:pic>
          <p:pic>
            <p:nvPicPr>
              <p:cNvPr id="6" name="Picture 5">
                <a:extLst>
                  <a:ext uri="{FF2B5EF4-FFF2-40B4-BE49-F238E27FC236}">
                    <a16:creationId xmlns:a16="http://schemas.microsoft.com/office/drawing/2014/main" id="{1B3A23F3-6032-91AB-23C2-5AC4111BA0AD}"/>
                  </a:ext>
                </a:extLst>
              </p:cNvPr>
              <p:cNvPicPr/>
              <p:nvPr/>
            </p:nvPicPr>
            <p:blipFill>
              <a:blip r:embed="rId4"/>
              <a:stretch>
                <a:fillRect/>
              </a:stretch>
            </p:blipFill>
            <p:spPr>
              <a:xfrm>
                <a:off x="195580" y="195326"/>
                <a:ext cx="1407795" cy="3152775"/>
              </a:xfrm>
              <a:prstGeom prst="rect">
                <a:avLst/>
              </a:prstGeom>
            </p:spPr>
          </p:pic>
          <p:pic>
            <p:nvPicPr>
              <p:cNvPr id="7" name="Picture 6">
                <a:extLst>
                  <a:ext uri="{FF2B5EF4-FFF2-40B4-BE49-F238E27FC236}">
                    <a16:creationId xmlns:a16="http://schemas.microsoft.com/office/drawing/2014/main" id="{A09EDDEC-D1AB-1328-BC8F-2976FAA73DE9}"/>
                  </a:ext>
                </a:extLst>
              </p:cNvPr>
              <p:cNvPicPr/>
              <p:nvPr/>
            </p:nvPicPr>
            <p:blipFill>
              <a:blip r:embed="rId5"/>
              <a:stretch>
                <a:fillRect/>
              </a:stretch>
            </p:blipFill>
            <p:spPr>
              <a:xfrm>
                <a:off x="1691640" y="0"/>
                <a:ext cx="2002790" cy="3722370"/>
              </a:xfrm>
              <a:prstGeom prst="rect">
                <a:avLst/>
              </a:prstGeom>
            </p:spPr>
          </p:pic>
          <p:pic>
            <p:nvPicPr>
              <p:cNvPr id="8" name="Picture 7">
                <a:extLst>
                  <a:ext uri="{FF2B5EF4-FFF2-40B4-BE49-F238E27FC236}">
                    <a16:creationId xmlns:a16="http://schemas.microsoft.com/office/drawing/2014/main" id="{60C3EAB3-FBF4-4F89-D772-57BA67FC1276}"/>
                  </a:ext>
                </a:extLst>
              </p:cNvPr>
              <p:cNvPicPr/>
              <p:nvPr/>
            </p:nvPicPr>
            <p:blipFill>
              <a:blip r:embed="rId6"/>
              <a:stretch>
                <a:fillRect/>
              </a:stretch>
            </p:blipFill>
            <p:spPr>
              <a:xfrm>
                <a:off x="1887220" y="195326"/>
                <a:ext cx="1424305" cy="3145790"/>
              </a:xfrm>
              <a:prstGeom prst="rect">
                <a:avLst/>
              </a:prstGeom>
            </p:spPr>
          </p:pic>
          <p:pic>
            <p:nvPicPr>
              <p:cNvPr id="9" name="Picture 8">
                <a:extLst>
                  <a:ext uri="{FF2B5EF4-FFF2-40B4-BE49-F238E27FC236}">
                    <a16:creationId xmlns:a16="http://schemas.microsoft.com/office/drawing/2014/main" id="{B8DE69F2-5CA6-DF47-11A2-18C0454D8244}"/>
                  </a:ext>
                </a:extLst>
              </p:cNvPr>
              <p:cNvPicPr/>
              <p:nvPr/>
            </p:nvPicPr>
            <p:blipFill>
              <a:blip r:embed="rId7"/>
              <a:stretch>
                <a:fillRect/>
              </a:stretch>
            </p:blipFill>
            <p:spPr>
              <a:xfrm>
                <a:off x="3406140" y="0"/>
                <a:ext cx="1982470" cy="3722370"/>
              </a:xfrm>
              <a:prstGeom prst="rect">
                <a:avLst/>
              </a:prstGeom>
            </p:spPr>
          </p:pic>
          <p:pic>
            <p:nvPicPr>
              <p:cNvPr id="10" name="Picture 9">
                <a:extLst>
                  <a:ext uri="{FF2B5EF4-FFF2-40B4-BE49-F238E27FC236}">
                    <a16:creationId xmlns:a16="http://schemas.microsoft.com/office/drawing/2014/main" id="{09FE43F4-673C-3900-669C-679B0C698123}"/>
                  </a:ext>
                </a:extLst>
              </p:cNvPr>
              <p:cNvPicPr/>
              <p:nvPr/>
            </p:nvPicPr>
            <p:blipFill>
              <a:blip r:embed="rId8"/>
              <a:stretch>
                <a:fillRect/>
              </a:stretch>
            </p:blipFill>
            <p:spPr>
              <a:xfrm>
                <a:off x="3601720" y="195326"/>
                <a:ext cx="1405255" cy="3145790"/>
              </a:xfrm>
              <a:prstGeom prst="rect">
                <a:avLst/>
              </a:prstGeom>
            </p:spPr>
          </p:pic>
        </p:grpSp>
        <p:sp>
          <p:nvSpPr>
            <p:cNvPr id="11" name="Rectangle 10">
              <a:extLst>
                <a:ext uri="{FF2B5EF4-FFF2-40B4-BE49-F238E27FC236}">
                  <a16:creationId xmlns:a16="http://schemas.microsoft.com/office/drawing/2014/main" id="{2027E005-4FD3-FA3A-0118-4B2D15FED894}"/>
                </a:ext>
              </a:extLst>
            </p:cNvPr>
            <p:cNvSpPr/>
            <p:nvPr/>
          </p:nvSpPr>
          <p:spPr>
            <a:xfrm>
              <a:off x="871512" y="4065435"/>
              <a:ext cx="3510001" cy="369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Halaman Home</a:t>
              </a:r>
            </a:p>
          </p:txBody>
        </p:sp>
      </p:grpSp>
      <p:grpSp>
        <p:nvGrpSpPr>
          <p:cNvPr id="17" name="Group 16">
            <a:extLst>
              <a:ext uri="{FF2B5EF4-FFF2-40B4-BE49-F238E27FC236}">
                <a16:creationId xmlns:a16="http://schemas.microsoft.com/office/drawing/2014/main" id="{51078967-52D1-1671-4C0E-64CABD146A66}"/>
              </a:ext>
            </a:extLst>
          </p:cNvPr>
          <p:cNvGrpSpPr/>
          <p:nvPr/>
        </p:nvGrpSpPr>
        <p:grpSpPr>
          <a:xfrm>
            <a:off x="4801471" y="1152277"/>
            <a:ext cx="3416679" cy="2426970"/>
            <a:chOff x="4658068" y="1643324"/>
            <a:chExt cx="3905640" cy="2796247"/>
          </a:xfrm>
        </p:grpSpPr>
        <p:grpSp>
          <p:nvGrpSpPr>
            <p:cNvPr id="12" name="Group 11">
              <a:extLst>
                <a:ext uri="{FF2B5EF4-FFF2-40B4-BE49-F238E27FC236}">
                  <a16:creationId xmlns:a16="http://schemas.microsoft.com/office/drawing/2014/main" id="{B1376CFC-0326-3255-B810-A3C1E0C77C3D}"/>
                </a:ext>
              </a:extLst>
            </p:cNvPr>
            <p:cNvGrpSpPr/>
            <p:nvPr/>
          </p:nvGrpSpPr>
          <p:grpSpPr>
            <a:xfrm>
              <a:off x="4658068" y="1643324"/>
              <a:ext cx="3905639" cy="2410298"/>
              <a:chOff x="0" y="0"/>
              <a:chExt cx="4925060" cy="3223895"/>
            </a:xfrm>
          </p:grpSpPr>
          <p:pic>
            <p:nvPicPr>
              <p:cNvPr id="13" name="Picture 12">
                <a:extLst>
                  <a:ext uri="{FF2B5EF4-FFF2-40B4-BE49-F238E27FC236}">
                    <a16:creationId xmlns:a16="http://schemas.microsoft.com/office/drawing/2014/main" id="{6E2A5C0C-29D8-7ACA-B98C-28F773F860D1}"/>
                  </a:ext>
                </a:extLst>
              </p:cNvPr>
              <p:cNvPicPr/>
              <p:nvPr/>
            </p:nvPicPr>
            <p:blipFill>
              <a:blip r:embed="rId9"/>
              <a:stretch>
                <a:fillRect/>
              </a:stretch>
            </p:blipFill>
            <p:spPr>
              <a:xfrm>
                <a:off x="0" y="1905"/>
                <a:ext cx="1464310" cy="3221990"/>
              </a:xfrm>
              <a:prstGeom prst="rect">
                <a:avLst/>
              </a:prstGeom>
            </p:spPr>
          </p:pic>
          <p:pic>
            <p:nvPicPr>
              <p:cNvPr id="14" name="Picture 13">
                <a:extLst>
                  <a:ext uri="{FF2B5EF4-FFF2-40B4-BE49-F238E27FC236}">
                    <a16:creationId xmlns:a16="http://schemas.microsoft.com/office/drawing/2014/main" id="{B44B1809-F7CB-9621-3F00-E5523DCA6F33}"/>
                  </a:ext>
                </a:extLst>
              </p:cNvPr>
              <p:cNvPicPr/>
              <p:nvPr/>
            </p:nvPicPr>
            <p:blipFill>
              <a:blip r:embed="rId10"/>
              <a:stretch>
                <a:fillRect/>
              </a:stretch>
            </p:blipFill>
            <p:spPr>
              <a:xfrm>
                <a:off x="3481070" y="0"/>
                <a:ext cx="1443990" cy="3221990"/>
              </a:xfrm>
              <a:prstGeom prst="rect">
                <a:avLst/>
              </a:prstGeom>
            </p:spPr>
          </p:pic>
          <p:pic>
            <p:nvPicPr>
              <p:cNvPr id="15" name="Picture 14">
                <a:extLst>
                  <a:ext uri="{FF2B5EF4-FFF2-40B4-BE49-F238E27FC236}">
                    <a16:creationId xmlns:a16="http://schemas.microsoft.com/office/drawing/2014/main" id="{EF2F5807-9D94-F462-8BF0-CEEEFA1D47C0}"/>
                  </a:ext>
                </a:extLst>
              </p:cNvPr>
              <p:cNvPicPr/>
              <p:nvPr/>
            </p:nvPicPr>
            <p:blipFill>
              <a:blip r:embed="rId11"/>
              <a:stretch>
                <a:fillRect/>
              </a:stretch>
            </p:blipFill>
            <p:spPr>
              <a:xfrm>
                <a:off x="1735455" y="0"/>
                <a:ext cx="1463675" cy="3221990"/>
              </a:xfrm>
              <a:prstGeom prst="rect">
                <a:avLst/>
              </a:prstGeom>
            </p:spPr>
          </p:pic>
        </p:grpSp>
        <p:sp>
          <p:nvSpPr>
            <p:cNvPr id="16" name="Rectangle 15">
              <a:extLst>
                <a:ext uri="{FF2B5EF4-FFF2-40B4-BE49-F238E27FC236}">
                  <a16:creationId xmlns:a16="http://schemas.microsoft.com/office/drawing/2014/main" id="{E46258F4-610E-DEF3-E8E4-5F8FAF490D56}"/>
                </a:ext>
              </a:extLst>
            </p:cNvPr>
            <p:cNvSpPr/>
            <p:nvPr/>
          </p:nvSpPr>
          <p:spPr>
            <a:xfrm>
              <a:off x="4658069" y="4070294"/>
              <a:ext cx="3905639" cy="369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Halaman </a:t>
              </a:r>
              <a:r>
                <a:rPr lang="en-US" dirty="0" err="1"/>
                <a:t>Ensikloepdia</a:t>
              </a:r>
              <a:endParaRPr lang="en-US" dirty="0"/>
            </a:p>
          </p:txBody>
        </p:sp>
      </p:grpSp>
      <p:grpSp>
        <p:nvGrpSpPr>
          <p:cNvPr id="128" name="Group 127">
            <a:extLst>
              <a:ext uri="{FF2B5EF4-FFF2-40B4-BE49-F238E27FC236}">
                <a16:creationId xmlns:a16="http://schemas.microsoft.com/office/drawing/2014/main" id="{629AA657-B8BE-5B30-855C-AF067176AE66}"/>
              </a:ext>
            </a:extLst>
          </p:cNvPr>
          <p:cNvGrpSpPr/>
          <p:nvPr/>
        </p:nvGrpSpPr>
        <p:grpSpPr>
          <a:xfrm>
            <a:off x="8599026" y="1148170"/>
            <a:ext cx="1787767" cy="2415371"/>
            <a:chOff x="8182710" y="1148170"/>
            <a:chExt cx="1787767" cy="2415371"/>
          </a:xfrm>
        </p:grpSpPr>
        <p:grpSp>
          <p:nvGrpSpPr>
            <p:cNvPr id="22" name="Group 21">
              <a:extLst>
                <a:ext uri="{FF2B5EF4-FFF2-40B4-BE49-F238E27FC236}">
                  <a16:creationId xmlns:a16="http://schemas.microsoft.com/office/drawing/2014/main" id="{0723D13A-68A0-BB5E-9D0E-2CA83BE6D13A}"/>
                </a:ext>
              </a:extLst>
            </p:cNvPr>
            <p:cNvGrpSpPr/>
            <p:nvPr/>
          </p:nvGrpSpPr>
          <p:grpSpPr>
            <a:xfrm>
              <a:off x="8182710" y="1148170"/>
              <a:ext cx="1787767" cy="2108165"/>
              <a:chOff x="0" y="0"/>
              <a:chExt cx="3382645" cy="3597910"/>
            </a:xfrm>
          </p:grpSpPr>
          <p:pic>
            <p:nvPicPr>
              <p:cNvPr id="23" name="Picture 22">
                <a:extLst>
                  <a:ext uri="{FF2B5EF4-FFF2-40B4-BE49-F238E27FC236}">
                    <a16:creationId xmlns:a16="http://schemas.microsoft.com/office/drawing/2014/main" id="{6902BEFA-98FA-6A12-6C70-BC6DC0875AB0}"/>
                  </a:ext>
                </a:extLst>
              </p:cNvPr>
              <p:cNvPicPr/>
              <p:nvPr/>
            </p:nvPicPr>
            <p:blipFill>
              <a:blip r:embed="rId12"/>
              <a:stretch>
                <a:fillRect/>
              </a:stretch>
            </p:blipFill>
            <p:spPr>
              <a:xfrm>
                <a:off x="0" y="0"/>
                <a:ext cx="1628775" cy="3597910"/>
              </a:xfrm>
              <a:prstGeom prst="rect">
                <a:avLst/>
              </a:prstGeom>
            </p:spPr>
          </p:pic>
          <p:pic>
            <p:nvPicPr>
              <p:cNvPr id="24" name="Picture 23">
                <a:extLst>
                  <a:ext uri="{FF2B5EF4-FFF2-40B4-BE49-F238E27FC236}">
                    <a16:creationId xmlns:a16="http://schemas.microsoft.com/office/drawing/2014/main" id="{9522EEF9-71D3-1DBB-CF5C-CDEB1F7FF348}"/>
                  </a:ext>
                </a:extLst>
              </p:cNvPr>
              <p:cNvPicPr/>
              <p:nvPr/>
            </p:nvPicPr>
            <p:blipFill>
              <a:blip r:embed="rId13"/>
              <a:stretch>
                <a:fillRect/>
              </a:stretch>
            </p:blipFill>
            <p:spPr>
              <a:xfrm>
                <a:off x="1781175" y="0"/>
                <a:ext cx="1601470" cy="3597910"/>
              </a:xfrm>
              <a:prstGeom prst="rect">
                <a:avLst/>
              </a:prstGeom>
            </p:spPr>
          </p:pic>
        </p:grpSp>
        <p:sp>
          <p:nvSpPr>
            <p:cNvPr id="31" name="Rectangle 30">
              <a:extLst>
                <a:ext uri="{FF2B5EF4-FFF2-40B4-BE49-F238E27FC236}">
                  <a16:creationId xmlns:a16="http://schemas.microsoft.com/office/drawing/2014/main" id="{5729A732-B0D6-7AEC-8640-CDA726245536}"/>
                </a:ext>
              </a:extLst>
            </p:cNvPr>
            <p:cNvSpPr/>
            <p:nvPr/>
          </p:nvSpPr>
          <p:spPr>
            <a:xfrm>
              <a:off x="8182710" y="3243031"/>
              <a:ext cx="1787767" cy="320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Halaman </a:t>
              </a:r>
              <a:r>
                <a:rPr lang="en-US" dirty="0" err="1"/>
                <a:t>Kisah</a:t>
              </a:r>
              <a:endParaRPr lang="en-US" dirty="0"/>
            </a:p>
          </p:txBody>
        </p:sp>
      </p:grpSp>
      <p:grpSp>
        <p:nvGrpSpPr>
          <p:cNvPr id="129" name="Group 128">
            <a:extLst>
              <a:ext uri="{FF2B5EF4-FFF2-40B4-BE49-F238E27FC236}">
                <a16:creationId xmlns:a16="http://schemas.microsoft.com/office/drawing/2014/main" id="{067BEB59-7F37-A401-3077-91FA86523678}"/>
              </a:ext>
            </a:extLst>
          </p:cNvPr>
          <p:cNvGrpSpPr/>
          <p:nvPr/>
        </p:nvGrpSpPr>
        <p:grpSpPr>
          <a:xfrm>
            <a:off x="1458865" y="3751484"/>
            <a:ext cx="2961731" cy="2099039"/>
            <a:chOff x="0" y="0"/>
            <a:chExt cx="4802505" cy="3270250"/>
          </a:xfrm>
        </p:grpSpPr>
        <p:pic>
          <p:nvPicPr>
            <p:cNvPr id="130" name="Picture 129">
              <a:extLst>
                <a:ext uri="{FF2B5EF4-FFF2-40B4-BE49-F238E27FC236}">
                  <a16:creationId xmlns:a16="http://schemas.microsoft.com/office/drawing/2014/main" id="{E07632C6-D03F-979E-C549-91A3F2EE279E}"/>
                </a:ext>
              </a:extLst>
            </p:cNvPr>
            <p:cNvPicPr/>
            <p:nvPr/>
          </p:nvPicPr>
          <p:blipFill>
            <a:blip r:embed="rId14"/>
            <a:stretch>
              <a:fillRect/>
            </a:stretch>
          </p:blipFill>
          <p:spPr>
            <a:xfrm>
              <a:off x="0" y="0"/>
              <a:ext cx="1483995" cy="3270250"/>
            </a:xfrm>
            <a:prstGeom prst="rect">
              <a:avLst/>
            </a:prstGeom>
          </p:spPr>
        </p:pic>
        <p:pic>
          <p:nvPicPr>
            <p:cNvPr id="131" name="Picture 130">
              <a:extLst>
                <a:ext uri="{FF2B5EF4-FFF2-40B4-BE49-F238E27FC236}">
                  <a16:creationId xmlns:a16="http://schemas.microsoft.com/office/drawing/2014/main" id="{6C6E5E9A-847B-B001-03F6-8747BDAD1B08}"/>
                </a:ext>
              </a:extLst>
            </p:cNvPr>
            <p:cNvPicPr/>
            <p:nvPr/>
          </p:nvPicPr>
          <p:blipFill>
            <a:blip r:embed="rId15"/>
            <a:stretch>
              <a:fillRect/>
            </a:stretch>
          </p:blipFill>
          <p:spPr>
            <a:xfrm>
              <a:off x="1657350" y="0"/>
              <a:ext cx="1482090" cy="3270250"/>
            </a:xfrm>
            <a:prstGeom prst="rect">
              <a:avLst/>
            </a:prstGeom>
          </p:spPr>
        </p:pic>
        <p:pic>
          <p:nvPicPr>
            <p:cNvPr id="132" name="Picture 131">
              <a:extLst>
                <a:ext uri="{FF2B5EF4-FFF2-40B4-BE49-F238E27FC236}">
                  <a16:creationId xmlns:a16="http://schemas.microsoft.com/office/drawing/2014/main" id="{6970EFCA-5A8E-47D7-8E2B-7BE3F8B1C40F}"/>
                </a:ext>
              </a:extLst>
            </p:cNvPr>
            <p:cNvPicPr/>
            <p:nvPr/>
          </p:nvPicPr>
          <p:blipFill>
            <a:blip r:embed="rId16"/>
            <a:stretch>
              <a:fillRect/>
            </a:stretch>
          </p:blipFill>
          <p:spPr>
            <a:xfrm>
              <a:off x="3321050" y="0"/>
              <a:ext cx="1481455" cy="3270250"/>
            </a:xfrm>
            <a:prstGeom prst="rect">
              <a:avLst/>
            </a:prstGeom>
          </p:spPr>
        </p:pic>
      </p:grpSp>
      <p:sp>
        <p:nvSpPr>
          <p:cNvPr id="137" name="Rectangle 136">
            <a:extLst>
              <a:ext uri="{FF2B5EF4-FFF2-40B4-BE49-F238E27FC236}">
                <a16:creationId xmlns:a16="http://schemas.microsoft.com/office/drawing/2014/main" id="{65C862CB-A604-08D0-9C03-51D3B798408C}"/>
              </a:ext>
            </a:extLst>
          </p:cNvPr>
          <p:cNvSpPr/>
          <p:nvPr/>
        </p:nvSpPr>
        <p:spPr>
          <a:xfrm>
            <a:off x="1458865" y="5850523"/>
            <a:ext cx="2961731" cy="3229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Halaman </a:t>
            </a:r>
            <a:r>
              <a:rPr lang="en-US" dirty="0" err="1"/>
              <a:t>Kuis</a:t>
            </a:r>
            <a:endParaRPr lang="en-US" dirty="0"/>
          </a:p>
        </p:txBody>
      </p:sp>
      <p:grpSp>
        <p:nvGrpSpPr>
          <p:cNvPr id="138" name="Group 137">
            <a:extLst>
              <a:ext uri="{FF2B5EF4-FFF2-40B4-BE49-F238E27FC236}">
                <a16:creationId xmlns:a16="http://schemas.microsoft.com/office/drawing/2014/main" id="{BEE92067-A4EB-B47B-4574-554550ADCEBF}"/>
              </a:ext>
            </a:extLst>
          </p:cNvPr>
          <p:cNvGrpSpPr/>
          <p:nvPr/>
        </p:nvGrpSpPr>
        <p:grpSpPr>
          <a:xfrm>
            <a:off x="4895528" y="3751485"/>
            <a:ext cx="3322621" cy="2099038"/>
            <a:chOff x="0" y="0"/>
            <a:chExt cx="4903470" cy="3508375"/>
          </a:xfrm>
        </p:grpSpPr>
        <p:pic>
          <p:nvPicPr>
            <p:cNvPr id="139" name="Picture 138">
              <a:extLst>
                <a:ext uri="{FF2B5EF4-FFF2-40B4-BE49-F238E27FC236}">
                  <a16:creationId xmlns:a16="http://schemas.microsoft.com/office/drawing/2014/main" id="{E5103338-579A-5DB3-5A68-C80FF4E14158}"/>
                </a:ext>
              </a:extLst>
            </p:cNvPr>
            <p:cNvPicPr/>
            <p:nvPr/>
          </p:nvPicPr>
          <p:blipFill>
            <a:blip r:embed="rId17"/>
            <a:stretch>
              <a:fillRect/>
            </a:stretch>
          </p:blipFill>
          <p:spPr>
            <a:xfrm>
              <a:off x="0" y="0"/>
              <a:ext cx="1584325" cy="3507105"/>
            </a:xfrm>
            <a:prstGeom prst="rect">
              <a:avLst/>
            </a:prstGeom>
          </p:spPr>
        </p:pic>
        <p:pic>
          <p:nvPicPr>
            <p:cNvPr id="140" name="Picture 139">
              <a:extLst>
                <a:ext uri="{FF2B5EF4-FFF2-40B4-BE49-F238E27FC236}">
                  <a16:creationId xmlns:a16="http://schemas.microsoft.com/office/drawing/2014/main" id="{C5BEAE06-BDF3-C8FD-D1FE-8E5A8CF8B8E9}"/>
                </a:ext>
              </a:extLst>
            </p:cNvPr>
            <p:cNvPicPr/>
            <p:nvPr/>
          </p:nvPicPr>
          <p:blipFill>
            <a:blip r:embed="rId18"/>
            <a:stretch>
              <a:fillRect/>
            </a:stretch>
          </p:blipFill>
          <p:spPr>
            <a:xfrm>
              <a:off x="1656715" y="0"/>
              <a:ext cx="1577340" cy="3508375"/>
            </a:xfrm>
            <a:prstGeom prst="rect">
              <a:avLst/>
            </a:prstGeom>
          </p:spPr>
        </p:pic>
        <p:pic>
          <p:nvPicPr>
            <p:cNvPr id="141" name="Picture 140">
              <a:extLst>
                <a:ext uri="{FF2B5EF4-FFF2-40B4-BE49-F238E27FC236}">
                  <a16:creationId xmlns:a16="http://schemas.microsoft.com/office/drawing/2014/main" id="{3FA8695A-932C-C85E-DE09-360435493BDB}"/>
                </a:ext>
              </a:extLst>
            </p:cNvPr>
            <p:cNvPicPr/>
            <p:nvPr/>
          </p:nvPicPr>
          <p:blipFill>
            <a:blip r:embed="rId19"/>
            <a:stretch>
              <a:fillRect/>
            </a:stretch>
          </p:blipFill>
          <p:spPr>
            <a:xfrm>
              <a:off x="3345815" y="1270"/>
              <a:ext cx="1557655" cy="3507105"/>
            </a:xfrm>
            <a:prstGeom prst="rect">
              <a:avLst/>
            </a:prstGeom>
          </p:spPr>
        </p:pic>
      </p:grpSp>
      <p:sp>
        <p:nvSpPr>
          <p:cNvPr id="142" name="Rectangle 141">
            <a:extLst>
              <a:ext uri="{FF2B5EF4-FFF2-40B4-BE49-F238E27FC236}">
                <a16:creationId xmlns:a16="http://schemas.microsoft.com/office/drawing/2014/main" id="{E179C551-1F9B-FDB3-D656-754A35D7A791}"/>
              </a:ext>
            </a:extLst>
          </p:cNvPr>
          <p:cNvSpPr/>
          <p:nvPr/>
        </p:nvSpPr>
        <p:spPr>
          <a:xfrm>
            <a:off x="4895528" y="5849763"/>
            <a:ext cx="3322621" cy="3229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Halaman Panduan</a:t>
            </a:r>
          </a:p>
        </p:txBody>
      </p:sp>
      <p:pic>
        <p:nvPicPr>
          <p:cNvPr id="143" name="Picture 142">
            <a:extLst>
              <a:ext uri="{FF2B5EF4-FFF2-40B4-BE49-F238E27FC236}">
                <a16:creationId xmlns:a16="http://schemas.microsoft.com/office/drawing/2014/main" id="{962AFE7C-7A4D-F88F-D3E8-BC4DD9131525}"/>
              </a:ext>
            </a:extLst>
          </p:cNvPr>
          <p:cNvPicPr/>
          <p:nvPr/>
        </p:nvPicPr>
        <p:blipFill>
          <a:blip r:embed="rId20"/>
          <a:stretch>
            <a:fillRect/>
          </a:stretch>
        </p:blipFill>
        <p:spPr>
          <a:xfrm>
            <a:off x="8998384" y="3751484"/>
            <a:ext cx="913621" cy="2098278"/>
          </a:xfrm>
          <a:prstGeom prst="rect">
            <a:avLst/>
          </a:prstGeom>
        </p:spPr>
      </p:pic>
      <p:sp>
        <p:nvSpPr>
          <p:cNvPr id="144" name="Rectangle 143">
            <a:extLst>
              <a:ext uri="{FF2B5EF4-FFF2-40B4-BE49-F238E27FC236}">
                <a16:creationId xmlns:a16="http://schemas.microsoft.com/office/drawing/2014/main" id="{8F6901AE-597F-BCE3-38DE-F4642FC619E6}"/>
              </a:ext>
            </a:extLst>
          </p:cNvPr>
          <p:cNvSpPr/>
          <p:nvPr/>
        </p:nvSpPr>
        <p:spPr>
          <a:xfrm>
            <a:off x="8998384" y="5849762"/>
            <a:ext cx="913621" cy="3229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Kredit</a:t>
            </a:r>
            <a:endParaRPr lang="en-US" dirty="0"/>
          </a:p>
        </p:txBody>
      </p:sp>
    </p:spTree>
    <p:extLst>
      <p:ext uri="{BB962C8B-B14F-4D97-AF65-F5344CB8AC3E}">
        <p14:creationId xmlns:p14="http://schemas.microsoft.com/office/powerpoint/2010/main" val="178295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DDC9B993-A205-1BB0-DE01-31A3C17ED40A}"/>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693F16FF-B43F-035C-E5D5-41C8CDD062E6}"/>
              </a:ext>
            </a:extLst>
          </p:cNvPr>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154" name="Google Shape;154;p9">
            <a:extLst>
              <a:ext uri="{FF2B5EF4-FFF2-40B4-BE49-F238E27FC236}">
                <a16:creationId xmlns:a16="http://schemas.microsoft.com/office/drawing/2014/main" id="{5D94116E-115D-578C-6A1F-EF8DB3078880}"/>
              </a:ext>
            </a:extLst>
          </p:cNvPr>
          <p:cNvSpPr txBox="1">
            <a:spLocks noGrp="1"/>
          </p:cNvSpPr>
          <p:nvPr>
            <p:ph type="title"/>
          </p:nvPr>
        </p:nvSpPr>
        <p:spPr>
          <a:xfrm>
            <a:off x="838200" y="-9976"/>
            <a:ext cx="976884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Hasil Uji Coba</a:t>
            </a:r>
            <a:endParaRPr dirty="0"/>
          </a:p>
        </p:txBody>
      </p:sp>
      <p:cxnSp>
        <p:nvCxnSpPr>
          <p:cNvPr id="5" name="Straight Connector 4">
            <a:extLst>
              <a:ext uri="{FF2B5EF4-FFF2-40B4-BE49-F238E27FC236}">
                <a16:creationId xmlns:a16="http://schemas.microsoft.com/office/drawing/2014/main" id="{DB4F96B0-94EB-479F-AE5B-95DB6AEB1CA7}"/>
              </a:ext>
            </a:extLst>
          </p:cNvPr>
          <p:cNvCxnSpPr/>
          <p:nvPr/>
        </p:nvCxnSpPr>
        <p:spPr>
          <a:xfrm flipV="1">
            <a:off x="797755" y="1007477"/>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D6A0EC1E-AD1C-C106-6EFA-B6AB75A04A42}"/>
              </a:ext>
            </a:extLst>
          </p:cNvPr>
          <p:cNvGraphicFramePr>
            <a:graphicFrameLocks noGrp="1"/>
          </p:cNvGraphicFramePr>
          <p:nvPr>
            <p:extLst>
              <p:ext uri="{D42A27DB-BD31-4B8C-83A1-F6EECF244321}">
                <p14:modId xmlns:p14="http://schemas.microsoft.com/office/powerpoint/2010/main" val="1445819306"/>
              </p:ext>
            </p:extLst>
          </p:nvPr>
        </p:nvGraphicFramePr>
        <p:xfrm>
          <a:off x="838199" y="1233388"/>
          <a:ext cx="3865685" cy="5343258"/>
        </p:xfrm>
        <a:graphic>
          <a:graphicData uri="http://schemas.openxmlformats.org/drawingml/2006/table">
            <a:tbl>
              <a:tblPr firstRow="1" firstCol="1" bandRow="1">
                <a:tableStyleId>{5095403D-4E6C-4E2F-84BE-A32BE76EBDD0}</a:tableStyleId>
              </a:tblPr>
              <a:tblGrid>
                <a:gridCol w="296826">
                  <a:extLst>
                    <a:ext uri="{9D8B030D-6E8A-4147-A177-3AD203B41FA5}">
                      <a16:colId xmlns:a16="http://schemas.microsoft.com/office/drawing/2014/main" val="368443115"/>
                    </a:ext>
                  </a:extLst>
                </a:gridCol>
                <a:gridCol w="482291">
                  <a:extLst>
                    <a:ext uri="{9D8B030D-6E8A-4147-A177-3AD203B41FA5}">
                      <a16:colId xmlns:a16="http://schemas.microsoft.com/office/drawing/2014/main" val="3522116786"/>
                    </a:ext>
                  </a:extLst>
                </a:gridCol>
                <a:gridCol w="802950">
                  <a:extLst>
                    <a:ext uri="{9D8B030D-6E8A-4147-A177-3AD203B41FA5}">
                      <a16:colId xmlns:a16="http://schemas.microsoft.com/office/drawing/2014/main" val="2365276316"/>
                    </a:ext>
                  </a:extLst>
                </a:gridCol>
                <a:gridCol w="900881">
                  <a:extLst>
                    <a:ext uri="{9D8B030D-6E8A-4147-A177-3AD203B41FA5}">
                      <a16:colId xmlns:a16="http://schemas.microsoft.com/office/drawing/2014/main" val="3332497067"/>
                    </a:ext>
                  </a:extLst>
                </a:gridCol>
                <a:gridCol w="836749">
                  <a:extLst>
                    <a:ext uri="{9D8B030D-6E8A-4147-A177-3AD203B41FA5}">
                      <a16:colId xmlns:a16="http://schemas.microsoft.com/office/drawing/2014/main" val="704541850"/>
                    </a:ext>
                  </a:extLst>
                </a:gridCol>
                <a:gridCol w="545988">
                  <a:extLst>
                    <a:ext uri="{9D8B030D-6E8A-4147-A177-3AD203B41FA5}">
                      <a16:colId xmlns:a16="http://schemas.microsoft.com/office/drawing/2014/main" val="215551683"/>
                    </a:ext>
                  </a:extLst>
                </a:gridCol>
              </a:tblGrid>
              <a:tr h="315785">
                <a:tc>
                  <a:txBody>
                    <a:bodyPr/>
                    <a:lstStyle/>
                    <a:p>
                      <a:pPr marL="6985" marR="0" indent="0" algn="ctr">
                        <a:lnSpc>
                          <a:spcPct val="150000"/>
                        </a:lnSpc>
                        <a:spcBef>
                          <a:spcPts val="0"/>
                        </a:spcBef>
                        <a:spcAft>
                          <a:spcPts val="0"/>
                        </a:spcAft>
                      </a:pPr>
                      <a:r>
                        <a:rPr lang="en-US" sz="600" kern="100">
                          <a:effectLst/>
                        </a:rPr>
                        <a:t>No.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8890" marR="0" indent="0" algn="ctr">
                        <a:lnSpc>
                          <a:spcPct val="150000"/>
                        </a:lnSpc>
                        <a:spcBef>
                          <a:spcPts val="0"/>
                        </a:spcBef>
                        <a:spcAft>
                          <a:spcPts val="0"/>
                        </a:spcAft>
                      </a:pPr>
                      <a:r>
                        <a:rPr lang="en-US" sz="600" kern="100">
                          <a:effectLst/>
                        </a:rPr>
                        <a:t>Kategori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5715" marR="0" indent="0" algn="ctr">
                        <a:lnSpc>
                          <a:spcPct val="150000"/>
                        </a:lnSpc>
                        <a:spcBef>
                          <a:spcPts val="0"/>
                        </a:spcBef>
                        <a:spcAft>
                          <a:spcPts val="0"/>
                        </a:spcAft>
                      </a:pPr>
                      <a:r>
                        <a:rPr lang="en-US" sz="600" kern="100">
                          <a:effectLst/>
                        </a:rPr>
                        <a:t>Kasus Pengujian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14605" marR="0" indent="0" algn="ctr">
                        <a:lnSpc>
                          <a:spcPct val="150000"/>
                        </a:lnSpc>
                        <a:spcBef>
                          <a:spcPts val="0"/>
                        </a:spcBef>
                        <a:spcAft>
                          <a:spcPts val="0"/>
                        </a:spcAft>
                      </a:pPr>
                      <a:r>
                        <a:rPr lang="en-US" sz="600" kern="100">
                          <a:effectLst/>
                        </a:rPr>
                        <a:t>Skenario Pengujian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0" marR="87630" indent="0" algn="r">
                        <a:lnSpc>
                          <a:spcPct val="150000"/>
                        </a:lnSpc>
                        <a:spcBef>
                          <a:spcPts val="0"/>
                        </a:spcBef>
                        <a:spcAft>
                          <a:spcPts val="0"/>
                        </a:spcAft>
                      </a:pPr>
                      <a:r>
                        <a:rPr lang="en-US" sz="600" kern="100">
                          <a:effectLst/>
                        </a:rPr>
                        <a:t>Hasil yang diharapkan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67945" marR="1270" indent="0" algn="ctr">
                        <a:lnSpc>
                          <a:spcPct val="150000"/>
                        </a:lnSpc>
                        <a:spcBef>
                          <a:spcPts val="0"/>
                        </a:spcBef>
                        <a:spcAft>
                          <a:spcPts val="0"/>
                        </a:spcAft>
                      </a:pPr>
                      <a:r>
                        <a:rPr lang="en-US" sz="600" kern="100">
                          <a:effectLst/>
                        </a:rPr>
                        <a:t>Hasil pengujian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tc>
                <a:extLst>
                  <a:ext uri="{0D108BD9-81ED-4DB2-BD59-A6C34878D82A}">
                    <a16:rowId xmlns:a16="http://schemas.microsoft.com/office/drawing/2014/main" val="2616875882"/>
                  </a:ext>
                </a:extLst>
              </a:tr>
              <a:tr h="601746">
                <a:tc>
                  <a:txBody>
                    <a:bodyPr/>
                    <a:lstStyle/>
                    <a:p>
                      <a:pPr marL="66040" marR="0" indent="0" algn="l">
                        <a:lnSpc>
                          <a:spcPct val="150000"/>
                        </a:lnSpc>
                        <a:spcBef>
                          <a:spcPts val="0"/>
                        </a:spcBef>
                        <a:spcAft>
                          <a:spcPts val="0"/>
                        </a:spcAft>
                      </a:pPr>
                      <a:r>
                        <a:rPr lang="en-US" sz="600" kern="100">
                          <a:effectLst/>
                        </a:rPr>
                        <a:t>1.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0" indent="0" algn="l">
                        <a:lnSpc>
                          <a:spcPct val="150000"/>
                        </a:lnSpc>
                        <a:spcBef>
                          <a:spcPts val="0"/>
                        </a:spcBef>
                        <a:spcAft>
                          <a:spcPts val="0"/>
                        </a:spcAft>
                      </a:pPr>
                      <a:r>
                        <a:rPr lang="en-US" sz="600" kern="100">
                          <a:effectLst/>
                        </a:rPr>
                        <a:t>Splash Screen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69850" marR="6985" indent="0" algn="l">
                        <a:lnSpc>
                          <a:spcPct val="150000"/>
                        </a:lnSpc>
                        <a:spcBef>
                          <a:spcPts val="0"/>
                        </a:spcBef>
                        <a:spcAft>
                          <a:spcPts val="0"/>
                        </a:spcAft>
                      </a:pPr>
                      <a:r>
                        <a:rPr lang="en-US" sz="600" kern="100">
                          <a:effectLst/>
                        </a:rPr>
                        <a:t>Ketika membuka aplikasi, layar pembuka akan terlihat.</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0" indent="0" algn="l">
                        <a:lnSpc>
                          <a:spcPct val="150000"/>
                        </a:lnSpc>
                        <a:spcBef>
                          <a:spcPts val="0"/>
                        </a:spcBef>
                        <a:spcAft>
                          <a:spcPts val="0"/>
                        </a:spcAft>
                      </a:pPr>
                      <a:r>
                        <a:rPr lang="en-US" sz="600" kern="100">
                          <a:effectLst/>
                        </a:rPr>
                        <a:t>Ketika pengguna membuka aplikasi, layar pembuka akan muncul.</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3660" marR="0" indent="0" algn="l">
                        <a:lnSpc>
                          <a:spcPct val="150000"/>
                        </a:lnSpc>
                        <a:spcBef>
                          <a:spcPts val="0"/>
                        </a:spcBef>
                        <a:spcAft>
                          <a:spcPts val="0"/>
                        </a:spcAft>
                      </a:pPr>
                      <a:r>
                        <a:rPr lang="en-US" sz="600" kern="100">
                          <a:effectLst/>
                        </a:rPr>
                        <a:t>Aplikasi berjalan dengan baik diawal, serta menampilkan splash screen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tc>
                <a:tc>
                  <a:txBody>
                    <a:bodyPr/>
                    <a:lstStyle/>
                    <a:p>
                      <a:pPr marL="14605" marR="0" indent="0" algn="ctr">
                        <a:lnSpc>
                          <a:spcPct val="150000"/>
                        </a:lnSpc>
                        <a:spcBef>
                          <a:spcPts val="0"/>
                        </a:spcBef>
                        <a:spcAft>
                          <a:spcPts val="0"/>
                        </a:spcAft>
                      </a:pPr>
                      <a:r>
                        <a:rPr lang="en-US" sz="600" kern="100">
                          <a:effectLst/>
                        </a:rPr>
                        <a:t>Valid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extLst>
                  <a:ext uri="{0D108BD9-81ED-4DB2-BD59-A6C34878D82A}">
                    <a16:rowId xmlns:a16="http://schemas.microsoft.com/office/drawing/2014/main" val="1742842095"/>
                  </a:ext>
                </a:extLst>
              </a:tr>
              <a:tr h="744726">
                <a:tc>
                  <a:txBody>
                    <a:bodyPr/>
                    <a:lstStyle/>
                    <a:p>
                      <a:pPr marL="66040" marR="0" indent="0" algn="l">
                        <a:lnSpc>
                          <a:spcPct val="150000"/>
                        </a:lnSpc>
                        <a:spcBef>
                          <a:spcPts val="0"/>
                        </a:spcBef>
                        <a:spcAft>
                          <a:spcPts val="0"/>
                        </a:spcAft>
                      </a:pPr>
                      <a:r>
                        <a:rPr lang="en-US" sz="600" kern="100">
                          <a:effectLst/>
                        </a:rPr>
                        <a:t>2.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4445" indent="0" algn="l">
                        <a:lnSpc>
                          <a:spcPct val="150000"/>
                        </a:lnSpc>
                        <a:spcBef>
                          <a:spcPts val="0"/>
                        </a:spcBef>
                        <a:spcAft>
                          <a:spcPts val="0"/>
                        </a:spcAft>
                      </a:pPr>
                      <a:r>
                        <a:rPr lang="en-US" sz="600" kern="100">
                          <a:effectLst/>
                        </a:rPr>
                        <a:t>Home Screen</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69850" marR="0" indent="0" algn="l">
                        <a:lnSpc>
                          <a:spcPct val="150000"/>
                        </a:lnSpc>
                        <a:spcBef>
                          <a:spcPts val="0"/>
                        </a:spcBef>
                        <a:spcAft>
                          <a:spcPts val="0"/>
                        </a:spcAft>
                      </a:pPr>
                      <a:r>
                        <a:rPr lang="en-US" sz="600" kern="100">
                          <a:effectLst/>
                        </a:rPr>
                        <a:t>Sesudah splash screen halaman beranjak ke tampilan home</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201930" indent="0" algn="l">
                        <a:lnSpc>
                          <a:spcPct val="150000"/>
                        </a:lnSpc>
                        <a:spcBef>
                          <a:spcPts val="0"/>
                        </a:spcBef>
                        <a:spcAft>
                          <a:spcPts val="0"/>
                        </a:spcAft>
                      </a:pPr>
                      <a:r>
                        <a:rPr lang="en-US" sz="600" kern="100">
                          <a:effectLst/>
                        </a:rPr>
                        <a:t>Ada jeda saat masih di tampilan splash screen, sampai diarahkan ke halaman home</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tc>
                <a:tc>
                  <a:txBody>
                    <a:bodyPr/>
                    <a:lstStyle/>
                    <a:p>
                      <a:pPr marL="73660" marR="0" indent="0" algn="l">
                        <a:lnSpc>
                          <a:spcPct val="150000"/>
                        </a:lnSpc>
                        <a:spcBef>
                          <a:spcPts val="0"/>
                        </a:spcBef>
                        <a:spcAft>
                          <a:spcPts val="0"/>
                        </a:spcAft>
                      </a:pPr>
                      <a:r>
                        <a:rPr lang="en-US" sz="600" kern="100">
                          <a:effectLst/>
                        </a:rPr>
                        <a:t>Halaman home muncul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14605" marR="0" indent="0" algn="ctr">
                        <a:lnSpc>
                          <a:spcPct val="150000"/>
                        </a:lnSpc>
                        <a:spcBef>
                          <a:spcPts val="0"/>
                        </a:spcBef>
                        <a:spcAft>
                          <a:spcPts val="0"/>
                        </a:spcAft>
                      </a:pPr>
                      <a:r>
                        <a:rPr lang="en-US" sz="600" kern="100">
                          <a:effectLst/>
                        </a:rPr>
                        <a:t>Valid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extLst>
                  <a:ext uri="{0D108BD9-81ED-4DB2-BD59-A6C34878D82A}">
                    <a16:rowId xmlns:a16="http://schemas.microsoft.com/office/drawing/2014/main" val="696244141"/>
                  </a:ext>
                </a:extLst>
              </a:tr>
              <a:tr h="458765">
                <a:tc>
                  <a:txBody>
                    <a:bodyPr/>
                    <a:lstStyle/>
                    <a:p>
                      <a:pPr marL="66040" marR="0" indent="0" algn="l">
                        <a:lnSpc>
                          <a:spcPct val="150000"/>
                        </a:lnSpc>
                        <a:spcBef>
                          <a:spcPts val="0"/>
                        </a:spcBef>
                        <a:spcAft>
                          <a:spcPts val="0"/>
                        </a:spcAft>
                      </a:pPr>
                      <a:r>
                        <a:rPr lang="en-US" sz="600" kern="100">
                          <a:effectLst/>
                        </a:rPr>
                        <a:t>3.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0" indent="0" algn="l">
                        <a:lnSpc>
                          <a:spcPct val="150000"/>
                        </a:lnSpc>
                        <a:spcBef>
                          <a:spcPts val="0"/>
                        </a:spcBef>
                        <a:spcAft>
                          <a:spcPts val="0"/>
                        </a:spcAft>
                      </a:pPr>
                      <a:r>
                        <a:rPr lang="en-US" sz="600" kern="100">
                          <a:effectLst/>
                        </a:rPr>
                        <a:t>Ensiklopedia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69850" marR="0" indent="-81280" algn="l">
                        <a:lnSpc>
                          <a:spcPct val="150000"/>
                        </a:lnSpc>
                        <a:spcBef>
                          <a:spcPts val="0"/>
                        </a:spcBef>
                        <a:spcAft>
                          <a:spcPts val="0"/>
                        </a:spcAft>
                      </a:pPr>
                      <a:r>
                        <a:rPr lang="en-US" sz="700" kern="100">
                          <a:effectLst/>
                        </a:rPr>
                        <a:t> </a:t>
                      </a:r>
                      <a:r>
                        <a:rPr lang="en-US" sz="600" kern="100">
                          <a:effectLst/>
                        </a:rPr>
                        <a:t>Menampilkan halaman </a:t>
                      </a:r>
                      <a:r>
                        <a:rPr lang="en-US" sz="700" kern="100">
                          <a:effectLst/>
                        </a:rPr>
                        <a:t> </a:t>
                      </a:r>
                      <a:r>
                        <a:rPr lang="en-US" sz="600" kern="100">
                          <a:effectLst/>
                        </a:rPr>
                        <a:t>ensiklopedia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0" indent="0" algn="l">
                        <a:lnSpc>
                          <a:spcPct val="150000"/>
                        </a:lnSpc>
                        <a:spcBef>
                          <a:spcPts val="0"/>
                        </a:spcBef>
                        <a:spcAft>
                          <a:spcPts val="0"/>
                        </a:spcAft>
                      </a:pPr>
                      <a:r>
                        <a:rPr lang="en-US" sz="600" kern="100">
                          <a:effectLst/>
                        </a:rPr>
                        <a:t>User menekan tombol pada navbar button dibawah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tc>
                <a:tc>
                  <a:txBody>
                    <a:bodyPr/>
                    <a:lstStyle/>
                    <a:p>
                      <a:pPr marL="73660" marR="0" indent="0" algn="l">
                        <a:lnSpc>
                          <a:spcPct val="150000"/>
                        </a:lnSpc>
                        <a:spcBef>
                          <a:spcPts val="0"/>
                        </a:spcBef>
                        <a:spcAft>
                          <a:spcPts val="0"/>
                        </a:spcAft>
                      </a:pPr>
                      <a:r>
                        <a:rPr lang="de-DE" sz="600" kern="100">
                          <a:effectLst/>
                        </a:rPr>
                        <a:t>Halaman berpindah ke halaman ensiklopedia </a:t>
                      </a:r>
                      <a:r>
                        <a:rPr lang="de-DE"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14605" marR="0" indent="0" algn="ctr">
                        <a:lnSpc>
                          <a:spcPct val="150000"/>
                        </a:lnSpc>
                        <a:spcBef>
                          <a:spcPts val="0"/>
                        </a:spcBef>
                        <a:spcAft>
                          <a:spcPts val="0"/>
                        </a:spcAft>
                      </a:pPr>
                      <a:r>
                        <a:rPr lang="en-US" sz="600" kern="100">
                          <a:effectLst/>
                        </a:rPr>
                        <a:t>Valid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extLst>
                  <a:ext uri="{0D108BD9-81ED-4DB2-BD59-A6C34878D82A}">
                    <a16:rowId xmlns:a16="http://schemas.microsoft.com/office/drawing/2014/main" val="2497856027"/>
                  </a:ext>
                </a:extLst>
              </a:tr>
              <a:tr h="887706">
                <a:tc>
                  <a:txBody>
                    <a:bodyPr/>
                    <a:lstStyle/>
                    <a:p>
                      <a:pPr marL="66040" marR="0" indent="0" algn="l">
                        <a:lnSpc>
                          <a:spcPct val="150000"/>
                        </a:lnSpc>
                        <a:spcBef>
                          <a:spcPts val="0"/>
                        </a:spcBef>
                        <a:spcAft>
                          <a:spcPts val="0"/>
                        </a:spcAft>
                      </a:pPr>
                      <a:r>
                        <a:rPr lang="en-US" sz="600" kern="100">
                          <a:effectLst/>
                        </a:rPr>
                        <a:t>4.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0" indent="0" algn="l">
                        <a:lnSpc>
                          <a:spcPct val="150000"/>
                        </a:lnSpc>
                        <a:spcBef>
                          <a:spcPts val="0"/>
                        </a:spcBef>
                        <a:spcAft>
                          <a:spcPts val="0"/>
                        </a:spcAft>
                      </a:pPr>
                      <a:r>
                        <a:rPr lang="en-US" sz="600" kern="100">
                          <a:effectLst/>
                        </a:rPr>
                        <a:t>Kisah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69850" marR="0" indent="0" algn="l">
                        <a:lnSpc>
                          <a:spcPct val="150000"/>
                        </a:lnSpc>
                        <a:spcBef>
                          <a:spcPts val="0"/>
                        </a:spcBef>
                        <a:spcAft>
                          <a:spcPts val="0"/>
                        </a:spcAft>
                      </a:pPr>
                      <a:r>
                        <a:rPr lang="en-US" sz="600" kern="100">
                          <a:effectLst/>
                        </a:rPr>
                        <a:t>Menampilkan halaman Kisah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330200" indent="0" algn="just">
                        <a:lnSpc>
                          <a:spcPct val="150000"/>
                        </a:lnSpc>
                        <a:spcBef>
                          <a:spcPts val="0"/>
                        </a:spcBef>
                        <a:spcAft>
                          <a:spcPts val="0"/>
                        </a:spcAft>
                      </a:pPr>
                      <a:r>
                        <a:rPr lang="en-US" sz="600" kern="100" dirty="0">
                          <a:effectLst/>
                        </a:rPr>
                        <a:t>User </a:t>
                      </a:r>
                      <a:r>
                        <a:rPr lang="en-US" sz="600" kern="100" dirty="0" err="1">
                          <a:effectLst/>
                        </a:rPr>
                        <a:t>menekan</a:t>
                      </a:r>
                      <a:r>
                        <a:rPr lang="en-US" sz="600" kern="100" dirty="0">
                          <a:effectLst/>
                        </a:rPr>
                        <a:t> </a:t>
                      </a:r>
                      <a:r>
                        <a:rPr lang="en-US" sz="600" kern="100" dirty="0" err="1">
                          <a:effectLst/>
                        </a:rPr>
                        <a:t>tombol</a:t>
                      </a:r>
                      <a:r>
                        <a:rPr lang="en-US" sz="600" kern="100" dirty="0">
                          <a:effectLst/>
                        </a:rPr>
                        <a:t> pada navbar button </a:t>
                      </a:r>
                      <a:r>
                        <a:rPr lang="en-US" sz="600" kern="100" dirty="0" err="1">
                          <a:effectLst/>
                        </a:rPr>
                        <a:t>dibawah</a:t>
                      </a:r>
                      <a:r>
                        <a:rPr lang="en-US" sz="600" kern="100" dirty="0">
                          <a:effectLst/>
                        </a:rPr>
                        <a:t> </a:t>
                      </a:r>
                      <a:r>
                        <a:rPr lang="en-US" sz="700" kern="100" dirty="0">
                          <a:effectLst/>
                        </a:rPr>
                        <a:t> </a:t>
                      </a:r>
                      <a:endParaRPr lang="en-US" sz="8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tc>
                <a:tc>
                  <a:txBody>
                    <a:bodyPr/>
                    <a:lstStyle/>
                    <a:p>
                      <a:pPr marL="73660" marR="0" indent="0" algn="l">
                        <a:lnSpc>
                          <a:spcPct val="150000"/>
                        </a:lnSpc>
                        <a:spcBef>
                          <a:spcPts val="0"/>
                        </a:spcBef>
                        <a:spcAft>
                          <a:spcPts val="0"/>
                        </a:spcAft>
                      </a:pPr>
                      <a:r>
                        <a:rPr lang="de-DE" sz="600" kern="100">
                          <a:effectLst/>
                        </a:rPr>
                        <a:t>Halaman berpindah ke halaman kisah </a:t>
                      </a:r>
                      <a:r>
                        <a:rPr lang="de-DE"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14605" marR="0" indent="0" algn="ctr">
                        <a:lnSpc>
                          <a:spcPct val="150000"/>
                        </a:lnSpc>
                        <a:spcBef>
                          <a:spcPts val="0"/>
                        </a:spcBef>
                        <a:spcAft>
                          <a:spcPts val="0"/>
                        </a:spcAft>
                      </a:pPr>
                      <a:r>
                        <a:rPr lang="en-US" sz="600" kern="100">
                          <a:effectLst/>
                        </a:rPr>
                        <a:t>Valid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extLst>
                  <a:ext uri="{0D108BD9-81ED-4DB2-BD59-A6C34878D82A}">
                    <a16:rowId xmlns:a16="http://schemas.microsoft.com/office/drawing/2014/main" val="2457377862"/>
                  </a:ext>
                </a:extLst>
              </a:tr>
              <a:tr h="866392">
                <a:tc>
                  <a:txBody>
                    <a:bodyPr/>
                    <a:lstStyle/>
                    <a:p>
                      <a:pPr marL="66040" marR="0" indent="0" algn="l">
                        <a:lnSpc>
                          <a:spcPct val="150000"/>
                        </a:lnSpc>
                        <a:spcBef>
                          <a:spcPts val="0"/>
                        </a:spcBef>
                        <a:spcAft>
                          <a:spcPts val="0"/>
                        </a:spcAft>
                      </a:pPr>
                      <a:r>
                        <a:rPr lang="en-US" sz="600" kern="100">
                          <a:effectLst/>
                        </a:rPr>
                        <a:t>5.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0" indent="0" algn="l">
                        <a:lnSpc>
                          <a:spcPct val="150000"/>
                        </a:lnSpc>
                        <a:spcBef>
                          <a:spcPts val="0"/>
                        </a:spcBef>
                        <a:spcAft>
                          <a:spcPts val="0"/>
                        </a:spcAft>
                      </a:pPr>
                      <a:r>
                        <a:rPr lang="en-US" sz="600" kern="100">
                          <a:effectLst/>
                        </a:rPr>
                        <a:t>Kuis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69850" marR="0" indent="0" algn="l">
                        <a:lnSpc>
                          <a:spcPct val="150000"/>
                        </a:lnSpc>
                        <a:spcBef>
                          <a:spcPts val="0"/>
                        </a:spcBef>
                        <a:spcAft>
                          <a:spcPts val="0"/>
                        </a:spcAft>
                      </a:pPr>
                      <a:r>
                        <a:rPr lang="en-US" sz="600" kern="100">
                          <a:effectLst/>
                        </a:rPr>
                        <a:t>Menampilkan halaman </a:t>
                      </a:r>
                      <a:endParaRPr lang="en-US" sz="800" kern="100">
                        <a:effectLst/>
                      </a:endParaRPr>
                    </a:p>
                    <a:p>
                      <a:pPr marL="69850" marR="0" indent="0" algn="l">
                        <a:lnSpc>
                          <a:spcPct val="150000"/>
                        </a:lnSpc>
                        <a:spcBef>
                          <a:spcPts val="0"/>
                        </a:spcBef>
                        <a:spcAft>
                          <a:spcPts val="0"/>
                        </a:spcAft>
                      </a:pPr>
                      <a:r>
                        <a:rPr lang="en-US" sz="600" kern="100">
                          <a:effectLst/>
                        </a:rPr>
                        <a:t>kuis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224790" indent="0" algn="l">
                        <a:lnSpc>
                          <a:spcPct val="150000"/>
                        </a:lnSpc>
                        <a:spcBef>
                          <a:spcPts val="0"/>
                        </a:spcBef>
                        <a:spcAft>
                          <a:spcPts val="0"/>
                        </a:spcAft>
                      </a:pPr>
                      <a:r>
                        <a:rPr lang="en-US" sz="600" kern="100">
                          <a:effectLst/>
                        </a:rPr>
                        <a:t>User menekan tombol lainnya pada navbar button dibawah, lalu user memilih kuis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tc>
                <a:tc>
                  <a:txBody>
                    <a:bodyPr/>
                    <a:lstStyle/>
                    <a:p>
                      <a:pPr marL="73660" marR="0" indent="0" algn="l">
                        <a:lnSpc>
                          <a:spcPct val="150000"/>
                        </a:lnSpc>
                        <a:spcBef>
                          <a:spcPts val="0"/>
                        </a:spcBef>
                        <a:spcAft>
                          <a:spcPts val="0"/>
                        </a:spcAft>
                      </a:pPr>
                      <a:r>
                        <a:rPr lang="de-DE" sz="600" kern="100">
                          <a:effectLst/>
                        </a:rPr>
                        <a:t>Halaman berpindah ke halaman kuis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14605" marR="0" indent="0" algn="ctr">
                        <a:lnSpc>
                          <a:spcPct val="150000"/>
                        </a:lnSpc>
                        <a:spcBef>
                          <a:spcPts val="0"/>
                        </a:spcBef>
                        <a:spcAft>
                          <a:spcPts val="0"/>
                        </a:spcAft>
                      </a:pPr>
                      <a:r>
                        <a:rPr lang="en-US" sz="600" kern="100">
                          <a:effectLst/>
                        </a:rPr>
                        <a:t>Valid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extLst>
                  <a:ext uri="{0D108BD9-81ED-4DB2-BD59-A6C34878D82A}">
                    <a16:rowId xmlns:a16="http://schemas.microsoft.com/office/drawing/2014/main" val="1372201363"/>
                  </a:ext>
                </a:extLst>
              </a:tr>
              <a:tr h="866392">
                <a:tc>
                  <a:txBody>
                    <a:bodyPr/>
                    <a:lstStyle/>
                    <a:p>
                      <a:pPr marL="66040" marR="0" indent="0" algn="l">
                        <a:lnSpc>
                          <a:spcPct val="150000"/>
                        </a:lnSpc>
                        <a:spcBef>
                          <a:spcPts val="0"/>
                        </a:spcBef>
                        <a:spcAft>
                          <a:spcPts val="0"/>
                        </a:spcAft>
                      </a:pPr>
                      <a:r>
                        <a:rPr lang="en-US" sz="600" kern="100">
                          <a:effectLst/>
                        </a:rPr>
                        <a:t>6.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0" indent="0" algn="l">
                        <a:lnSpc>
                          <a:spcPct val="150000"/>
                        </a:lnSpc>
                        <a:spcBef>
                          <a:spcPts val="0"/>
                        </a:spcBef>
                        <a:spcAft>
                          <a:spcPts val="0"/>
                        </a:spcAft>
                      </a:pPr>
                      <a:r>
                        <a:rPr lang="en-US" sz="600" kern="100">
                          <a:effectLst/>
                        </a:rPr>
                        <a:t>Panduan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69850" marR="0" indent="0" algn="l">
                        <a:lnSpc>
                          <a:spcPct val="150000"/>
                        </a:lnSpc>
                        <a:spcBef>
                          <a:spcPts val="0"/>
                        </a:spcBef>
                        <a:spcAft>
                          <a:spcPts val="0"/>
                        </a:spcAft>
                      </a:pPr>
                      <a:r>
                        <a:rPr lang="en-US" sz="600" kern="100">
                          <a:effectLst/>
                        </a:rPr>
                        <a:t>Menampilkan halaman panduan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224790" indent="0" algn="l">
                        <a:lnSpc>
                          <a:spcPct val="150000"/>
                        </a:lnSpc>
                        <a:spcBef>
                          <a:spcPts val="0"/>
                        </a:spcBef>
                        <a:spcAft>
                          <a:spcPts val="0"/>
                        </a:spcAft>
                      </a:pPr>
                      <a:r>
                        <a:rPr lang="en-US" sz="600" kern="100">
                          <a:effectLst/>
                        </a:rPr>
                        <a:t>User menekan tombol lainnya pada navbar button dibawah, lalu user memilih panduan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tc>
                <a:tc>
                  <a:txBody>
                    <a:bodyPr/>
                    <a:lstStyle/>
                    <a:p>
                      <a:pPr marL="73660" marR="0" indent="0" algn="l">
                        <a:lnSpc>
                          <a:spcPct val="150000"/>
                        </a:lnSpc>
                        <a:spcBef>
                          <a:spcPts val="0"/>
                        </a:spcBef>
                        <a:spcAft>
                          <a:spcPts val="0"/>
                        </a:spcAft>
                      </a:pPr>
                      <a:r>
                        <a:rPr lang="de-DE" sz="600" kern="100">
                          <a:effectLst/>
                        </a:rPr>
                        <a:t>Halaman berpindah ke halaman panduan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14605" marR="0" indent="0" algn="ctr">
                        <a:lnSpc>
                          <a:spcPct val="150000"/>
                        </a:lnSpc>
                        <a:spcBef>
                          <a:spcPts val="0"/>
                        </a:spcBef>
                        <a:spcAft>
                          <a:spcPts val="0"/>
                        </a:spcAft>
                      </a:pPr>
                      <a:r>
                        <a:rPr lang="en-US" sz="600" kern="100">
                          <a:effectLst/>
                        </a:rPr>
                        <a:t>Valid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extLst>
                  <a:ext uri="{0D108BD9-81ED-4DB2-BD59-A6C34878D82A}">
                    <a16:rowId xmlns:a16="http://schemas.microsoft.com/office/drawing/2014/main" val="3771768232"/>
                  </a:ext>
                </a:extLst>
              </a:tr>
              <a:tr h="601746">
                <a:tc>
                  <a:txBody>
                    <a:bodyPr/>
                    <a:lstStyle/>
                    <a:p>
                      <a:pPr marL="66040" marR="0" indent="0" algn="l">
                        <a:lnSpc>
                          <a:spcPct val="150000"/>
                        </a:lnSpc>
                        <a:spcBef>
                          <a:spcPts val="0"/>
                        </a:spcBef>
                        <a:spcAft>
                          <a:spcPts val="0"/>
                        </a:spcAft>
                      </a:pPr>
                      <a:r>
                        <a:rPr lang="en-US" sz="600" kern="100">
                          <a:effectLst/>
                        </a:rPr>
                        <a:t>7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0" indent="0" algn="l">
                        <a:lnSpc>
                          <a:spcPct val="150000"/>
                        </a:lnSpc>
                        <a:spcBef>
                          <a:spcPts val="0"/>
                        </a:spcBef>
                        <a:spcAft>
                          <a:spcPts val="0"/>
                        </a:spcAft>
                      </a:pPr>
                      <a:r>
                        <a:rPr lang="en-US" sz="600" kern="100">
                          <a:effectLst/>
                        </a:rPr>
                        <a:t>Kredit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69850" marR="0" indent="0" algn="l">
                        <a:lnSpc>
                          <a:spcPct val="150000"/>
                        </a:lnSpc>
                        <a:spcBef>
                          <a:spcPts val="0"/>
                        </a:spcBef>
                        <a:spcAft>
                          <a:spcPts val="155"/>
                        </a:spcAft>
                      </a:pPr>
                      <a:r>
                        <a:rPr lang="en-US" sz="600" kern="100">
                          <a:effectLst/>
                        </a:rPr>
                        <a:t>Menampilkan halaman </a:t>
                      </a:r>
                      <a:endParaRPr lang="en-US" sz="800" kern="100">
                        <a:effectLst/>
                      </a:endParaRPr>
                    </a:p>
                    <a:p>
                      <a:pPr marL="69850" marR="0" indent="0" algn="l">
                        <a:lnSpc>
                          <a:spcPct val="150000"/>
                        </a:lnSpc>
                        <a:spcBef>
                          <a:spcPts val="0"/>
                        </a:spcBef>
                        <a:spcAft>
                          <a:spcPts val="0"/>
                        </a:spcAft>
                      </a:pPr>
                      <a:r>
                        <a:rPr lang="en-US" sz="600" kern="100">
                          <a:effectLst/>
                        </a:rPr>
                        <a:t>kredit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72390" marR="0" indent="0" algn="l">
                        <a:lnSpc>
                          <a:spcPct val="150000"/>
                        </a:lnSpc>
                        <a:spcBef>
                          <a:spcPts val="0"/>
                        </a:spcBef>
                        <a:spcAft>
                          <a:spcPts val="0"/>
                        </a:spcAft>
                      </a:pPr>
                      <a:r>
                        <a:rPr lang="en-US" sz="600" kern="100">
                          <a:effectLst/>
                        </a:rPr>
                        <a:t>User menekan tombol lainnya pada navbar button dibawah, lalu user memilih kredit </a:t>
                      </a:r>
                      <a:r>
                        <a:rPr lang="en-US"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tc>
                <a:tc>
                  <a:txBody>
                    <a:bodyPr/>
                    <a:lstStyle/>
                    <a:p>
                      <a:pPr marL="73660" marR="0" indent="0" algn="l">
                        <a:lnSpc>
                          <a:spcPct val="150000"/>
                        </a:lnSpc>
                        <a:spcBef>
                          <a:spcPts val="0"/>
                        </a:spcBef>
                        <a:spcAft>
                          <a:spcPts val="0"/>
                        </a:spcAft>
                      </a:pPr>
                      <a:r>
                        <a:rPr lang="de-DE" sz="600" kern="100">
                          <a:effectLst/>
                        </a:rPr>
                        <a:t>Halaman berpindah ke halaman kredit </a:t>
                      </a:r>
                      <a:r>
                        <a:rPr lang="de-DE" sz="700" kern="100">
                          <a:effectLst/>
                        </a:rPr>
                        <a:t> </a:t>
                      </a:r>
                      <a:endParaRPr lang="en-US" sz="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tc>
                  <a:txBody>
                    <a:bodyPr/>
                    <a:lstStyle/>
                    <a:p>
                      <a:pPr marL="14605" marR="0" indent="0" algn="ctr">
                        <a:lnSpc>
                          <a:spcPct val="150000"/>
                        </a:lnSpc>
                        <a:spcBef>
                          <a:spcPts val="0"/>
                        </a:spcBef>
                        <a:spcAft>
                          <a:spcPts val="0"/>
                        </a:spcAft>
                      </a:pPr>
                      <a:r>
                        <a:rPr lang="en-US" sz="600" kern="100" dirty="0">
                          <a:effectLst/>
                        </a:rPr>
                        <a:t>Valid</a:t>
                      </a:r>
                      <a:r>
                        <a:rPr lang="en-US" sz="700" kern="100" dirty="0">
                          <a:effectLst/>
                        </a:rPr>
                        <a:t> </a:t>
                      </a:r>
                      <a:endParaRPr lang="en-US" sz="8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5600" marT="22831" marB="0" anchor="ctr"/>
                </a:tc>
                <a:extLst>
                  <a:ext uri="{0D108BD9-81ED-4DB2-BD59-A6C34878D82A}">
                    <a16:rowId xmlns:a16="http://schemas.microsoft.com/office/drawing/2014/main" val="3849033518"/>
                  </a:ext>
                </a:extLst>
              </a:tr>
            </a:tbl>
          </a:graphicData>
        </a:graphic>
      </p:graphicFrame>
      <p:sp>
        <p:nvSpPr>
          <p:cNvPr id="19" name="TextBox 18">
            <a:extLst>
              <a:ext uri="{FF2B5EF4-FFF2-40B4-BE49-F238E27FC236}">
                <a16:creationId xmlns:a16="http://schemas.microsoft.com/office/drawing/2014/main" id="{CD37A127-D8BF-1CD0-1053-45D4EC87F924}"/>
              </a:ext>
            </a:extLst>
          </p:cNvPr>
          <p:cNvSpPr txBox="1"/>
          <p:nvPr/>
        </p:nvSpPr>
        <p:spPr>
          <a:xfrm>
            <a:off x="5629083" y="1455877"/>
            <a:ext cx="4862147" cy="1754326"/>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Uji Coba Black-Box</a:t>
            </a:r>
          </a:p>
          <a:p>
            <a:r>
              <a:rPr lang="en-US" sz="1800" dirty="0" err="1">
                <a:solidFill>
                  <a:srgbClr val="000000"/>
                </a:solidFill>
                <a:effectLst/>
                <a:latin typeface="Times New Roman" panose="02020603050405020304" pitchFamily="18" charset="0"/>
                <a:ea typeface="Times New Roman" panose="02020603050405020304" pitchFamily="18" charset="0"/>
              </a:rPr>
              <a:t>Tujuan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black box </a:t>
            </a:r>
            <a:r>
              <a:rPr lang="en-US" sz="1800" dirty="0" err="1">
                <a:solidFill>
                  <a:srgbClr val="000000"/>
                </a:solidFill>
                <a:effectLst/>
                <a:latin typeface="Times New Roman" panose="02020603050405020304" pitchFamily="18" charset="0"/>
                <a:ea typeface="Times New Roman" panose="02020603050405020304" pitchFamily="18" charset="0"/>
              </a:rPr>
              <a:t>adalah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untuk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menilai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kinerja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dan </a:t>
            </a:r>
            <a:r>
              <a:rPr lang="en-US" sz="1800" dirty="0" err="1">
                <a:solidFill>
                  <a:srgbClr val="000000"/>
                </a:solidFill>
                <a:effectLst/>
                <a:latin typeface="Times New Roman" panose="02020603050405020304" pitchFamily="18" charset="0"/>
                <a:ea typeface="Times New Roman" panose="02020603050405020304" pitchFamily="18" charset="0"/>
              </a:rPr>
              <a:t>memastikan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apakah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dapat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beroperasi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secara</a:t>
            </a:r>
            <a:r>
              <a:rPr lang="en-US" sz="1800" dirty="0">
                <a:solidFill>
                  <a:srgbClr val="000000"/>
                </a:solidFill>
                <a:effectLst/>
                <a:latin typeface="Times New Roman" panose="02020603050405020304" pitchFamily="18" charset="0"/>
                <a:ea typeface="Times New Roman" panose="02020603050405020304" pitchFamily="18" charset="0"/>
              </a:rPr>
              <a:t> optimal. </a:t>
            </a:r>
            <a:r>
              <a:rPr lang="de-DE" sz="1800" dirty="0">
                <a:solidFill>
                  <a:srgbClr val="000000"/>
                </a:solidFill>
                <a:effectLst/>
                <a:latin typeface="Times New Roman" panose="02020603050405020304" pitchFamily="18" charset="0"/>
                <a:ea typeface="Times New Roman" panose="02020603050405020304" pitchFamily="18" charset="0"/>
              </a:rPr>
              <a:t>Hasil pengujian tersebut akan dipresentasikan dalam bentuk tabel di bawah ini</a:t>
            </a:r>
            <a:endParaRPr lang="en-US" dirty="0"/>
          </a:p>
        </p:txBody>
      </p:sp>
    </p:spTree>
    <p:extLst>
      <p:ext uri="{BB962C8B-B14F-4D97-AF65-F5344CB8AC3E}">
        <p14:creationId xmlns:p14="http://schemas.microsoft.com/office/powerpoint/2010/main" val="1360729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DB290F7F-5446-1BB2-4E85-8B29F3205450}"/>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10009813-67E5-AF32-A4F9-DF22F906E6B6}"/>
              </a:ext>
            </a:extLst>
          </p:cNvPr>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19" name="TextBox 18">
            <a:extLst>
              <a:ext uri="{FF2B5EF4-FFF2-40B4-BE49-F238E27FC236}">
                <a16:creationId xmlns:a16="http://schemas.microsoft.com/office/drawing/2014/main" id="{B880C3A4-0105-01A9-E818-1F11DDC161D8}"/>
              </a:ext>
            </a:extLst>
          </p:cNvPr>
          <p:cNvSpPr txBox="1"/>
          <p:nvPr/>
        </p:nvSpPr>
        <p:spPr>
          <a:xfrm>
            <a:off x="6667210" y="1944534"/>
            <a:ext cx="4772217" cy="1846659"/>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Uji Coba </a:t>
            </a:r>
            <a:r>
              <a:rPr lang="en-US" sz="1800" b="1" dirty="0" err="1">
                <a:solidFill>
                  <a:srgbClr val="000000"/>
                </a:solidFill>
                <a:effectLst/>
                <a:latin typeface="Times New Roman" panose="02020603050405020304" pitchFamily="18" charset="0"/>
                <a:ea typeface="Times New Roman" panose="02020603050405020304" pitchFamily="18" charset="0"/>
              </a:rPr>
              <a:t>Compability</a:t>
            </a:r>
            <a:endParaRPr lang="en-US" sz="1800" b="1" dirty="0">
              <a:solidFill>
                <a:srgbClr val="000000"/>
              </a:solidFill>
              <a:effectLst/>
              <a:latin typeface="Times New Roman" panose="02020603050405020304" pitchFamily="18" charset="0"/>
              <a:ea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Pengujian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err="1">
                <a:solidFill>
                  <a:srgbClr val="000000"/>
                </a:solidFill>
                <a:effectLst/>
                <a:latin typeface="Times New Roman" panose="02020603050405020304" pitchFamily="18" charset="0"/>
                <a:ea typeface="Times New Roman" panose="02020603050405020304" pitchFamily="18" charset="0"/>
              </a:rPr>
              <a:t>Compability</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adalah</a:t>
            </a:r>
            <a:r>
              <a:rPr lang="en-US" sz="1600" dirty="0">
                <a:solidFill>
                  <a:srgbClr val="000000"/>
                </a:solidFill>
                <a:effectLst/>
                <a:latin typeface="Times New Roman" panose="02020603050405020304" pitchFamily="18" charset="0"/>
                <a:ea typeface="Times New Roman" panose="02020603050405020304" pitchFamily="18" charset="0"/>
              </a:rPr>
              <a:t> proses </a:t>
            </a:r>
            <a:r>
              <a:rPr lang="en-US" sz="1600" dirty="0" err="1">
                <a:solidFill>
                  <a:srgbClr val="000000"/>
                </a:solidFill>
                <a:effectLst/>
                <a:latin typeface="Times New Roman" panose="02020603050405020304" pitchFamily="18" charset="0"/>
                <a:ea typeface="Times New Roman" panose="02020603050405020304" pitchFamily="18" charset="0"/>
              </a:rPr>
              <a:t>evaluasi</a:t>
            </a:r>
            <a:r>
              <a:rPr lang="en-US" sz="1600" dirty="0">
                <a:solidFill>
                  <a:srgbClr val="000000"/>
                </a:solidFill>
                <a:effectLst/>
                <a:latin typeface="Times New Roman" panose="02020603050405020304" pitchFamily="18" charset="0"/>
                <a:ea typeface="Times New Roman" panose="02020603050405020304" pitchFamily="18" charset="0"/>
              </a:rPr>
              <a:t> yang </a:t>
            </a:r>
            <a:r>
              <a:rPr lang="en-US" sz="1600" dirty="0" err="1">
                <a:solidFill>
                  <a:srgbClr val="000000"/>
                </a:solidFill>
                <a:effectLst/>
                <a:latin typeface="Times New Roman" panose="02020603050405020304" pitchFamily="18" charset="0"/>
                <a:ea typeface="Times New Roman" panose="02020603050405020304" pitchFamily="18" charset="0"/>
              </a:rPr>
              <a:t>bertujuan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untuk</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memastikan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bahwa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aplikasi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telah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dibangun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dengan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baik</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sehingga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dapat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berfungsi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dengan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baik</a:t>
            </a:r>
            <a:r>
              <a:rPr lang="en-US" sz="1600" dirty="0">
                <a:solidFill>
                  <a:srgbClr val="000000"/>
                </a:solidFill>
                <a:effectLst/>
                <a:latin typeface="Times New Roman" panose="02020603050405020304" pitchFamily="18" charset="0"/>
                <a:ea typeface="Times New Roman" panose="02020603050405020304" pitchFamily="18" charset="0"/>
              </a:rPr>
              <a:t> di </a:t>
            </a:r>
            <a:r>
              <a:rPr lang="en-US" sz="1600" dirty="0" err="1">
                <a:solidFill>
                  <a:srgbClr val="000000"/>
                </a:solidFill>
                <a:effectLst/>
                <a:latin typeface="Times New Roman" panose="02020603050405020304" pitchFamily="18" charset="0"/>
                <a:ea typeface="Times New Roman" panose="02020603050405020304" pitchFamily="18" charset="0"/>
              </a:rPr>
              <a:t>berbagai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perangkat</a:t>
            </a:r>
            <a:r>
              <a:rPr lang="en-US" sz="1600" dirty="0">
                <a:solidFill>
                  <a:srgbClr val="000000"/>
                </a:solidFill>
                <a:effectLst/>
                <a:latin typeface="Times New Roman" panose="02020603050405020304" pitchFamily="18" charset="0"/>
                <a:ea typeface="Times New Roman" panose="02020603050405020304" pitchFamily="18" charset="0"/>
              </a:rPr>
              <a:t>. Pada </a:t>
            </a:r>
            <a:r>
              <a:rPr lang="en-US" sz="1600" dirty="0" err="1">
                <a:solidFill>
                  <a:srgbClr val="000000"/>
                </a:solidFill>
                <a:effectLst/>
                <a:latin typeface="Times New Roman" panose="02020603050405020304" pitchFamily="18" charset="0"/>
                <a:ea typeface="Times New Roman" panose="02020603050405020304" pitchFamily="18" charset="0"/>
              </a:rPr>
              <a:t>perangkat</a:t>
            </a:r>
            <a:r>
              <a:rPr lang="en-US" sz="1600" dirty="0">
                <a:solidFill>
                  <a:srgbClr val="000000"/>
                </a:solidFill>
                <a:effectLst/>
                <a:latin typeface="Times New Roman" panose="02020603050405020304" pitchFamily="18" charset="0"/>
                <a:ea typeface="Times New Roman" panose="02020603050405020304" pitchFamily="18" charset="0"/>
              </a:rPr>
              <a:t> yang </a:t>
            </a:r>
            <a:r>
              <a:rPr lang="en-US" sz="1600" dirty="0" err="1">
                <a:solidFill>
                  <a:srgbClr val="000000"/>
                </a:solidFill>
                <a:effectLst/>
                <a:latin typeface="Times New Roman" panose="02020603050405020304" pitchFamily="18" charset="0"/>
                <a:ea typeface="Times New Roman" panose="02020603050405020304" pitchFamily="18" charset="0"/>
              </a:rPr>
              <a:t>beragam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mungkin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terjadi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variasi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dalam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tampilan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aplikasi</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p>
        </p:txBody>
      </p:sp>
      <p:graphicFrame>
        <p:nvGraphicFramePr>
          <p:cNvPr id="3" name="Table 2">
            <a:extLst>
              <a:ext uri="{FF2B5EF4-FFF2-40B4-BE49-F238E27FC236}">
                <a16:creationId xmlns:a16="http://schemas.microsoft.com/office/drawing/2014/main" id="{183FFA17-C394-0EFA-FE19-E2FDDC407E74}"/>
              </a:ext>
            </a:extLst>
          </p:cNvPr>
          <p:cNvGraphicFramePr>
            <a:graphicFrameLocks noGrp="1"/>
          </p:cNvGraphicFramePr>
          <p:nvPr>
            <p:extLst>
              <p:ext uri="{D42A27DB-BD31-4B8C-83A1-F6EECF244321}">
                <p14:modId xmlns:p14="http://schemas.microsoft.com/office/powerpoint/2010/main" val="54926964"/>
              </p:ext>
            </p:extLst>
          </p:nvPr>
        </p:nvGraphicFramePr>
        <p:xfrm>
          <a:off x="638273" y="1944534"/>
          <a:ext cx="5885620" cy="2297909"/>
        </p:xfrm>
        <a:graphic>
          <a:graphicData uri="http://schemas.openxmlformats.org/drawingml/2006/table">
            <a:tbl>
              <a:tblPr firstRow="1" firstCol="1" bandRow="1">
                <a:tableStyleId>{5095403D-4E6C-4E2F-84BE-A32BE76EBDD0}</a:tableStyleId>
              </a:tblPr>
              <a:tblGrid>
                <a:gridCol w="337916">
                  <a:extLst>
                    <a:ext uri="{9D8B030D-6E8A-4147-A177-3AD203B41FA5}">
                      <a16:colId xmlns:a16="http://schemas.microsoft.com/office/drawing/2014/main" val="2180226468"/>
                    </a:ext>
                  </a:extLst>
                </a:gridCol>
                <a:gridCol w="1229959">
                  <a:extLst>
                    <a:ext uri="{9D8B030D-6E8A-4147-A177-3AD203B41FA5}">
                      <a16:colId xmlns:a16="http://schemas.microsoft.com/office/drawing/2014/main" val="3373474119"/>
                    </a:ext>
                  </a:extLst>
                </a:gridCol>
                <a:gridCol w="992273">
                  <a:extLst>
                    <a:ext uri="{9D8B030D-6E8A-4147-A177-3AD203B41FA5}">
                      <a16:colId xmlns:a16="http://schemas.microsoft.com/office/drawing/2014/main" val="601036310"/>
                    </a:ext>
                  </a:extLst>
                </a:gridCol>
                <a:gridCol w="791097">
                  <a:extLst>
                    <a:ext uri="{9D8B030D-6E8A-4147-A177-3AD203B41FA5}">
                      <a16:colId xmlns:a16="http://schemas.microsoft.com/office/drawing/2014/main" val="1446505722"/>
                    </a:ext>
                  </a:extLst>
                </a:gridCol>
                <a:gridCol w="691583">
                  <a:extLst>
                    <a:ext uri="{9D8B030D-6E8A-4147-A177-3AD203B41FA5}">
                      <a16:colId xmlns:a16="http://schemas.microsoft.com/office/drawing/2014/main" val="3920733016"/>
                    </a:ext>
                  </a:extLst>
                </a:gridCol>
                <a:gridCol w="902066">
                  <a:extLst>
                    <a:ext uri="{9D8B030D-6E8A-4147-A177-3AD203B41FA5}">
                      <a16:colId xmlns:a16="http://schemas.microsoft.com/office/drawing/2014/main" val="2306259027"/>
                    </a:ext>
                  </a:extLst>
                </a:gridCol>
                <a:gridCol w="940726">
                  <a:extLst>
                    <a:ext uri="{9D8B030D-6E8A-4147-A177-3AD203B41FA5}">
                      <a16:colId xmlns:a16="http://schemas.microsoft.com/office/drawing/2014/main" val="4239841565"/>
                    </a:ext>
                  </a:extLst>
                </a:gridCol>
              </a:tblGrid>
              <a:tr h="604727">
                <a:tc>
                  <a:txBody>
                    <a:bodyPr/>
                    <a:lstStyle/>
                    <a:p>
                      <a:pPr marL="0" marR="0" indent="0" algn="l">
                        <a:lnSpc>
                          <a:spcPct val="150000"/>
                        </a:lnSpc>
                        <a:spcBef>
                          <a:spcPts val="0"/>
                        </a:spcBef>
                        <a:spcAft>
                          <a:spcPts val="0"/>
                        </a:spcAft>
                      </a:pPr>
                      <a:r>
                        <a:rPr lang="en-US" sz="900" kern="100">
                          <a:effectLst/>
                        </a:rPr>
                        <a:t>No.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nchor="ctr"/>
                </a:tc>
                <a:tc>
                  <a:txBody>
                    <a:bodyPr/>
                    <a:lstStyle/>
                    <a:p>
                      <a:pPr marL="0" marR="63500" indent="0" algn="ctr">
                        <a:lnSpc>
                          <a:spcPct val="150000"/>
                        </a:lnSpc>
                        <a:spcBef>
                          <a:spcPts val="0"/>
                        </a:spcBef>
                        <a:spcAft>
                          <a:spcPts val="0"/>
                        </a:spcAft>
                      </a:pPr>
                      <a:r>
                        <a:rPr lang="en-US" sz="900" kern="100">
                          <a:effectLst/>
                        </a:rPr>
                        <a:t>Merek</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nchor="ctr"/>
                </a:tc>
                <a:tc>
                  <a:txBody>
                    <a:bodyPr/>
                    <a:lstStyle/>
                    <a:p>
                      <a:pPr marL="0" marR="60960" indent="0" algn="ctr">
                        <a:lnSpc>
                          <a:spcPct val="150000"/>
                        </a:lnSpc>
                        <a:spcBef>
                          <a:spcPts val="0"/>
                        </a:spcBef>
                        <a:spcAft>
                          <a:spcPts val="0"/>
                        </a:spcAft>
                      </a:pPr>
                      <a:r>
                        <a:rPr lang="en-US" sz="900" kern="100">
                          <a:effectLst/>
                        </a:rPr>
                        <a:t>Versi Android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nchor="ctr"/>
                </a:tc>
                <a:tc>
                  <a:txBody>
                    <a:bodyPr/>
                    <a:lstStyle/>
                    <a:p>
                      <a:pPr marL="0" marR="8255" indent="0" algn="ctr">
                        <a:lnSpc>
                          <a:spcPct val="150000"/>
                        </a:lnSpc>
                        <a:spcBef>
                          <a:spcPts val="0"/>
                        </a:spcBef>
                        <a:spcAft>
                          <a:spcPts val="0"/>
                        </a:spcAft>
                      </a:pPr>
                      <a:r>
                        <a:rPr lang="en-US" sz="900" kern="100">
                          <a:effectLst/>
                        </a:rPr>
                        <a:t>Ukuran Layar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ctr">
                        <a:lnSpc>
                          <a:spcPct val="150000"/>
                        </a:lnSpc>
                        <a:spcBef>
                          <a:spcPts val="0"/>
                        </a:spcBef>
                        <a:spcAft>
                          <a:spcPts val="0"/>
                        </a:spcAft>
                      </a:pPr>
                      <a:r>
                        <a:rPr lang="en-US" sz="900" kern="100">
                          <a:effectLst/>
                        </a:rPr>
                        <a:t>Kamera Belakang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64770" indent="0" algn="ctr">
                        <a:lnSpc>
                          <a:spcPct val="150000"/>
                        </a:lnSpc>
                        <a:spcBef>
                          <a:spcPts val="0"/>
                        </a:spcBef>
                        <a:spcAft>
                          <a:spcPts val="0"/>
                        </a:spcAft>
                      </a:pPr>
                      <a:r>
                        <a:rPr lang="en-US" sz="900" kern="100">
                          <a:effectLst/>
                        </a:rPr>
                        <a:t>RAM</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64770" indent="0" algn="ctr">
                        <a:lnSpc>
                          <a:spcPct val="150000"/>
                        </a:lnSpc>
                        <a:spcBef>
                          <a:spcPts val="0"/>
                        </a:spcBef>
                        <a:spcAft>
                          <a:spcPts val="0"/>
                        </a:spcAft>
                      </a:pPr>
                      <a:r>
                        <a:rPr lang="en-US" sz="900" kern="100" dirty="0" err="1">
                          <a:effectLst/>
                        </a:rPr>
                        <a:t>Keterangan</a:t>
                      </a:r>
                      <a:r>
                        <a:rPr lang="en-US" sz="900" kern="100" dirty="0">
                          <a:effectLst/>
                        </a:rPr>
                        <a:t> </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nchor="ctr"/>
                </a:tc>
                <a:extLst>
                  <a:ext uri="{0D108BD9-81ED-4DB2-BD59-A6C34878D82A}">
                    <a16:rowId xmlns:a16="http://schemas.microsoft.com/office/drawing/2014/main" val="2909621372"/>
                  </a:ext>
                </a:extLst>
              </a:tr>
              <a:tr h="328650">
                <a:tc>
                  <a:txBody>
                    <a:bodyPr/>
                    <a:lstStyle/>
                    <a:p>
                      <a:pPr marL="0" marR="24130" indent="0" algn="ctr">
                        <a:lnSpc>
                          <a:spcPct val="150000"/>
                        </a:lnSpc>
                        <a:spcBef>
                          <a:spcPts val="0"/>
                        </a:spcBef>
                        <a:spcAft>
                          <a:spcPts val="0"/>
                        </a:spcAft>
                      </a:pPr>
                      <a:r>
                        <a:rPr lang="en-US" sz="900" kern="100">
                          <a:effectLst/>
                        </a:rPr>
                        <a:t>1.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2540" marR="0" indent="0" algn="l">
                        <a:lnSpc>
                          <a:spcPct val="150000"/>
                        </a:lnSpc>
                        <a:spcBef>
                          <a:spcPts val="0"/>
                        </a:spcBef>
                        <a:spcAft>
                          <a:spcPts val="0"/>
                        </a:spcAft>
                      </a:pPr>
                      <a:r>
                        <a:rPr lang="en-US" sz="900" kern="100">
                          <a:effectLst/>
                        </a:rPr>
                        <a:t>Samsung M14</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2540" marR="0" indent="0" algn="l">
                        <a:lnSpc>
                          <a:spcPct val="150000"/>
                        </a:lnSpc>
                        <a:spcBef>
                          <a:spcPts val="0"/>
                        </a:spcBef>
                        <a:spcAft>
                          <a:spcPts val="0"/>
                        </a:spcAft>
                      </a:pPr>
                      <a:r>
                        <a:rPr lang="en-US" sz="900" kern="100">
                          <a:effectLst/>
                        </a:rPr>
                        <a:t>Android 13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l">
                        <a:lnSpc>
                          <a:spcPct val="150000"/>
                        </a:lnSpc>
                        <a:spcBef>
                          <a:spcPts val="0"/>
                        </a:spcBef>
                        <a:spcAft>
                          <a:spcPts val="0"/>
                        </a:spcAft>
                      </a:pPr>
                      <a:r>
                        <a:rPr lang="en-US" sz="900" kern="100">
                          <a:effectLst/>
                        </a:rPr>
                        <a:t>6,6”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635" marR="0" indent="0" algn="l">
                        <a:lnSpc>
                          <a:spcPct val="150000"/>
                        </a:lnSpc>
                        <a:spcBef>
                          <a:spcPts val="0"/>
                        </a:spcBef>
                        <a:spcAft>
                          <a:spcPts val="0"/>
                        </a:spcAft>
                      </a:pPr>
                      <a:r>
                        <a:rPr lang="en-US" sz="900" kern="100">
                          <a:effectLst/>
                        </a:rPr>
                        <a:t>50 MP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ctr">
                        <a:lnSpc>
                          <a:spcPct val="150000"/>
                        </a:lnSpc>
                        <a:spcBef>
                          <a:spcPts val="0"/>
                        </a:spcBef>
                        <a:spcAft>
                          <a:spcPts val="0"/>
                        </a:spcAft>
                      </a:pPr>
                      <a:r>
                        <a:rPr lang="en-US" sz="900" kern="100">
                          <a:effectLst/>
                        </a:rPr>
                        <a:t>6 GB</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l">
                        <a:lnSpc>
                          <a:spcPct val="150000"/>
                        </a:lnSpc>
                        <a:spcBef>
                          <a:spcPts val="0"/>
                        </a:spcBef>
                        <a:spcAft>
                          <a:spcPts val="0"/>
                        </a:spcAft>
                      </a:pPr>
                      <a:r>
                        <a:rPr lang="en-US" sz="900" kern="100">
                          <a:effectLst/>
                        </a:rPr>
                        <a:t>Baik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extLst>
                  <a:ext uri="{0D108BD9-81ED-4DB2-BD59-A6C34878D82A}">
                    <a16:rowId xmlns:a16="http://schemas.microsoft.com/office/drawing/2014/main" val="124020508"/>
                  </a:ext>
                </a:extLst>
              </a:tr>
              <a:tr h="328650">
                <a:tc>
                  <a:txBody>
                    <a:bodyPr/>
                    <a:lstStyle/>
                    <a:p>
                      <a:pPr marL="0" marR="24130" indent="0" algn="ctr">
                        <a:lnSpc>
                          <a:spcPct val="150000"/>
                        </a:lnSpc>
                        <a:spcBef>
                          <a:spcPts val="0"/>
                        </a:spcBef>
                        <a:spcAft>
                          <a:spcPts val="0"/>
                        </a:spcAft>
                      </a:pPr>
                      <a:r>
                        <a:rPr lang="en-US" sz="900" kern="100">
                          <a:effectLst/>
                        </a:rPr>
                        <a:t>2.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2540" marR="0" indent="0" algn="l">
                        <a:lnSpc>
                          <a:spcPct val="150000"/>
                        </a:lnSpc>
                        <a:spcBef>
                          <a:spcPts val="0"/>
                        </a:spcBef>
                        <a:spcAft>
                          <a:spcPts val="0"/>
                        </a:spcAft>
                      </a:pPr>
                      <a:r>
                        <a:rPr lang="en-US" sz="900" kern="100">
                          <a:effectLst/>
                        </a:rPr>
                        <a:t>Redmi Note 11</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2540" marR="0" indent="0" algn="l">
                        <a:lnSpc>
                          <a:spcPct val="150000"/>
                        </a:lnSpc>
                        <a:spcBef>
                          <a:spcPts val="0"/>
                        </a:spcBef>
                        <a:spcAft>
                          <a:spcPts val="0"/>
                        </a:spcAft>
                      </a:pPr>
                      <a:r>
                        <a:rPr lang="en-US" sz="900" kern="100">
                          <a:effectLst/>
                        </a:rPr>
                        <a:t>Android 11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l">
                        <a:lnSpc>
                          <a:spcPct val="150000"/>
                        </a:lnSpc>
                        <a:spcBef>
                          <a:spcPts val="0"/>
                        </a:spcBef>
                        <a:spcAft>
                          <a:spcPts val="0"/>
                        </a:spcAft>
                      </a:pPr>
                      <a:r>
                        <a:rPr lang="en-US" sz="900" kern="100">
                          <a:effectLst/>
                        </a:rPr>
                        <a:t>6,43”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635" marR="0" indent="0" algn="l">
                        <a:lnSpc>
                          <a:spcPct val="150000"/>
                        </a:lnSpc>
                        <a:spcBef>
                          <a:spcPts val="0"/>
                        </a:spcBef>
                        <a:spcAft>
                          <a:spcPts val="0"/>
                        </a:spcAft>
                      </a:pPr>
                      <a:r>
                        <a:rPr lang="en-US" sz="900" kern="100">
                          <a:effectLst/>
                        </a:rPr>
                        <a:t>50 MP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ctr">
                        <a:lnSpc>
                          <a:spcPct val="150000"/>
                        </a:lnSpc>
                        <a:spcBef>
                          <a:spcPts val="0"/>
                        </a:spcBef>
                        <a:spcAft>
                          <a:spcPts val="0"/>
                        </a:spcAft>
                      </a:pPr>
                      <a:r>
                        <a:rPr lang="en-US" sz="900" kern="100" dirty="0">
                          <a:effectLst/>
                        </a:rPr>
                        <a:t>8 GB</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l">
                        <a:lnSpc>
                          <a:spcPct val="150000"/>
                        </a:lnSpc>
                        <a:spcBef>
                          <a:spcPts val="0"/>
                        </a:spcBef>
                        <a:spcAft>
                          <a:spcPts val="0"/>
                        </a:spcAft>
                      </a:pPr>
                      <a:r>
                        <a:rPr lang="en-US" sz="900" kern="100">
                          <a:effectLst/>
                        </a:rPr>
                        <a:t>Baik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extLst>
                  <a:ext uri="{0D108BD9-81ED-4DB2-BD59-A6C34878D82A}">
                    <a16:rowId xmlns:a16="http://schemas.microsoft.com/office/drawing/2014/main" val="3543300774"/>
                  </a:ext>
                </a:extLst>
              </a:tr>
              <a:tr h="345947">
                <a:tc>
                  <a:txBody>
                    <a:bodyPr/>
                    <a:lstStyle/>
                    <a:p>
                      <a:pPr marL="0" marR="24130" indent="0" algn="ctr">
                        <a:lnSpc>
                          <a:spcPct val="150000"/>
                        </a:lnSpc>
                        <a:spcBef>
                          <a:spcPts val="0"/>
                        </a:spcBef>
                        <a:spcAft>
                          <a:spcPts val="0"/>
                        </a:spcAft>
                      </a:pPr>
                      <a:r>
                        <a:rPr lang="en-US" sz="900" kern="100">
                          <a:effectLst/>
                        </a:rPr>
                        <a:t>3.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2540" marR="0" indent="0" algn="l">
                        <a:lnSpc>
                          <a:spcPct val="150000"/>
                        </a:lnSpc>
                        <a:spcBef>
                          <a:spcPts val="0"/>
                        </a:spcBef>
                        <a:spcAft>
                          <a:spcPts val="0"/>
                        </a:spcAft>
                      </a:pPr>
                      <a:r>
                        <a:rPr lang="en-US" sz="900" kern="100">
                          <a:effectLst/>
                        </a:rPr>
                        <a:t>Oppo Reno4 F</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2540" marR="0" indent="0" algn="l">
                        <a:lnSpc>
                          <a:spcPct val="150000"/>
                        </a:lnSpc>
                        <a:spcBef>
                          <a:spcPts val="0"/>
                        </a:spcBef>
                        <a:spcAft>
                          <a:spcPts val="0"/>
                        </a:spcAft>
                      </a:pPr>
                      <a:r>
                        <a:rPr lang="en-US" sz="900" kern="100">
                          <a:effectLst/>
                        </a:rPr>
                        <a:t>Android 10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l">
                        <a:lnSpc>
                          <a:spcPct val="150000"/>
                        </a:lnSpc>
                        <a:spcBef>
                          <a:spcPts val="0"/>
                        </a:spcBef>
                        <a:spcAft>
                          <a:spcPts val="0"/>
                        </a:spcAft>
                      </a:pPr>
                      <a:r>
                        <a:rPr lang="en-US" sz="900" kern="100">
                          <a:effectLst/>
                        </a:rPr>
                        <a:t>6,43”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635" marR="0" indent="0" algn="l">
                        <a:lnSpc>
                          <a:spcPct val="150000"/>
                        </a:lnSpc>
                        <a:spcBef>
                          <a:spcPts val="0"/>
                        </a:spcBef>
                        <a:spcAft>
                          <a:spcPts val="0"/>
                        </a:spcAft>
                      </a:pPr>
                      <a:r>
                        <a:rPr lang="en-US" sz="900" kern="100">
                          <a:effectLst/>
                        </a:rPr>
                        <a:t>48 MP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ctr">
                        <a:lnSpc>
                          <a:spcPct val="150000"/>
                        </a:lnSpc>
                        <a:spcBef>
                          <a:spcPts val="0"/>
                        </a:spcBef>
                        <a:spcAft>
                          <a:spcPts val="0"/>
                        </a:spcAft>
                      </a:pPr>
                      <a:r>
                        <a:rPr lang="en-US" sz="900" kern="100" dirty="0">
                          <a:effectLst/>
                        </a:rPr>
                        <a:t>8 GB</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l">
                        <a:lnSpc>
                          <a:spcPct val="150000"/>
                        </a:lnSpc>
                        <a:spcBef>
                          <a:spcPts val="0"/>
                        </a:spcBef>
                        <a:spcAft>
                          <a:spcPts val="0"/>
                        </a:spcAft>
                      </a:pPr>
                      <a:r>
                        <a:rPr lang="en-US" sz="900" kern="100">
                          <a:effectLst/>
                        </a:rPr>
                        <a:t>Baik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extLst>
                  <a:ext uri="{0D108BD9-81ED-4DB2-BD59-A6C34878D82A}">
                    <a16:rowId xmlns:a16="http://schemas.microsoft.com/office/drawing/2014/main" val="2190790270"/>
                  </a:ext>
                </a:extLst>
              </a:tr>
              <a:tr h="361285">
                <a:tc>
                  <a:txBody>
                    <a:bodyPr/>
                    <a:lstStyle/>
                    <a:p>
                      <a:pPr marL="0" marR="24130" indent="0" algn="ctr">
                        <a:lnSpc>
                          <a:spcPct val="150000"/>
                        </a:lnSpc>
                        <a:spcBef>
                          <a:spcPts val="0"/>
                        </a:spcBef>
                        <a:spcAft>
                          <a:spcPts val="0"/>
                        </a:spcAft>
                      </a:pPr>
                      <a:r>
                        <a:rPr lang="en-US" sz="900" kern="100">
                          <a:effectLst/>
                        </a:rPr>
                        <a:t>4.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2540" marR="0" indent="0" algn="l">
                        <a:lnSpc>
                          <a:spcPct val="150000"/>
                        </a:lnSpc>
                        <a:spcBef>
                          <a:spcPts val="0"/>
                        </a:spcBef>
                        <a:spcAft>
                          <a:spcPts val="0"/>
                        </a:spcAft>
                      </a:pPr>
                      <a:r>
                        <a:rPr lang="en-US" sz="900" kern="100" dirty="0">
                          <a:effectLst/>
                        </a:rPr>
                        <a:t>Samsung S20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2540" marR="0" indent="0" algn="l">
                        <a:lnSpc>
                          <a:spcPct val="150000"/>
                        </a:lnSpc>
                        <a:spcBef>
                          <a:spcPts val="0"/>
                        </a:spcBef>
                        <a:spcAft>
                          <a:spcPts val="0"/>
                        </a:spcAft>
                      </a:pPr>
                      <a:r>
                        <a:rPr lang="en-US" sz="900" kern="100">
                          <a:effectLst/>
                        </a:rPr>
                        <a:t>Android 10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l">
                        <a:lnSpc>
                          <a:spcPct val="150000"/>
                        </a:lnSpc>
                        <a:spcBef>
                          <a:spcPts val="0"/>
                        </a:spcBef>
                        <a:spcAft>
                          <a:spcPts val="0"/>
                        </a:spcAft>
                      </a:pPr>
                      <a:r>
                        <a:rPr lang="en-US" sz="900" kern="100">
                          <a:effectLst/>
                        </a:rPr>
                        <a:t>6,2”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635" marR="0" indent="0" algn="l">
                        <a:lnSpc>
                          <a:spcPct val="150000"/>
                        </a:lnSpc>
                        <a:spcBef>
                          <a:spcPts val="0"/>
                        </a:spcBef>
                        <a:spcAft>
                          <a:spcPts val="0"/>
                        </a:spcAft>
                      </a:pPr>
                      <a:r>
                        <a:rPr lang="en-US" sz="900" kern="100">
                          <a:effectLst/>
                        </a:rPr>
                        <a:t>64 MP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ctr">
                        <a:lnSpc>
                          <a:spcPct val="150000"/>
                        </a:lnSpc>
                        <a:spcBef>
                          <a:spcPts val="0"/>
                        </a:spcBef>
                        <a:spcAft>
                          <a:spcPts val="0"/>
                        </a:spcAft>
                      </a:pPr>
                      <a:r>
                        <a:rPr lang="en-US" sz="900" kern="100">
                          <a:effectLst/>
                        </a:rPr>
                        <a:t>8 GB</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l">
                        <a:lnSpc>
                          <a:spcPct val="150000"/>
                        </a:lnSpc>
                        <a:spcBef>
                          <a:spcPts val="0"/>
                        </a:spcBef>
                        <a:spcAft>
                          <a:spcPts val="0"/>
                        </a:spcAft>
                      </a:pPr>
                      <a:r>
                        <a:rPr lang="en-US" sz="900" kern="100">
                          <a:effectLst/>
                        </a:rPr>
                        <a:t>Baik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extLst>
                  <a:ext uri="{0D108BD9-81ED-4DB2-BD59-A6C34878D82A}">
                    <a16:rowId xmlns:a16="http://schemas.microsoft.com/office/drawing/2014/main" val="2296272499"/>
                  </a:ext>
                </a:extLst>
              </a:tr>
              <a:tr h="328650">
                <a:tc>
                  <a:txBody>
                    <a:bodyPr/>
                    <a:lstStyle/>
                    <a:p>
                      <a:pPr marL="0" marR="2413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2540" marR="0" indent="0" algn="l">
                        <a:lnSpc>
                          <a:spcPct val="150000"/>
                        </a:lnSpc>
                        <a:spcBef>
                          <a:spcPts val="0"/>
                        </a:spcBef>
                        <a:spcAft>
                          <a:spcPts val="0"/>
                        </a:spcAft>
                      </a:pPr>
                      <a:r>
                        <a:rPr lang="en-US" sz="900" kern="100">
                          <a:effectLst/>
                        </a:rPr>
                        <a:t>Samsung A53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2540" marR="0" indent="0" algn="l">
                        <a:lnSpc>
                          <a:spcPct val="150000"/>
                        </a:lnSpc>
                        <a:spcBef>
                          <a:spcPts val="0"/>
                        </a:spcBef>
                        <a:spcAft>
                          <a:spcPts val="0"/>
                        </a:spcAft>
                      </a:pPr>
                      <a:r>
                        <a:rPr lang="en-US" sz="900" kern="100">
                          <a:effectLst/>
                        </a:rPr>
                        <a:t>Android 14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l">
                        <a:lnSpc>
                          <a:spcPct val="150000"/>
                        </a:lnSpc>
                        <a:spcBef>
                          <a:spcPts val="0"/>
                        </a:spcBef>
                        <a:spcAft>
                          <a:spcPts val="0"/>
                        </a:spcAft>
                      </a:pPr>
                      <a:r>
                        <a:rPr lang="en-US" sz="900" kern="100">
                          <a:effectLst/>
                        </a:rPr>
                        <a:t>6,5”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635" marR="0" indent="0" algn="l">
                        <a:lnSpc>
                          <a:spcPct val="150000"/>
                        </a:lnSpc>
                        <a:spcBef>
                          <a:spcPts val="0"/>
                        </a:spcBef>
                        <a:spcAft>
                          <a:spcPts val="0"/>
                        </a:spcAft>
                      </a:pPr>
                      <a:r>
                        <a:rPr lang="en-US" sz="900" kern="100">
                          <a:effectLst/>
                        </a:rPr>
                        <a:t>64 MP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ctr">
                        <a:lnSpc>
                          <a:spcPct val="150000"/>
                        </a:lnSpc>
                        <a:spcBef>
                          <a:spcPts val="0"/>
                        </a:spcBef>
                        <a:spcAft>
                          <a:spcPts val="0"/>
                        </a:spcAft>
                      </a:pPr>
                      <a:r>
                        <a:rPr lang="en-US" sz="900" kern="100">
                          <a:effectLst/>
                        </a:rPr>
                        <a:t>8 GB</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tc>
                  <a:txBody>
                    <a:bodyPr/>
                    <a:lstStyle/>
                    <a:p>
                      <a:pPr marL="0" marR="0" indent="0" algn="l">
                        <a:lnSpc>
                          <a:spcPct val="150000"/>
                        </a:lnSpc>
                        <a:spcBef>
                          <a:spcPts val="0"/>
                        </a:spcBef>
                        <a:spcAft>
                          <a:spcPts val="0"/>
                        </a:spcAft>
                      </a:pPr>
                      <a:r>
                        <a:rPr lang="en-US" sz="900" kern="100" dirty="0" err="1">
                          <a:effectLst/>
                        </a:rPr>
                        <a:t>Baik</a:t>
                      </a:r>
                      <a:r>
                        <a:rPr lang="en-US" sz="900" kern="100" dirty="0">
                          <a:effectLst/>
                        </a:rPr>
                        <a:t> </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4445" marT="20320" marB="0"/>
                </a:tc>
                <a:extLst>
                  <a:ext uri="{0D108BD9-81ED-4DB2-BD59-A6C34878D82A}">
                    <a16:rowId xmlns:a16="http://schemas.microsoft.com/office/drawing/2014/main" val="3129211530"/>
                  </a:ext>
                </a:extLst>
              </a:tr>
            </a:tbl>
          </a:graphicData>
        </a:graphic>
      </p:graphicFrame>
    </p:spTree>
    <p:extLst>
      <p:ext uri="{BB962C8B-B14F-4D97-AF65-F5344CB8AC3E}">
        <p14:creationId xmlns:p14="http://schemas.microsoft.com/office/powerpoint/2010/main" val="1658660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032BBA20-A8B9-C637-2177-107D9D2A8CBA}"/>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0A17B2A3-BC36-717B-2607-E14498C8B603}"/>
              </a:ext>
            </a:extLst>
          </p:cNvPr>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19" name="TextBox 18">
            <a:extLst>
              <a:ext uri="{FF2B5EF4-FFF2-40B4-BE49-F238E27FC236}">
                <a16:creationId xmlns:a16="http://schemas.microsoft.com/office/drawing/2014/main" id="{4B00D9D1-1499-06D3-7291-72D96763E95F}"/>
              </a:ext>
            </a:extLst>
          </p:cNvPr>
          <p:cNvSpPr txBox="1"/>
          <p:nvPr/>
        </p:nvSpPr>
        <p:spPr>
          <a:xfrm>
            <a:off x="811533" y="1100471"/>
            <a:ext cx="6292652" cy="2862322"/>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Uji Acceptability</a:t>
            </a:r>
          </a:p>
          <a:p>
            <a:pPr algn="just"/>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Acceptability </a:t>
            </a:r>
            <a:r>
              <a:rPr lang="en-US" sz="1800" dirty="0" err="1">
                <a:solidFill>
                  <a:srgbClr val="000000"/>
                </a:solidFill>
                <a:effectLst/>
                <a:latin typeface="Times New Roman" panose="02020603050405020304" pitchFamily="18" charset="0"/>
                <a:ea typeface="Times New Roman" panose="02020603050405020304" pitchFamily="18" charset="0"/>
              </a:rPr>
              <a:t>merupakan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evaluasi</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dilakukan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untuk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menilai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sejauh</a:t>
            </a:r>
            <a:r>
              <a:rPr lang="en-US" sz="1800" dirty="0">
                <a:solidFill>
                  <a:srgbClr val="000000"/>
                </a:solidFill>
                <a:effectLst/>
                <a:latin typeface="Times New Roman" panose="02020603050405020304" pitchFamily="18" charset="0"/>
                <a:ea typeface="Times New Roman" panose="02020603050405020304" pitchFamily="18" charset="0"/>
              </a:rPr>
              <a:t> mana </a:t>
            </a:r>
            <a:r>
              <a:rPr lang="en-US" sz="1800" dirty="0" err="1">
                <a:solidFill>
                  <a:srgbClr val="000000"/>
                </a:solidFill>
                <a:effectLst/>
                <a:latin typeface="Times New Roman" panose="02020603050405020304" pitchFamily="18" charset="0"/>
                <a:ea typeface="Times New Roman" panose="02020603050405020304" pitchFamily="18" charset="0"/>
              </a:rPr>
              <a:t>perangkat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lunak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memenuhi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standar</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telah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ditetapkan</a:t>
            </a:r>
            <a:r>
              <a:rPr lang="en-US" sz="1800" dirty="0">
                <a:solidFill>
                  <a:srgbClr val="000000"/>
                </a:solidFill>
                <a:effectLst/>
                <a:latin typeface="Times New Roman" panose="02020603050405020304" pitchFamily="18" charset="0"/>
                <a:ea typeface="Times New Roman" panose="02020603050405020304" pitchFamily="18" charset="0"/>
              </a:rPr>
              <a:t> oleh </a:t>
            </a:r>
            <a:r>
              <a:rPr lang="en-US" sz="1800" dirty="0" err="1">
                <a:solidFill>
                  <a:srgbClr val="000000"/>
                </a:solidFill>
                <a:effectLst/>
                <a:latin typeface="Times New Roman" panose="02020603050405020304" pitchFamily="18" charset="0"/>
                <a:ea typeface="Times New Roman" panose="02020603050405020304" pitchFamily="18" charset="0"/>
              </a:rPr>
              <a:t>pengguna</a:t>
            </a:r>
            <a:r>
              <a:rPr lang="en-US" sz="1800" dirty="0">
                <a:solidFill>
                  <a:srgbClr val="000000"/>
                </a:solidFill>
                <a:effectLst/>
                <a:latin typeface="Times New Roman" panose="02020603050405020304" pitchFamily="18" charset="0"/>
                <a:ea typeface="Times New Roman" panose="02020603050405020304" pitchFamily="18" charset="0"/>
              </a:rPr>
              <a:t>. Uji </a:t>
            </a:r>
            <a:r>
              <a:rPr lang="en-US" sz="1800" dirty="0" err="1">
                <a:solidFill>
                  <a:srgbClr val="000000"/>
                </a:solidFill>
                <a:effectLst/>
                <a:latin typeface="Times New Roman" panose="02020603050405020304" pitchFamily="18" charset="0"/>
                <a:ea typeface="Times New Roman" panose="02020603050405020304" pitchFamily="18" charset="0"/>
              </a:rPr>
              <a:t>coba</a:t>
            </a:r>
            <a:r>
              <a:rPr lang="en-US" sz="1800" dirty="0">
                <a:solidFill>
                  <a:srgbClr val="000000"/>
                </a:solidFill>
                <a:effectLst/>
                <a:latin typeface="Times New Roman" panose="02020603050405020304" pitchFamily="18" charset="0"/>
                <a:ea typeface="Times New Roman" panose="02020603050405020304" pitchFamily="18" charset="0"/>
              </a:rPr>
              <a:t> ini </a:t>
            </a:r>
            <a:r>
              <a:rPr lang="en-US" sz="1800" dirty="0" err="1">
                <a:solidFill>
                  <a:srgbClr val="000000"/>
                </a:solidFill>
                <a:effectLst/>
                <a:latin typeface="Times New Roman" panose="02020603050405020304" pitchFamily="18" charset="0"/>
                <a:ea typeface="Times New Roman" panose="02020603050405020304" pitchFamily="18" charset="0"/>
              </a:rPr>
              <a:t>melibatkan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tiga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kelompok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responden</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berbeda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yaitu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ahli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bidang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materi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ahli</a:t>
            </a:r>
            <a:r>
              <a:rPr lang="en-US" sz="1800" dirty="0">
                <a:solidFill>
                  <a:srgbClr val="000000"/>
                </a:solidFill>
                <a:effectLst/>
                <a:latin typeface="Times New Roman" panose="02020603050405020304" pitchFamily="18" charset="0"/>
                <a:ea typeface="Times New Roman" panose="02020603050405020304" pitchFamily="18" charset="0"/>
              </a:rPr>
              <a:t> media, dan </a:t>
            </a:r>
            <a:r>
              <a:rPr lang="en-US" sz="1800" dirty="0" err="1">
                <a:solidFill>
                  <a:srgbClr val="000000"/>
                </a:solidFill>
                <a:effectLst/>
                <a:latin typeface="Times New Roman" panose="02020603050405020304" pitchFamily="18" charset="0"/>
                <a:ea typeface="Times New Roman" panose="02020603050405020304" pitchFamily="18" charset="0"/>
              </a:rPr>
              <a:t>pengguna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umum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Setiap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responden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diminta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memberikan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penilaian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mereka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terhadap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sejumlah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pertanyaan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menggunakan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skala</a:t>
            </a:r>
            <a:r>
              <a:rPr lang="en-US" sz="1800" dirty="0">
                <a:solidFill>
                  <a:srgbClr val="000000"/>
                </a:solidFill>
                <a:effectLst/>
                <a:latin typeface="Times New Roman" panose="02020603050405020304" pitchFamily="18" charset="0"/>
                <a:ea typeface="Times New Roman" panose="02020603050405020304" pitchFamily="18" charset="0"/>
              </a:rPr>
              <a:t> Likert. Hasil </a:t>
            </a:r>
            <a:r>
              <a:rPr lang="en-US" sz="1800" dirty="0" err="1">
                <a:solidFill>
                  <a:srgbClr val="000000"/>
                </a:solidFill>
                <a:effectLst/>
                <a:latin typeface="Times New Roman" panose="02020603050405020304" pitchFamily="18" charset="0"/>
                <a:ea typeface="Times New Roman" panose="02020603050405020304" pitchFamily="18" charset="0"/>
              </a:rPr>
              <a:t>penilaian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tersebut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kemudian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dianalisis</a:t>
            </a:r>
            <a:r>
              <a:rPr lang="en-US" sz="1800" dirty="0">
                <a:solidFill>
                  <a:srgbClr val="000000"/>
                </a:solidFill>
                <a:effectLst/>
                <a:latin typeface="Times New Roman" panose="02020603050405020304" pitchFamily="18" charset="0"/>
                <a:ea typeface="Times New Roman" panose="02020603050405020304" pitchFamily="18" charset="0"/>
              </a:rPr>
              <a:t> dan </a:t>
            </a:r>
            <a:r>
              <a:rPr lang="en-US" sz="1800" dirty="0" err="1">
                <a:solidFill>
                  <a:srgbClr val="000000"/>
                </a:solidFill>
                <a:effectLst/>
                <a:latin typeface="Times New Roman" panose="02020603050405020304" pitchFamily="18" charset="0"/>
                <a:ea typeface="Times New Roman" panose="02020603050405020304" pitchFamily="18" charset="0"/>
              </a:rPr>
              <a:t>diklasifikasikan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sesuai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tabel</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disamping</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600" dirty="0"/>
          </a:p>
        </p:txBody>
      </p:sp>
      <p:graphicFrame>
        <p:nvGraphicFramePr>
          <p:cNvPr id="4" name="Table 3">
            <a:extLst>
              <a:ext uri="{FF2B5EF4-FFF2-40B4-BE49-F238E27FC236}">
                <a16:creationId xmlns:a16="http://schemas.microsoft.com/office/drawing/2014/main" id="{A650F771-81A0-73C1-AB59-7133826181DA}"/>
              </a:ext>
            </a:extLst>
          </p:cNvPr>
          <p:cNvGraphicFramePr>
            <a:graphicFrameLocks noGrp="1"/>
          </p:cNvGraphicFramePr>
          <p:nvPr>
            <p:extLst>
              <p:ext uri="{D42A27DB-BD31-4B8C-83A1-F6EECF244321}">
                <p14:modId xmlns:p14="http://schemas.microsoft.com/office/powerpoint/2010/main" val="1819070912"/>
              </p:ext>
            </p:extLst>
          </p:nvPr>
        </p:nvGraphicFramePr>
        <p:xfrm>
          <a:off x="8667579" y="1355448"/>
          <a:ext cx="2156906" cy="1894572"/>
        </p:xfrm>
        <a:graphic>
          <a:graphicData uri="http://schemas.openxmlformats.org/drawingml/2006/table">
            <a:tbl>
              <a:tblPr firstRow="1" firstCol="1" bandRow="1">
                <a:tableStyleId>{5095403D-4E6C-4E2F-84BE-A32BE76EBDD0}</a:tableStyleId>
              </a:tblPr>
              <a:tblGrid>
                <a:gridCol w="1429074">
                  <a:extLst>
                    <a:ext uri="{9D8B030D-6E8A-4147-A177-3AD203B41FA5}">
                      <a16:colId xmlns:a16="http://schemas.microsoft.com/office/drawing/2014/main" val="322766675"/>
                    </a:ext>
                  </a:extLst>
                </a:gridCol>
                <a:gridCol w="727832">
                  <a:extLst>
                    <a:ext uri="{9D8B030D-6E8A-4147-A177-3AD203B41FA5}">
                      <a16:colId xmlns:a16="http://schemas.microsoft.com/office/drawing/2014/main" val="4224790040"/>
                    </a:ext>
                  </a:extLst>
                </a:gridCol>
              </a:tblGrid>
              <a:tr h="307501">
                <a:tc>
                  <a:txBody>
                    <a:bodyPr/>
                    <a:lstStyle/>
                    <a:p>
                      <a:pPr marL="0" marR="3810" indent="0" algn="ctr">
                        <a:lnSpc>
                          <a:spcPct val="150000"/>
                        </a:lnSpc>
                        <a:spcBef>
                          <a:spcPts val="0"/>
                        </a:spcBef>
                        <a:spcAft>
                          <a:spcPts val="0"/>
                        </a:spcAft>
                      </a:pPr>
                      <a:r>
                        <a:rPr lang="en-US" sz="900" kern="100">
                          <a:effectLst/>
                        </a:rPr>
                        <a:t>Kategori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tc>
                  <a:txBody>
                    <a:bodyPr/>
                    <a:lstStyle/>
                    <a:p>
                      <a:pPr marL="0" marR="6350" indent="0" algn="ctr">
                        <a:lnSpc>
                          <a:spcPct val="150000"/>
                        </a:lnSpc>
                        <a:spcBef>
                          <a:spcPts val="0"/>
                        </a:spcBef>
                        <a:spcAft>
                          <a:spcPts val="0"/>
                        </a:spcAft>
                      </a:pPr>
                      <a:r>
                        <a:rPr lang="en-US" sz="900" kern="100">
                          <a:effectLst/>
                        </a:rPr>
                        <a:t>Skor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extLst>
                  <a:ext uri="{0D108BD9-81ED-4DB2-BD59-A6C34878D82A}">
                    <a16:rowId xmlns:a16="http://schemas.microsoft.com/office/drawing/2014/main" val="2403881445"/>
                  </a:ext>
                </a:extLst>
              </a:tr>
              <a:tr h="307501">
                <a:tc>
                  <a:txBody>
                    <a:bodyPr/>
                    <a:lstStyle/>
                    <a:p>
                      <a:pPr marL="0" marR="4445" indent="0" algn="ctr">
                        <a:lnSpc>
                          <a:spcPct val="150000"/>
                        </a:lnSpc>
                        <a:spcBef>
                          <a:spcPts val="0"/>
                        </a:spcBef>
                        <a:spcAft>
                          <a:spcPts val="0"/>
                        </a:spcAft>
                      </a:pPr>
                      <a:r>
                        <a:rPr lang="en-US" sz="900" kern="100">
                          <a:effectLst/>
                        </a:rPr>
                        <a:t>Sangat Setuju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tc>
                  <a:txBody>
                    <a:bodyPr/>
                    <a:lstStyle/>
                    <a:p>
                      <a:pPr marL="0" marR="508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extLst>
                  <a:ext uri="{0D108BD9-81ED-4DB2-BD59-A6C34878D82A}">
                    <a16:rowId xmlns:a16="http://schemas.microsoft.com/office/drawing/2014/main" val="634445022"/>
                  </a:ext>
                </a:extLst>
              </a:tr>
              <a:tr h="307501">
                <a:tc>
                  <a:txBody>
                    <a:bodyPr/>
                    <a:lstStyle/>
                    <a:p>
                      <a:pPr marL="0" marR="8890" indent="0" algn="ctr">
                        <a:lnSpc>
                          <a:spcPct val="150000"/>
                        </a:lnSpc>
                        <a:spcBef>
                          <a:spcPts val="0"/>
                        </a:spcBef>
                        <a:spcAft>
                          <a:spcPts val="0"/>
                        </a:spcAft>
                      </a:pPr>
                      <a:r>
                        <a:rPr lang="en-US" sz="900" kern="100">
                          <a:effectLst/>
                        </a:rPr>
                        <a:t>Setuju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tc>
                  <a:txBody>
                    <a:bodyPr/>
                    <a:lstStyle/>
                    <a:p>
                      <a:pPr marL="0" marR="5080" indent="0" algn="ctr">
                        <a:lnSpc>
                          <a:spcPct val="150000"/>
                        </a:lnSpc>
                        <a:spcBef>
                          <a:spcPts val="0"/>
                        </a:spcBef>
                        <a:spcAft>
                          <a:spcPts val="0"/>
                        </a:spcAft>
                      </a:pPr>
                      <a:r>
                        <a:rPr lang="en-US" sz="900" kern="100">
                          <a:effectLst/>
                        </a:rPr>
                        <a:t>4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extLst>
                  <a:ext uri="{0D108BD9-81ED-4DB2-BD59-A6C34878D82A}">
                    <a16:rowId xmlns:a16="http://schemas.microsoft.com/office/drawing/2014/main" val="2173298231"/>
                  </a:ext>
                </a:extLst>
              </a:tr>
              <a:tr h="307501">
                <a:tc>
                  <a:txBody>
                    <a:bodyPr/>
                    <a:lstStyle/>
                    <a:p>
                      <a:pPr marL="0" marR="6350" indent="0" algn="ctr">
                        <a:lnSpc>
                          <a:spcPct val="150000"/>
                        </a:lnSpc>
                        <a:spcBef>
                          <a:spcPts val="0"/>
                        </a:spcBef>
                        <a:spcAft>
                          <a:spcPts val="0"/>
                        </a:spcAft>
                      </a:pPr>
                      <a:r>
                        <a:rPr lang="en-US" sz="900" kern="100">
                          <a:effectLst/>
                        </a:rPr>
                        <a:t>Netral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tc>
                  <a:txBody>
                    <a:bodyPr/>
                    <a:lstStyle/>
                    <a:p>
                      <a:pPr marL="0" marR="5080" indent="0" algn="ctr">
                        <a:lnSpc>
                          <a:spcPct val="150000"/>
                        </a:lnSpc>
                        <a:spcBef>
                          <a:spcPts val="0"/>
                        </a:spcBef>
                        <a:spcAft>
                          <a:spcPts val="0"/>
                        </a:spcAft>
                      </a:pPr>
                      <a:r>
                        <a:rPr lang="en-US" sz="900" kern="100">
                          <a:effectLst/>
                        </a:rPr>
                        <a:t>3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extLst>
                  <a:ext uri="{0D108BD9-81ED-4DB2-BD59-A6C34878D82A}">
                    <a16:rowId xmlns:a16="http://schemas.microsoft.com/office/drawing/2014/main" val="25773157"/>
                  </a:ext>
                </a:extLst>
              </a:tr>
              <a:tr h="307501">
                <a:tc>
                  <a:txBody>
                    <a:bodyPr/>
                    <a:lstStyle/>
                    <a:p>
                      <a:pPr marL="0" marR="3810" indent="0" algn="ctr">
                        <a:lnSpc>
                          <a:spcPct val="150000"/>
                        </a:lnSpc>
                        <a:spcBef>
                          <a:spcPts val="0"/>
                        </a:spcBef>
                        <a:spcAft>
                          <a:spcPts val="0"/>
                        </a:spcAft>
                      </a:pPr>
                      <a:r>
                        <a:rPr lang="en-US" sz="900" kern="100">
                          <a:effectLst/>
                        </a:rPr>
                        <a:t>Tidak Setuju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tc>
                  <a:txBody>
                    <a:bodyPr/>
                    <a:lstStyle/>
                    <a:p>
                      <a:pPr marL="0" marR="5080" indent="0" algn="ctr">
                        <a:lnSpc>
                          <a:spcPct val="150000"/>
                        </a:lnSpc>
                        <a:spcBef>
                          <a:spcPts val="0"/>
                        </a:spcBef>
                        <a:spcAft>
                          <a:spcPts val="0"/>
                        </a:spcAft>
                      </a:pPr>
                      <a:r>
                        <a:rPr lang="en-US" sz="900" kern="100" dirty="0">
                          <a:effectLst/>
                        </a:rPr>
                        <a:t>2 </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extLst>
                  <a:ext uri="{0D108BD9-81ED-4DB2-BD59-A6C34878D82A}">
                    <a16:rowId xmlns:a16="http://schemas.microsoft.com/office/drawing/2014/main" val="2186956298"/>
                  </a:ext>
                </a:extLst>
              </a:tr>
              <a:tr h="357067">
                <a:tc>
                  <a:txBody>
                    <a:bodyPr/>
                    <a:lstStyle/>
                    <a:p>
                      <a:pPr marL="0" marR="9525" indent="0" algn="ctr">
                        <a:lnSpc>
                          <a:spcPct val="150000"/>
                        </a:lnSpc>
                        <a:spcBef>
                          <a:spcPts val="0"/>
                        </a:spcBef>
                        <a:spcAft>
                          <a:spcPts val="0"/>
                        </a:spcAft>
                      </a:pPr>
                      <a:r>
                        <a:rPr lang="en-US" sz="900" kern="100">
                          <a:effectLst/>
                        </a:rPr>
                        <a:t>Sangat Tidak Setuju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tc>
                  <a:txBody>
                    <a:bodyPr/>
                    <a:lstStyle/>
                    <a:p>
                      <a:pPr marL="0" marR="5080" indent="0" algn="ctr">
                        <a:lnSpc>
                          <a:spcPct val="150000"/>
                        </a:lnSpc>
                        <a:spcBef>
                          <a:spcPts val="0"/>
                        </a:spcBef>
                        <a:spcAft>
                          <a:spcPts val="0"/>
                        </a:spcAft>
                      </a:pPr>
                      <a:r>
                        <a:rPr lang="en-US" sz="900" kern="100" dirty="0">
                          <a:effectLst/>
                        </a:rPr>
                        <a:t>1 </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4765" marB="0"/>
                </a:tc>
                <a:extLst>
                  <a:ext uri="{0D108BD9-81ED-4DB2-BD59-A6C34878D82A}">
                    <a16:rowId xmlns:a16="http://schemas.microsoft.com/office/drawing/2014/main" val="2137603401"/>
                  </a:ext>
                </a:extLst>
              </a:tr>
            </a:tbl>
          </a:graphicData>
        </a:graphic>
      </p:graphicFrame>
      <p:graphicFrame>
        <p:nvGraphicFramePr>
          <p:cNvPr id="5" name="Table 4">
            <a:extLst>
              <a:ext uri="{FF2B5EF4-FFF2-40B4-BE49-F238E27FC236}">
                <a16:creationId xmlns:a16="http://schemas.microsoft.com/office/drawing/2014/main" id="{4C3B3281-2D43-28E8-F3E5-4E4BBE1CCB11}"/>
              </a:ext>
            </a:extLst>
          </p:cNvPr>
          <p:cNvGraphicFramePr>
            <a:graphicFrameLocks noGrp="1"/>
          </p:cNvGraphicFramePr>
          <p:nvPr>
            <p:extLst>
              <p:ext uri="{D42A27DB-BD31-4B8C-83A1-F6EECF244321}">
                <p14:modId xmlns:p14="http://schemas.microsoft.com/office/powerpoint/2010/main" val="2676511753"/>
              </p:ext>
            </p:extLst>
          </p:nvPr>
        </p:nvGraphicFramePr>
        <p:xfrm>
          <a:off x="8434851" y="3375811"/>
          <a:ext cx="2713796" cy="1873194"/>
        </p:xfrm>
        <a:graphic>
          <a:graphicData uri="http://schemas.openxmlformats.org/drawingml/2006/table">
            <a:tbl>
              <a:tblPr firstRow="1" firstCol="1" bandRow="1">
                <a:tableStyleId>{5095403D-4E6C-4E2F-84BE-A32BE76EBDD0}</a:tableStyleId>
              </a:tblPr>
              <a:tblGrid>
                <a:gridCol w="1513405">
                  <a:extLst>
                    <a:ext uri="{9D8B030D-6E8A-4147-A177-3AD203B41FA5}">
                      <a16:colId xmlns:a16="http://schemas.microsoft.com/office/drawing/2014/main" val="3215085226"/>
                    </a:ext>
                  </a:extLst>
                </a:gridCol>
                <a:gridCol w="1200391">
                  <a:extLst>
                    <a:ext uri="{9D8B030D-6E8A-4147-A177-3AD203B41FA5}">
                      <a16:colId xmlns:a16="http://schemas.microsoft.com/office/drawing/2014/main" val="1143496212"/>
                    </a:ext>
                  </a:extLst>
                </a:gridCol>
              </a:tblGrid>
              <a:tr h="312199">
                <a:tc>
                  <a:txBody>
                    <a:bodyPr/>
                    <a:lstStyle/>
                    <a:p>
                      <a:pPr marL="0" marR="10160" indent="0" algn="ctr">
                        <a:lnSpc>
                          <a:spcPct val="150000"/>
                        </a:lnSpc>
                        <a:spcBef>
                          <a:spcPts val="0"/>
                        </a:spcBef>
                        <a:spcAft>
                          <a:spcPts val="0"/>
                        </a:spcAft>
                      </a:pPr>
                      <a:r>
                        <a:rPr lang="en-US" sz="900" kern="100">
                          <a:effectLst/>
                        </a:rPr>
                        <a:t>Kategori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tc>
                  <a:txBody>
                    <a:bodyPr/>
                    <a:lstStyle/>
                    <a:p>
                      <a:pPr marL="0" marR="635" indent="0" algn="ctr">
                        <a:lnSpc>
                          <a:spcPct val="150000"/>
                        </a:lnSpc>
                        <a:spcBef>
                          <a:spcPts val="0"/>
                        </a:spcBef>
                        <a:spcAft>
                          <a:spcPts val="0"/>
                        </a:spcAft>
                      </a:pPr>
                      <a:r>
                        <a:rPr lang="en-US" sz="900" kern="100">
                          <a:effectLst/>
                        </a:rPr>
                        <a:t>Persentase skor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extLst>
                  <a:ext uri="{0D108BD9-81ED-4DB2-BD59-A6C34878D82A}">
                    <a16:rowId xmlns:a16="http://schemas.microsoft.com/office/drawing/2014/main" val="3142711040"/>
                  </a:ext>
                </a:extLst>
              </a:tr>
              <a:tr h="312199">
                <a:tc>
                  <a:txBody>
                    <a:bodyPr/>
                    <a:lstStyle/>
                    <a:p>
                      <a:pPr marL="0" marR="5080" indent="0" algn="ctr">
                        <a:lnSpc>
                          <a:spcPct val="150000"/>
                        </a:lnSpc>
                        <a:spcBef>
                          <a:spcPts val="0"/>
                        </a:spcBef>
                        <a:spcAft>
                          <a:spcPts val="0"/>
                        </a:spcAft>
                      </a:pPr>
                      <a:r>
                        <a:rPr lang="en-US" sz="900" kern="100">
                          <a:effectLst/>
                        </a:rPr>
                        <a:t>Sangat Setuju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tc>
                  <a:txBody>
                    <a:bodyPr/>
                    <a:lstStyle/>
                    <a:p>
                      <a:pPr marL="0" marR="6350" indent="0" algn="ctr">
                        <a:lnSpc>
                          <a:spcPct val="150000"/>
                        </a:lnSpc>
                        <a:spcBef>
                          <a:spcPts val="0"/>
                        </a:spcBef>
                        <a:spcAft>
                          <a:spcPts val="0"/>
                        </a:spcAft>
                      </a:pPr>
                      <a:r>
                        <a:rPr lang="en-US" sz="900" kern="100">
                          <a:effectLst/>
                        </a:rPr>
                        <a:t>81 – 100%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extLst>
                  <a:ext uri="{0D108BD9-81ED-4DB2-BD59-A6C34878D82A}">
                    <a16:rowId xmlns:a16="http://schemas.microsoft.com/office/drawing/2014/main" val="627112003"/>
                  </a:ext>
                </a:extLst>
              </a:tr>
              <a:tr h="312199">
                <a:tc>
                  <a:txBody>
                    <a:bodyPr/>
                    <a:lstStyle/>
                    <a:p>
                      <a:pPr marL="0" marR="5080" indent="0" algn="ctr">
                        <a:lnSpc>
                          <a:spcPct val="150000"/>
                        </a:lnSpc>
                        <a:spcBef>
                          <a:spcPts val="0"/>
                        </a:spcBef>
                        <a:spcAft>
                          <a:spcPts val="0"/>
                        </a:spcAft>
                      </a:pPr>
                      <a:r>
                        <a:rPr lang="en-US" sz="900" kern="100" dirty="0" err="1">
                          <a:effectLst/>
                        </a:rPr>
                        <a:t>Setuju</a:t>
                      </a:r>
                      <a:r>
                        <a:rPr lang="en-US" sz="900" kern="100" dirty="0">
                          <a:effectLst/>
                        </a:rPr>
                        <a:t> </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tc>
                  <a:txBody>
                    <a:bodyPr/>
                    <a:lstStyle/>
                    <a:p>
                      <a:pPr marL="1270" marR="0" indent="0" algn="ctr">
                        <a:lnSpc>
                          <a:spcPct val="150000"/>
                        </a:lnSpc>
                        <a:spcBef>
                          <a:spcPts val="0"/>
                        </a:spcBef>
                        <a:spcAft>
                          <a:spcPts val="0"/>
                        </a:spcAft>
                      </a:pPr>
                      <a:r>
                        <a:rPr lang="en-US" sz="900" kern="100" dirty="0">
                          <a:effectLst/>
                        </a:rPr>
                        <a:t>61 – 80% </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extLst>
                  <a:ext uri="{0D108BD9-81ED-4DB2-BD59-A6C34878D82A}">
                    <a16:rowId xmlns:a16="http://schemas.microsoft.com/office/drawing/2014/main" val="1663696739"/>
                  </a:ext>
                </a:extLst>
              </a:tr>
              <a:tr h="312199">
                <a:tc>
                  <a:txBody>
                    <a:bodyPr/>
                    <a:lstStyle/>
                    <a:p>
                      <a:pPr marL="0" marR="1905" indent="0" algn="ctr">
                        <a:lnSpc>
                          <a:spcPct val="150000"/>
                        </a:lnSpc>
                        <a:spcBef>
                          <a:spcPts val="0"/>
                        </a:spcBef>
                        <a:spcAft>
                          <a:spcPts val="0"/>
                        </a:spcAft>
                      </a:pPr>
                      <a:r>
                        <a:rPr lang="en-US" sz="900" kern="100">
                          <a:effectLst/>
                        </a:rPr>
                        <a:t>Netral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tc>
                  <a:txBody>
                    <a:bodyPr/>
                    <a:lstStyle/>
                    <a:p>
                      <a:pPr marL="1270" marR="0" indent="0" algn="ctr">
                        <a:lnSpc>
                          <a:spcPct val="150000"/>
                        </a:lnSpc>
                        <a:spcBef>
                          <a:spcPts val="0"/>
                        </a:spcBef>
                        <a:spcAft>
                          <a:spcPts val="0"/>
                        </a:spcAft>
                      </a:pPr>
                      <a:r>
                        <a:rPr lang="en-US" sz="900" kern="100">
                          <a:effectLst/>
                        </a:rPr>
                        <a:t>41 – 60%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extLst>
                  <a:ext uri="{0D108BD9-81ED-4DB2-BD59-A6C34878D82A}">
                    <a16:rowId xmlns:a16="http://schemas.microsoft.com/office/drawing/2014/main" val="3048529637"/>
                  </a:ext>
                </a:extLst>
              </a:tr>
              <a:tr h="312199">
                <a:tc>
                  <a:txBody>
                    <a:bodyPr/>
                    <a:lstStyle/>
                    <a:p>
                      <a:pPr marL="0" marR="5080" indent="0" algn="ctr">
                        <a:lnSpc>
                          <a:spcPct val="150000"/>
                        </a:lnSpc>
                        <a:spcBef>
                          <a:spcPts val="0"/>
                        </a:spcBef>
                        <a:spcAft>
                          <a:spcPts val="0"/>
                        </a:spcAft>
                      </a:pPr>
                      <a:r>
                        <a:rPr lang="en-US" sz="900" kern="100">
                          <a:effectLst/>
                        </a:rPr>
                        <a:t>Tidak Setuju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tc>
                  <a:txBody>
                    <a:bodyPr/>
                    <a:lstStyle/>
                    <a:p>
                      <a:pPr marL="1270" marR="0" indent="0" algn="ctr">
                        <a:lnSpc>
                          <a:spcPct val="150000"/>
                        </a:lnSpc>
                        <a:spcBef>
                          <a:spcPts val="0"/>
                        </a:spcBef>
                        <a:spcAft>
                          <a:spcPts val="0"/>
                        </a:spcAft>
                      </a:pPr>
                      <a:r>
                        <a:rPr lang="en-US" sz="900" kern="100" dirty="0">
                          <a:effectLst/>
                        </a:rPr>
                        <a:t>21 – 40% </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extLst>
                  <a:ext uri="{0D108BD9-81ED-4DB2-BD59-A6C34878D82A}">
                    <a16:rowId xmlns:a16="http://schemas.microsoft.com/office/drawing/2014/main" val="4162245801"/>
                  </a:ext>
                </a:extLst>
              </a:tr>
              <a:tr h="312199">
                <a:tc>
                  <a:txBody>
                    <a:bodyPr/>
                    <a:lstStyle/>
                    <a:p>
                      <a:pPr marL="0" marR="5715" indent="0" algn="ctr">
                        <a:lnSpc>
                          <a:spcPct val="150000"/>
                        </a:lnSpc>
                        <a:spcBef>
                          <a:spcPts val="0"/>
                        </a:spcBef>
                        <a:spcAft>
                          <a:spcPts val="0"/>
                        </a:spcAft>
                      </a:pPr>
                      <a:r>
                        <a:rPr lang="en-US" sz="900" kern="100">
                          <a:effectLst/>
                        </a:rPr>
                        <a:t>Sangat Tidak Setuju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tc>
                  <a:txBody>
                    <a:bodyPr/>
                    <a:lstStyle/>
                    <a:p>
                      <a:pPr marL="0" marR="3810" indent="0" algn="ctr">
                        <a:lnSpc>
                          <a:spcPct val="150000"/>
                        </a:lnSpc>
                        <a:spcBef>
                          <a:spcPts val="0"/>
                        </a:spcBef>
                        <a:spcAft>
                          <a:spcPts val="0"/>
                        </a:spcAft>
                      </a:pPr>
                      <a:r>
                        <a:rPr lang="en-US" sz="900" kern="100" dirty="0">
                          <a:effectLst/>
                        </a:rPr>
                        <a:t>0 – 20% </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73025" marR="73025" marT="28575" marB="0"/>
                </a:tc>
                <a:extLst>
                  <a:ext uri="{0D108BD9-81ED-4DB2-BD59-A6C34878D82A}">
                    <a16:rowId xmlns:a16="http://schemas.microsoft.com/office/drawing/2014/main" val="2147536003"/>
                  </a:ext>
                </a:extLst>
              </a:tr>
            </a:tbl>
          </a:graphicData>
        </a:graphic>
      </p:graphicFrame>
    </p:spTree>
    <p:extLst>
      <p:ext uri="{BB962C8B-B14F-4D97-AF65-F5344CB8AC3E}">
        <p14:creationId xmlns:p14="http://schemas.microsoft.com/office/powerpoint/2010/main" val="325955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indent="-228600">
              <a:buSzPts val="2800"/>
            </a:pPr>
            <a:r>
              <a:rPr lang="en-US" dirty="0"/>
              <a:t>Karena </a:t>
            </a:r>
            <a:r>
              <a:rPr lang="en-US" dirty="0" err="1"/>
              <a:t>banyaknya</a:t>
            </a:r>
            <a:r>
              <a:rPr lang="en-US" dirty="0"/>
              <a:t> </a:t>
            </a:r>
            <a:r>
              <a:rPr lang="en-US" dirty="0" err="1"/>
              <a:t>serta</a:t>
            </a:r>
            <a:r>
              <a:rPr lang="en-US" dirty="0"/>
              <a:t> </a:t>
            </a:r>
            <a:r>
              <a:rPr lang="en-US" dirty="0" err="1"/>
              <a:t>lengkapnya</a:t>
            </a:r>
            <a:r>
              <a:rPr lang="en-US" dirty="0"/>
              <a:t> </a:t>
            </a:r>
            <a:r>
              <a:rPr lang="en-US" dirty="0" err="1"/>
              <a:t>pembahasan</a:t>
            </a:r>
            <a:r>
              <a:rPr lang="en-US" dirty="0"/>
              <a:t> </a:t>
            </a:r>
            <a:r>
              <a:rPr lang="en-US" dirty="0" err="1"/>
              <a:t>didalam</a:t>
            </a:r>
            <a:r>
              <a:rPr lang="en-US" dirty="0"/>
              <a:t> Al-Quran </a:t>
            </a:r>
            <a:r>
              <a:rPr lang="en-US" dirty="0" err="1"/>
              <a:t>maka</a:t>
            </a:r>
            <a:r>
              <a:rPr lang="en-US" dirty="0"/>
              <a:t> </a:t>
            </a:r>
            <a:r>
              <a:rPr lang="en-US" dirty="0" err="1"/>
              <a:t>dibutuhkan</a:t>
            </a:r>
            <a:r>
              <a:rPr lang="en-US" dirty="0"/>
              <a:t> media </a:t>
            </a:r>
            <a:r>
              <a:rPr lang="en-US" dirty="0" err="1"/>
              <a:t>pembelajaran</a:t>
            </a:r>
            <a:r>
              <a:rPr lang="en-US" dirty="0"/>
              <a:t> </a:t>
            </a:r>
            <a:r>
              <a:rPr lang="en-US" dirty="0" err="1"/>
              <a:t>untuk</a:t>
            </a:r>
            <a:r>
              <a:rPr lang="en-US" dirty="0"/>
              <a:t> </a:t>
            </a:r>
            <a:r>
              <a:rPr lang="en-US" dirty="0" err="1"/>
              <a:t>anak</a:t>
            </a:r>
            <a:r>
              <a:rPr lang="en-US" dirty="0"/>
              <a:t>, </a:t>
            </a:r>
            <a:r>
              <a:rPr lang="en-US" dirty="0" err="1"/>
              <a:t>khusus</a:t>
            </a:r>
            <a:r>
              <a:rPr lang="en-US" dirty="0"/>
              <a:t> </a:t>
            </a:r>
            <a:r>
              <a:rPr lang="en-US" dirty="0" err="1"/>
              <a:t>membahas</a:t>
            </a:r>
            <a:r>
              <a:rPr lang="en-US" dirty="0"/>
              <a:t> </a:t>
            </a:r>
            <a:r>
              <a:rPr lang="en-US" dirty="0" err="1"/>
              <a:t>tentang</a:t>
            </a:r>
            <a:r>
              <a:rPr lang="en-US" dirty="0"/>
              <a:t> </a:t>
            </a:r>
            <a:r>
              <a:rPr lang="en-US" dirty="0" err="1"/>
              <a:t>Hewan</a:t>
            </a:r>
            <a:r>
              <a:rPr lang="en-US" dirty="0"/>
              <a:t>.</a:t>
            </a:r>
          </a:p>
          <a:p>
            <a:pPr marL="228600" lvl="0" indent="-228600" algn="l" rtl="0">
              <a:lnSpc>
                <a:spcPct val="90000"/>
              </a:lnSpc>
              <a:spcBef>
                <a:spcPts val="1000"/>
              </a:spcBef>
              <a:spcAft>
                <a:spcPts val="0"/>
              </a:spcAft>
              <a:buClr>
                <a:schemeClr val="dk1"/>
              </a:buClr>
              <a:buSzPts val="2800"/>
              <a:buChar char="•"/>
            </a:pPr>
            <a:r>
              <a:rPr lang="en-US" dirty="0" err="1"/>
              <a:t>Buku</a:t>
            </a:r>
            <a:r>
              <a:rPr lang="en-US" dirty="0"/>
              <a:t> dan </a:t>
            </a:r>
            <a:r>
              <a:rPr lang="en-US" dirty="0" err="1"/>
              <a:t>Ensiklopedia</a:t>
            </a:r>
            <a:r>
              <a:rPr lang="en-US" dirty="0"/>
              <a:t> </a:t>
            </a:r>
            <a:r>
              <a:rPr lang="en-US" dirty="0" err="1"/>
              <a:t>tradisional</a:t>
            </a:r>
            <a:r>
              <a:rPr lang="en-US" dirty="0"/>
              <a:t> </a:t>
            </a:r>
            <a:r>
              <a:rPr lang="en-US" dirty="0" err="1"/>
              <a:t>kurang</a:t>
            </a:r>
            <a:r>
              <a:rPr lang="en-US" dirty="0"/>
              <a:t> </a:t>
            </a:r>
            <a:r>
              <a:rPr lang="en-US" dirty="0" err="1"/>
              <a:t>efektif</a:t>
            </a:r>
            <a:r>
              <a:rPr lang="en-US" dirty="0"/>
              <a:t> </a:t>
            </a:r>
            <a:r>
              <a:rPr lang="en-US" dirty="0" err="1"/>
              <a:t>dalam</a:t>
            </a:r>
            <a:r>
              <a:rPr lang="en-US" dirty="0"/>
              <a:t> </a:t>
            </a:r>
            <a:r>
              <a:rPr lang="en-US" dirty="0" err="1"/>
              <a:t>menarik</a:t>
            </a:r>
            <a:r>
              <a:rPr lang="en-US" dirty="0"/>
              <a:t> </a:t>
            </a:r>
            <a:r>
              <a:rPr lang="en-US" dirty="0" err="1"/>
              <a:t>minat</a:t>
            </a:r>
            <a:r>
              <a:rPr lang="en-US" dirty="0"/>
              <a:t> </a:t>
            </a:r>
            <a:r>
              <a:rPr lang="en-US" dirty="0" err="1"/>
              <a:t>anak-anak</a:t>
            </a:r>
            <a:r>
              <a:rPr lang="en-US" dirty="0"/>
              <a:t> </a:t>
            </a:r>
            <a:r>
              <a:rPr lang="en-US" dirty="0" err="1"/>
              <a:t>dalam</a:t>
            </a:r>
            <a:r>
              <a:rPr lang="en-US" dirty="0"/>
              <a:t> </a:t>
            </a:r>
            <a:r>
              <a:rPr lang="en-US" dirty="0" err="1"/>
              <a:t>mempelajari</a:t>
            </a:r>
            <a:r>
              <a:rPr lang="en-US" dirty="0"/>
              <a:t> </a:t>
            </a:r>
            <a:r>
              <a:rPr lang="en-US" dirty="0" err="1"/>
              <a:t>Hewan</a:t>
            </a:r>
            <a:r>
              <a:rPr lang="en-US" dirty="0"/>
              <a:t> </a:t>
            </a:r>
            <a:r>
              <a:rPr lang="en-US" dirty="0" err="1"/>
              <a:t>tersebut</a:t>
            </a:r>
            <a:r>
              <a:rPr lang="en-US" dirty="0"/>
              <a:t>. (</a:t>
            </a:r>
            <a:r>
              <a:rPr lang="en-US" dirty="0" err="1"/>
              <a:t>Hayatun</a:t>
            </a:r>
            <a:r>
              <a:rPr lang="en-US" dirty="0"/>
              <a:t> </a:t>
            </a:r>
            <a:r>
              <a:rPr lang="en-US" dirty="0" err="1"/>
              <a:t>Nuvus</a:t>
            </a:r>
            <a:r>
              <a:rPr lang="en-US" dirty="0"/>
              <a:t> </a:t>
            </a:r>
            <a:r>
              <a:rPr lang="en-US" dirty="0" err="1"/>
              <a:t>Mursyidah</a:t>
            </a:r>
            <a:r>
              <a:rPr lang="en-US" dirty="0"/>
              <a:t> and Amri:2019)</a:t>
            </a:r>
          </a:p>
          <a:p>
            <a:pPr marL="228600" lvl="0" indent="-228600" algn="l" rtl="0">
              <a:lnSpc>
                <a:spcPct val="90000"/>
              </a:lnSpc>
              <a:spcBef>
                <a:spcPts val="1000"/>
              </a:spcBef>
              <a:spcAft>
                <a:spcPts val="0"/>
              </a:spcAft>
              <a:buClr>
                <a:schemeClr val="dk1"/>
              </a:buClr>
              <a:buSzPts val="280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Oleh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karena</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itu, penelitian ini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bertujuan</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untuk</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mengembangkan</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aplikasi</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ensiklopedia</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augmented reality yang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menggunakan</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metode</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markerless</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berbasis</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Android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untuk</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memperkenalkan</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anak-anak</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pada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hewan-hewan</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dalam</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Al-Quran dan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mempelajari</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kisah</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hikmah, dan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ayat-ayat</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terkait</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b="0" i="0" dirty="0">
                <a:solidFill>
                  <a:schemeClr val="tx1"/>
                </a:solidFill>
                <a:effectLst/>
                <a:latin typeface="-apple-system"/>
              </a:rPr>
              <a:t> </a:t>
            </a:r>
            <a:endParaRPr dirty="0">
              <a:solidFill>
                <a:schemeClr val="tx1"/>
              </a:solidFill>
            </a:endParaRPr>
          </a:p>
          <a:p>
            <a:pPr marL="228600" lvl="0" indent="0" algn="l" rtl="0">
              <a:lnSpc>
                <a:spcPct val="90000"/>
              </a:lnSpc>
              <a:spcBef>
                <a:spcPts val="1000"/>
              </a:spcBef>
              <a:spcAft>
                <a:spcPts val="0"/>
              </a:spcAft>
              <a:buNone/>
            </a:pPr>
            <a:endParaRPr dirty="0"/>
          </a:p>
        </p:txBody>
      </p:sp>
      <p:sp>
        <p:nvSpPr>
          <p:cNvPr id="98" name="Google Shape;98;p2"/>
          <p:cNvSpPr txBox="1"/>
          <p:nvPr/>
        </p:nvSpPr>
        <p:spPr>
          <a:xfrm>
            <a:off x="11416430" y="6374530"/>
            <a:ext cx="6881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Montserrat SemiBold"/>
                <a:ea typeface="Montserrat SemiBold"/>
                <a:cs typeface="Montserrat SemiBold"/>
                <a:sym typeface="Montserrat SemiBold"/>
              </a:rPr>
              <a:t>1</a:t>
            </a:r>
            <a:endParaRPr/>
          </a:p>
        </p:txBody>
      </p:sp>
      <p:sp>
        <p:nvSpPr>
          <p:cNvPr id="99" name="Google Shape;99;p2"/>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Latar Belakang</a:t>
            </a:r>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5758C448-E7E0-F550-856A-8F68F9CF67B0}"/>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0ED797C3-0AF2-B368-04AE-BBD6B22B4B23}"/>
              </a:ext>
            </a:extLst>
          </p:cNvPr>
          <p:cNvSpPr txBox="1"/>
          <p:nvPr/>
        </p:nvSpPr>
        <p:spPr>
          <a:xfrm>
            <a:off x="3098907" y="2118088"/>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graphicFrame>
        <p:nvGraphicFramePr>
          <p:cNvPr id="2" name="Table 1">
            <a:extLst>
              <a:ext uri="{FF2B5EF4-FFF2-40B4-BE49-F238E27FC236}">
                <a16:creationId xmlns:a16="http://schemas.microsoft.com/office/drawing/2014/main" id="{C534020D-C1C8-17CF-18AE-2CE928255224}"/>
              </a:ext>
            </a:extLst>
          </p:cNvPr>
          <p:cNvGraphicFramePr>
            <a:graphicFrameLocks noGrp="1"/>
          </p:cNvGraphicFramePr>
          <p:nvPr>
            <p:extLst>
              <p:ext uri="{D42A27DB-BD31-4B8C-83A1-F6EECF244321}">
                <p14:modId xmlns:p14="http://schemas.microsoft.com/office/powerpoint/2010/main" val="69245996"/>
              </p:ext>
            </p:extLst>
          </p:nvPr>
        </p:nvGraphicFramePr>
        <p:xfrm>
          <a:off x="887193" y="1366654"/>
          <a:ext cx="5370830" cy="3653477"/>
        </p:xfrm>
        <a:graphic>
          <a:graphicData uri="http://schemas.openxmlformats.org/drawingml/2006/table">
            <a:tbl>
              <a:tblPr firstRow="1" firstCol="1" bandRow="1">
                <a:tableStyleId>{5095403D-4E6C-4E2F-84BE-A32BE76EBDD0}</a:tableStyleId>
              </a:tblPr>
              <a:tblGrid>
                <a:gridCol w="711200">
                  <a:extLst>
                    <a:ext uri="{9D8B030D-6E8A-4147-A177-3AD203B41FA5}">
                      <a16:colId xmlns:a16="http://schemas.microsoft.com/office/drawing/2014/main" val="4046922926"/>
                    </a:ext>
                  </a:extLst>
                </a:gridCol>
                <a:gridCol w="4243070">
                  <a:extLst>
                    <a:ext uri="{9D8B030D-6E8A-4147-A177-3AD203B41FA5}">
                      <a16:colId xmlns:a16="http://schemas.microsoft.com/office/drawing/2014/main" val="3398450347"/>
                    </a:ext>
                  </a:extLst>
                </a:gridCol>
                <a:gridCol w="416560">
                  <a:extLst>
                    <a:ext uri="{9D8B030D-6E8A-4147-A177-3AD203B41FA5}">
                      <a16:colId xmlns:a16="http://schemas.microsoft.com/office/drawing/2014/main" val="152015333"/>
                    </a:ext>
                  </a:extLst>
                </a:gridCol>
              </a:tblGrid>
              <a:tr h="379730">
                <a:tc>
                  <a:txBody>
                    <a:bodyPr/>
                    <a:lstStyle/>
                    <a:p>
                      <a:pPr marL="0" marR="36195" indent="0" algn="ctr">
                        <a:lnSpc>
                          <a:spcPct val="150000"/>
                        </a:lnSpc>
                        <a:spcBef>
                          <a:spcPts val="0"/>
                        </a:spcBef>
                        <a:spcAft>
                          <a:spcPts val="0"/>
                        </a:spcAft>
                      </a:pPr>
                      <a:r>
                        <a:rPr lang="en-US" sz="900" kern="100">
                          <a:effectLst/>
                        </a:rPr>
                        <a:t>No Soal</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nchor="ctr"/>
                </a:tc>
                <a:tc>
                  <a:txBody>
                    <a:bodyPr/>
                    <a:lstStyle/>
                    <a:p>
                      <a:pPr marL="0" marR="27940" indent="0" algn="ctr">
                        <a:lnSpc>
                          <a:spcPct val="150000"/>
                        </a:lnSpc>
                        <a:spcBef>
                          <a:spcPts val="0"/>
                        </a:spcBef>
                        <a:spcAft>
                          <a:spcPts val="0"/>
                        </a:spcAft>
                      </a:pPr>
                      <a:r>
                        <a:rPr lang="en-US" sz="900" kern="100">
                          <a:effectLst/>
                        </a:rPr>
                        <a:t>Soal Kuisioner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nchor="ctr"/>
                </a:tc>
                <a:tc>
                  <a:txBody>
                    <a:bodyPr/>
                    <a:lstStyle/>
                    <a:p>
                      <a:pPr marL="0" marR="60960" indent="0" algn="r">
                        <a:lnSpc>
                          <a:spcPct val="150000"/>
                        </a:lnSpc>
                        <a:spcBef>
                          <a:spcPts val="0"/>
                        </a:spcBef>
                        <a:spcAft>
                          <a:spcPts val="0"/>
                        </a:spcAft>
                      </a:pPr>
                      <a:r>
                        <a:rPr lang="en-US" sz="900" kern="100">
                          <a:effectLst/>
                        </a:rPr>
                        <a:t>Skor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nchor="ctr"/>
                </a:tc>
                <a:extLst>
                  <a:ext uri="{0D108BD9-81ED-4DB2-BD59-A6C34878D82A}">
                    <a16:rowId xmlns:a16="http://schemas.microsoft.com/office/drawing/2014/main" val="1848949681"/>
                  </a:ext>
                </a:extLst>
              </a:tr>
              <a:tr h="169545">
                <a:tc>
                  <a:txBody>
                    <a:bodyPr/>
                    <a:lstStyle/>
                    <a:p>
                      <a:pPr marL="0" marR="31115" indent="0" algn="ctr">
                        <a:lnSpc>
                          <a:spcPct val="150000"/>
                        </a:lnSpc>
                        <a:spcBef>
                          <a:spcPts val="0"/>
                        </a:spcBef>
                        <a:spcAft>
                          <a:spcPts val="0"/>
                        </a:spcAft>
                      </a:pPr>
                      <a:r>
                        <a:rPr lang="en-US" sz="900" kern="100">
                          <a:effectLst/>
                        </a:rPr>
                        <a:t>1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de-DE" sz="900" kern="100">
                          <a:effectLst/>
                        </a:rPr>
                        <a:t>Kesesuaian materi dengan referensi buku</a:t>
                      </a:r>
                      <a:r>
                        <a:rPr lang="de-DE"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1641424419"/>
                  </a:ext>
                </a:extLst>
              </a:tr>
              <a:tr h="170180">
                <a:tc>
                  <a:txBody>
                    <a:bodyPr/>
                    <a:lstStyle/>
                    <a:p>
                      <a:pPr marL="0" marR="31115" indent="0" algn="ctr">
                        <a:lnSpc>
                          <a:spcPct val="150000"/>
                        </a:lnSpc>
                        <a:spcBef>
                          <a:spcPts val="0"/>
                        </a:spcBef>
                        <a:spcAft>
                          <a:spcPts val="0"/>
                        </a:spcAft>
                      </a:pPr>
                      <a:r>
                        <a:rPr lang="en-US" sz="900" kern="100">
                          <a:effectLst/>
                        </a:rPr>
                        <a:t>2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en-US" sz="900" kern="100">
                          <a:effectLst/>
                        </a:rPr>
                        <a:t>Materi yang terdapat dalam media sesuai dengan pembelajaran yang diikuti oleh siswa.</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3988783255"/>
                  </a:ext>
                </a:extLst>
              </a:tr>
              <a:tr h="167640">
                <a:tc>
                  <a:txBody>
                    <a:bodyPr/>
                    <a:lstStyle/>
                    <a:p>
                      <a:pPr marL="0" marR="31115" indent="0" algn="ctr">
                        <a:lnSpc>
                          <a:spcPct val="150000"/>
                        </a:lnSpc>
                        <a:spcBef>
                          <a:spcPts val="0"/>
                        </a:spcBef>
                        <a:spcAft>
                          <a:spcPts val="0"/>
                        </a:spcAft>
                      </a:pPr>
                      <a:r>
                        <a:rPr lang="en-US" sz="900" kern="100">
                          <a:effectLst/>
                        </a:rPr>
                        <a:t>3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en-US" sz="900" kern="100">
                          <a:effectLst/>
                        </a:rPr>
                        <a:t>Prinsip-prinsip media dan materi yang digunakan adalah akurat dan sesuai.</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3660843474"/>
                  </a:ext>
                </a:extLst>
              </a:tr>
              <a:tr h="170180">
                <a:tc>
                  <a:txBody>
                    <a:bodyPr/>
                    <a:lstStyle/>
                    <a:p>
                      <a:pPr marL="0" marR="31115" indent="0" algn="ctr">
                        <a:lnSpc>
                          <a:spcPct val="150000"/>
                        </a:lnSpc>
                        <a:spcBef>
                          <a:spcPts val="0"/>
                        </a:spcBef>
                        <a:spcAft>
                          <a:spcPts val="0"/>
                        </a:spcAft>
                      </a:pPr>
                      <a:r>
                        <a:rPr lang="en-US" sz="900" kern="100">
                          <a:effectLst/>
                        </a:rPr>
                        <a:t>4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en-US" sz="900" kern="100">
                          <a:effectLst/>
                        </a:rPr>
                        <a:t>Media pembelajaran dapat mendorong murid untuk memperdalam materi</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3808310150"/>
                  </a:ext>
                </a:extLst>
              </a:tr>
              <a:tr h="167640">
                <a:tc>
                  <a:txBody>
                    <a:bodyPr/>
                    <a:lstStyle/>
                    <a:p>
                      <a:pPr marL="0" marR="31115"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en-US" sz="900" kern="100">
                          <a:effectLst/>
                        </a:rPr>
                        <a:t>Media pembelajaran tidak memunculkan kebingungan atau ketidakjelasan.</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3486465240"/>
                  </a:ext>
                </a:extLst>
              </a:tr>
              <a:tr h="170180">
                <a:tc>
                  <a:txBody>
                    <a:bodyPr/>
                    <a:lstStyle/>
                    <a:p>
                      <a:pPr marL="0" marR="31115" indent="0" algn="ctr">
                        <a:lnSpc>
                          <a:spcPct val="150000"/>
                        </a:lnSpc>
                        <a:spcBef>
                          <a:spcPts val="0"/>
                        </a:spcBef>
                        <a:spcAft>
                          <a:spcPts val="0"/>
                        </a:spcAft>
                      </a:pPr>
                      <a:r>
                        <a:rPr lang="en-US" sz="900" kern="100">
                          <a:effectLst/>
                        </a:rPr>
                        <a:t>6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en-US" sz="900" kern="100">
                          <a:effectLst/>
                        </a:rPr>
                        <a:t>Dapat meningkatkan efektivitas pembelajaran.</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17431239"/>
                  </a:ext>
                </a:extLst>
              </a:tr>
              <a:tr h="162560">
                <a:tc>
                  <a:txBody>
                    <a:bodyPr/>
                    <a:lstStyle/>
                    <a:p>
                      <a:pPr marL="0" marR="31115" indent="0" algn="ctr">
                        <a:lnSpc>
                          <a:spcPct val="150000"/>
                        </a:lnSpc>
                        <a:spcBef>
                          <a:spcPts val="0"/>
                        </a:spcBef>
                        <a:spcAft>
                          <a:spcPts val="0"/>
                        </a:spcAft>
                      </a:pPr>
                      <a:r>
                        <a:rPr lang="en-US" sz="900" kern="100">
                          <a:effectLst/>
                        </a:rPr>
                        <a:t>7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de-DE" sz="900" kern="100">
                          <a:effectLst/>
                        </a:rPr>
                        <a:t>Memberikan kontribusi pada pemahaman siswa.</a:t>
                      </a:r>
                      <a:r>
                        <a:rPr lang="de-DE"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1876614416"/>
                  </a:ext>
                </a:extLst>
              </a:tr>
              <a:tr h="170180">
                <a:tc>
                  <a:txBody>
                    <a:bodyPr/>
                    <a:lstStyle/>
                    <a:p>
                      <a:pPr marL="0" marR="31115" indent="0" algn="ctr">
                        <a:lnSpc>
                          <a:spcPct val="150000"/>
                        </a:lnSpc>
                        <a:spcBef>
                          <a:spcPts val="0"/>
                        </a:spcBef>
                        <a:spcAft>
                          <a:spcPts val="0"/>
                        </a:spcAft>
                      </a:pPr>
                      <a:r>
                        <a:rPr lang="en-US" sz="900" kern="100">
                          <a:effectLst/>
                        </a:rPr>
                        <a:t>8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en-US" sz="900" kern="100">
                          <a:effectLst/>
                        </a:rPr>
                        <a:t>Sesuai dengan tingkat pemahaman siswa.</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1699849728"/>
                  </a:ext>
                </a:extLst>
              </a:tr>
              <a:tr h="170180">
                <a:tc>
                  <a:txBody>
                    <a:bodyPr/>
                    <a:lstStyle/>
                    <a:p>
                      <a:pPr marL="0" marR="31115" indent="0" algn="ctr">
                        <a:lnSpc>
                          <a:spcPct val="150000"/>
                        </a:lnSpc>
                        <a:spcBef>
                          <a:spcPts val="0"/>
                        </a:spcBef>
                        <a:spcAft>
                          <a:spcPts val="0"/>
                        </a:spcAft>
                      </a:pPr>
                      <a:r>
                        <a:rPr lang="en-US" sz="900" kern="100">
                          <a:effectLst/>
                        </a:rPr>
                        <a:t>9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de-DE" sz="900" kern="100">
                          <a:effectLst/>
                        </a:rPr>
                        <a:t>Menggunakan bahasa yang sederhana dan mudah dimengerti.</a:t>
                      </a:r>
                      <a:r>
                        <a:rPr lang="de-DE"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4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3137513335"/>
                  </a:ext>
                </a:extLst>
              </a:tr>
              <a:tr h="172720">
                <a:tc>
                  <a:txBody>
                    <a:bodyPr/>
                    <a:lstStyle/>
                    <a:p>
                      <a:pPr marL="0" marR="28575" indent="0" algn="ctr">
                        <a:lnSpc>
                          <a:spcPct val="150000"/>
                        </a:lnSpc>
                        <a:spcBef>
                          <a:spcPts val="0"/>
                        </a:spcBef>
                        <a:spcAft>
                          <a:spcPts val="0"/>
                        </a:spcAft>
                      </a:pPr>
                      <a:r>
                        <a:rPr lang="en-US" sz="900" kern="100">
                          <a:effectLst/>
                        </a:rPr>
                        <a:t>10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de-DE" sz="900" kern="100">
                          <a:effectLst/>
                        </a:rPr>
                        <a:t>Keterbacaan alur materi yang mudah dimengerti.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4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1315383029"/>
                  </a:ext>
                </a:extLst>
              </a:tr>
              <a:tr h="172720">
                <a:tc>
                  <a:txBody>
                    <a:bodyPr/>
                    <a:lstStyle/>
                    <a:p>
                      <a:pPr marL="0" marR="28575" indent="0" algn="ctr">
                        <a:lnSpc>
                          <a:spcPct val="150000"/>
                        </a:lnSpc>
                        <a:spcBef>
                          <a:spcPts val="0"/>
                        </a:spcBef>
                        <a:spcAft>
                          <a:spcPts val="0"/>
                        </a:spcAft>
                      </a:pPr>
                      <a:r>
                        <a:rPr lang="en-US" sz="900" kern="100">
                          <a:effectLst/>
                        </a:rPr>
                        <a:t>11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en-US" sz="900" kern="100">
                          <a:effectLst/>
                        </a:rPr>
                        <a:t>Tipe huruf dan ukuran font yang telah dipilih sudah cocok.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5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1771679306"/>
                  </a:ext>
                </a:extLst>
              </a:tr>
              <a:tr h="172720">
                <a:tc>
                  <a:txBody>
                    <a:bodyPr/>
                    <a:lstStyle/>
                    <a:p>
                      <a:pPr marL="0" marR="28575" indent="0" algn="ctr">
                        <a:lnSpc>
                          <a:spcPct val="150000"/>
                        </a:lnSpc>
                        <a:spcBef>
                          <a:spcPts val="0"/>
                        </a:spcBef>
                        <a:spcAft>
                          <a:spcPts val="0"/>
                        </a:spcAft>
                      </a:pPr>
                      <a:r>
                        <a:rPr lang="en-US" sz="900" kern="100">
                          <a:effectLst/>
                        </a:rPr>
                        <a:t>12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635" marR="0" indent="0" algn="l">
                        <a:lnSpc>
                          <a:spcPct val="150000"/>
                        </a:lnSpc>
                        <a:spcBef>
                          <a:spcPts val="0"/>
                        </a:spcBef>
                        <a:spcAft>
                          <a:spcPts val="0"/>
                        </a:spcAft>
                      </a:pPr>
                      <a:r>
                        <a:rPr lang="en-US" sz="900" kern="100">
                          <a:effectLst/>
                        </a:rPr>
                        <a:t> Adanya visual audio dapat mempermudah pemahaman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31115" indent="0" algn="ctr">
                        <a:lnSpc>
                          <a:spcPct val="150000"/>
                        </a:lnSpc>
                        <a:spcBef>
                          <a:spcPts val="0"/>
                        </a:spcBef>
                        <a:spcAft>
                          <a:spcPts val="0"/>
                        </a:spcAft>
                      </a:pPr>
                      <a:r>
                        <a:rPr lang="en-US" sz="900" kern="100">
                          <a:effectLst/>
                        </a:rPr>
                        <a:t>4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1236594181"/>
                  </a:ext>
                </a:extLst>
              </a:tr>
              <a:tr h="292100">
                <a:tc>
                  <a:txBody>
                    <a:bodyPr/>
                    <a:lstStyle/>
                    <a:p>
                      <a:pPr marL="0" marR="0" indent="0" algn="l">
                        <a:lnSpc>
                          <a:spcPct val="150000"/>
                        </a:lnSpc>
                        <a:spcBef>
                          <a:spcPts val="0"/>
                        </a:spcBef>
                        <a:spcAft>
                          <a:spcPts val="0"/>
                        </a:spcAft>
                      </a:pP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1461770" marR="0" indent="0" algn="l">
                        <a:lnSpc>
                          <a:spcPct val="150000"/>
                        </a:lnSpc>
                        <a:spcBef>
                          <a:spcPts val="0"/>
                        </a:spcBef>
                        <a:spcAft>
                          <a:spcPts val="0"/>
                        </a:spcAft>
                      </a:pPr>
                      <a:r>
                        <a:rPr lang="en-US" sz="900" kern="100">
                          <a:effectLst/>
                        </a:rPr>
                        <a:t>Jumlah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0" marR="28575" indent="0" algn="ctr">
                        <a:lnSpc>
                          <a:spcPct val="150000"/>
                        </a:lnSpc>
                        <a:spcBef>
                          <a:spcPts val="0"/>
                        </a:spcBef>
                        <a:spcAft>
                          <a:spcPts val="0"/>
                        </a:spcAft>
                      </a:pPr>
                      <a:r>
                        <a:rPr lang="en-US" sz="900" kern="100">
                          <a:effectLst/>
                        </a:rPr>
                        <a:t>57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3391168110"/>
                  </a:ext>
                </a:extLst>
              </a:tr>
              <a:tr h="294640">
                <a:tc>
                  <a:txBody>
                    <a:bodyPr/>
                    <a:lstStyle/>
                    <a:p>
                      <a:pPr marL="0" marR="0" indent="0" algn="l">
                        <a:lnSpc>
                          <a:spcPct val="150000"/>
                        </a:lnSpc>
                        <a:spcBef>
                          <a:spcPts val="0"/>
                        </a:spcBef>
                        <a:spcAft>
                          <a:spcPts val="0"/>
                        </a:spcAft>
                      </a:pP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1384935" marR="0" indent="0" algn="l">
                        <a:lnSpc>
                          <a:spcPct val="150000"/>
                        </a:lnSpc>
                        <a:spcBef>
                          <a:spcPts val="0"/>
                        </a:spcBef>
                        <a:spcAft>
                          <a:spcPts val="0"/>
                        </a:spcAft>
                      </a:pPr>
                      <a:r>
                        <a:rPr lang="en-US" sz="900" kern="100">
                          <a:effectLst/>
                        </a:rPr>
                        <a:t>Presentase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tc>
                  <a:txBody>
                    <a:bodyPr/>
                    <a:lstStyle/>
                    <a:p>
                      <a:pPr marL="33655" marR="0" indent="0" algn="l">
                        <a:lnSpc>
                          <a:spcPct val="150000"/>
                        </a:lnSpc>
                        <a:spcBef>
                          <a:spcPts val="0"/>
                        </a:spcBef>
                        <a:spcAft>
                          <a:spcPts val="0"/>
                        </a:spcAft>
                      </a:pPr>
                      <a:r>
                        <a:rPr lang="en-US" sz="900" kern="100" dirty="0">
                          <a:effectLst/>
                        </a:rPr>
                        <a:t>95% </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9215" marR="40005" marT="9525" marB="0"/>
                </a:tc>
                <a:extLst>
                  <a:ext uri="{0D108BD9-81ED-4DB2-BD59-A6C34878D82A}">
                    <a16:rowId xmlns:a16="http://schemas.microsoft.com/office/drawing/2014/main" val="338538992"/>
                  </a:ext>
                </a:extLst>
              </a:tr>
            </a:tbl>
          </a:graphicData>
        </a:graphic>
      </p:graphicFrame>
      <p:sp>
        <p:nvSpPr>
          <p:cNvPr id="3" name="TextBox 2">
            <a:extLst>
              <a:ext uri="{FF2B5EF4-FFF2-40B4-BE49-F238E27FC236}">
                <a16:creationId xmlns:a16="http://schemas.microsoft.com/office/drawing/2014/main" id="{EA91783D-703B-AE61-B4DD-9991315DE7F5}"/>
              </a:ext>
            </a:extLst>
          </p:cNvPr>
          <p:cNvSpPr txBox="1"/>
          <p:nvPr/>
        </p:nvSpPr>
        <p:spPr>
          <a:xfrm>
            <a:off x="6632041" y="1194758"/>
            <a:ext cx="4772217" cy="4555093"/>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rgbClr val="000000"/>
                </a:solidFill>
                <a:effectLst/>
                <a:latin typeface="Times New Roman" panose="02020603050405020304" pitchFamily="18" charset="0"/>
                <a:ea typeface="Times New Roman" panose="02020603050405020304" pitchFamily="18" charset="0"/>
              </a:rPr>
              <a:t>Pengujian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Kepada</a:t>
            </a:r>
            <a:r>
              <a:rPr lang="en-US" sz="1800" b="1" dirty="0">
                <a:solidFill>
                  <a:srgbClr val="000000"/>
                </a:solidFill>
                <a:effectLst/>
                <a:latin typeface="Times New Roman" panose="02020603050405020304" pitchFamily="18" charset="0"/>
                <a:ea typeface="Times New Roman" panose="02020603050405020304" pitchFamily="18" charset="0"/>
              </a:rPr>
              <a:t> Ahli </a:t>
            </a:r>
            <a:r>
              <a:rPr lang="en-US" sz="1800" b="1" dirty="0" err="1">
                <a:solidFill>
                  <a:srgbClr val="000000"/>
                </a:solidFill>
                <a:effectLst/>
                <a:latin typeface="Times New Roman" panose="02020603050405020304" pitchFamily="18" charset="0"/>
                <a:ea typeface="Times New Roman" panose="02020603050405020304" pitchFamily="18" charset="0"/>
              </a:rPr>
              <a:t>Materi</a:t>
            </a:r>
            <a:endParaRPr lang="en-US" sz="1800" b="1" dirty="0">
              <a:solidFill>
                <a:srgbClr val="000000"/>
              </a:solidFill>
              <a:effectLst/>
              <a:latin typeface="Times New Roman" panose="02020603050405020304" pitchFamily="18" charset="0"/>
              <a:ea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Pengujian</a:t>
            </a:r>
            <a:r>
              <a:rPr lang="en-US" sz="1600" dirty="0">
                <a:solidFill>
                  <a:srgbClr val="000000"/>
                </a:solidFill>
                <a:effectLst/>
                <a:latin typeface="Times New Roman" panose="02020603050405020304" pitchFamily="18" charset="0"/>
                <a:ea typeface="Times New Roman" panose="02020603050405020304" pitchFamily="18" charset="0"/>
              </a:rPr>
              <a:t> yang </a:t>
            </a:r>
            <a:r>
              <a:rPr lang="en-US" sz="1600" dirty="0" err="1">
                <a:solidFill>
                  <a:srgbClr val="000000"/>
                </a:solidFill>
                <a:effectLst/>
                <a:latin typeface="Times New Roman" panose="02020603050405020304" pitchFamily="18" charset="0"/>
                <a:ea typeface="Times New Roman" panose="02020603050405020304" pitchFamily="18" charset="0"/>
              </a:rPr>
              <a:t>dilakukan</a:t>
            </a:r>
            <a:r>
              <a:rPr lang="en-US" sz="1600" dirty="0">
                <a:solidFill>
                  <a:srgbClr val="000000"/>
                </a:solidFill>
                <a:effectLst/>
                <a:latin typeface="Times New Roman" panose="02020603050405020304" pitchFamily="18" charset="0"/>
                <a:ea typeface="Times New Roman" panose="02020603050405020304" pitchFamily="18" charset="0"/>
              </a:rPr>
              <a:t> oleh </a:t>
            </a:r>
            <a:r>
              <a:rPr lang="en-US" sz="1600" dirty="0" err="1">
                <a:solidFill>
                  <a:srgbClr val="000000"/>
                </a:solidFill>
                <a:effectLst/>
                <a:latin typeface="Times New Roman" panose="02020603050405020304" pitchFamily="18" charset="0"/>
                <a:ea typeface="Times New Roman" panose="02020603050405020304" pitchFamily="18" charset="0"/>
              </a:rPr>
              <a:t>ahli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materi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dimaksudkan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untuk</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memvalidasi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aplikasi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sesuai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dengan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materi</a:t>
            </a:r>
            <a:r>
              <a:rPr lang="en-US" sz="1600" dirty="0">
                <a:solidFill>
                  <a:srgbClr val="000000"/>
                </a:solidFill>
                <a:effectLst/>
                <a:latin typeface="Times New Roman" panose="02020603050405020304" pitchFamily="18" charset="0"/>
                <a:ea typeface="Times New Roman" panose="02020603050405020304" pitchFamily="18" charset="0"/>
              </a:rPr>
              <a:t> yang </a:t>
            </a:r>
            <a:r>
              <a:rPr lang="en-US" sz="1600" dirty="0" err="1">
                <a:solidFill>
                  <a:srgbClr val="000000"/>
                </a:solidFill>
                <a:effectLst/>
                <a:latin typeface="Times New Roman" panose="02020603050405020304" pitchFamily="18" charset="0"/>
                <a:ea typeface="Times New Roman" panose="02020603050405020304" pitchFamily="18" charset="0"/>
              </a:rPr>
              <a:t>disajikan</a:t>
            </a:r>
            <a:r>
              <a:rPr lang="en-US" sz="1600" dirty="0">
                <a:solidFill>
                  <a:srgbClr val="000000"/>
                </a:solidFill>
                <a:effectLst/>
                <a:latin typeface="Times New Roman" panose="02020603050405020304" pitchFamily="18" charset="0"/>
                <a:ea typeface="Times New Roman" panose="02020603050405020304" pitchFamily="18" charset="0"/>
              </a:rPr>
              <a:t>. Al-</a:t>
            </a:r>
            <a:r>
              <a:rPr lang="en-US" sz="1600" dirty="0" err="1">
                <a:solidFill>
                  <a:srgbClr val="000000"/>
                </a:solidFill>
                <a:effectLst/>
                <a:latin typeface="Times New Roman" panose="02020603050405020304" pitchFamily="18" charset="0"/>
                <a:ea typeface="Times New Roman" panose="02020603050405020304" pitchFamily="18" charset="0"/>
              </a:rPr>
              <a:t>Ustadz</a:t>
            </a:r>
            <a:r>
              <a:rPr lang="en-US" sz="1600" dirty="0">
                <a:solidFill>
                  <a:srgbClr val="000000"/>
                </a:solidFill>
                <a:effectLst/>
                <a:latin typeface="Times New Roman" panose="02020603050405020304" pitchFamily="18" charset="0"/>
                <a:ea typeface="Times New Roman" panose="02020603050405020304" pitchFamily="18" charset="0"/>
              </a:rPr>
              <a:t> Muhammad </a:t>
            </a:r>
            <a:r>
              <a:rPr lang="en-US" sz="1600" dirty="0" err="1">
                <a:solidFill>
                  <a:srgbClr val="000000"/>
                </a:solidFill>
                <a:effectLst/>
                <a:latin typeface="Times New Roman" panose="02020603050405020304" pitchFamily="18" charset="0"/>
                <a:ea typeface="Times New Roman" panose="02020603050405020304" pitchFamily="18" charset="0"/>
              </a:rPr>
              <a:t>Taqiyuddin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M.Ag</a:t>
            </a:r>
            <a:r>
              <a:rPr lang="en-US" sz="1600" dirty="0">
                <a:solidFill>
                  <a:srgbClr val="000000"/>
                </a:solidFill>
                <a:effectLst/>
                <a:latin typeface="Times New Roman" panose="02020603050405020304" pitchFamily="18" charset="0"/>
                <a:ea typeface="Times New Roman" panose="02020603050405020304" pitchFamily="18" charset="0"/>
              </a:rPr>
              <a:t>., yang </a:t>
            </a:r>
            <a:r>
              <a:rPr lang="en-US" sz="1600" dirty="0" err="1">
                <a:solidFill>
                  <a:srgbClr val="000000"/>
                </a:solidFill>
                <a:effectLst/>
                <a:latin typeface="Times New Roman" panose="02020603050405020304" pitchFamily="18" charset="0"/>
                <a:ea typeface="Times New Roman" panose="02020603050405020304" pitchFamily="18" charset="0"/>
              </a:rPr>
              <a:t>merupakan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dosen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Ilmu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Komunikasi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bagian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Islamisasi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Ilmu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Pengetahuan</a:t>
            </a:r>
            <a:r>
              <a:rPr lang="en-US" sz="1600" dirty="0">
                <a:solidFill>
                  <a:srgbClr val="000000"/>
                </a:solidFill>
                <a:effectLst/>
                <a:latin typeface="Times New Roman" panose="02020603050405020304" pitchFamily="18" charset="0"/>
                <a:ea typeface="Times New Roman" panose="02020603050405020304" pitchFamily="18" charset="0"/>
              </a:rPr>
              <a:t> dan </a:t>
            </a:r>
            <a:r>
              <a:rPr lang="en-US" sz="1600" dirty="0" err="1">
                <a:solidFill>
                  <a:srgbClr val="000000"/>
                </a:solidFill>
                <a:effectLst/>
                <a:latin typeface="Times New Roman" panose="02020603050405020304" pitchFamily="18" charset="0"/>
                <a:ea typeface="Times New Roman" panose="02020603050405020304" pitchFamily="18" charset="0"/>
              </a:rPr>
              <a:t>ahli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materi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terlibat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dalam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pengujian</a:t>
            </a:r>
            <a:r>
              <a:rPr lang="en-US" sz="1600" dirty="0">
                <a:solidFill>
                  <a:srgbClr val="000000"/>
                </a:solidFill>
                <a:effectLst/>
                <a:latin typeface="Times New Roman" panose="02020603050405020304" pitchFamily="18" charset="0"/>
                <a:ea typeface="Times New Roman" panose="02020603050405020304" pitchFamily="18" charset="0"/>
              </a:rPr>
              <a:t> ini. </a:t>
            </a:r>
            <a:r>
              <a:rPr lang="en-US" sz="1600" kern="100" dirty="0">
                <a:solidFill>
                  <a:srgbClr val="000000"/>
                </a:solidFill>
                <a:effectLst/>
                <a:latin typeface="Times New Roman" panose="02020603050405020304" pitchFamily="18" charset="0"/>
                <a:ea typeface="Times New Roman" panose="02020603050405020304" pitchFamily="18" charset="0"/>
              </a:rPr>
              <a:t>Dari </a:t>
            </a:r>
            <a:r>
              <a:rPr lang="en-US" sz="1600" kern="100" dirty="0" err="1">
                <a:solidFill>
                  <a:srgbClr val="000000"/>
                </a:solidFill>
                <a:effectLst/>
                <a:latin typeface="Times New Roman" panose="02020603050405020304" pitchFamily="18" charset="0"/>
                <a:ea typeface="Times New Roman" panose="02020603050405020304" pitchFamily="18" charset="0"/>
              </a:rPr>
              <a:t>penilaian</a:t>
            </a:r>
            <a:r>
              <a:rPr lang="en-US" sz="1600" kern="100" dirty="0">
                <a:solidFill>
                  <a:srgbClr val="000000"/>
                </a:solidFill>
                <a:effectLst/>
                <a:latin typeface="Times New Roman" panose="02020603050405020304" pitchFamily="18" charset="0"/>
                <a:ea typeface="Times New Roman" panose="02020603050405020304" pitchFamily="18" charset="0"/>
              </a:rPr>
              <a:t> yang </a:t>
            </a:r>
            <a:r>
              <a:rPr lang="en-US" sz="1600" kern="100" dirty="0" err="1">
                <a:solidFill>
                  <a:srgbClr val="000000"/>
                </a:solidFill>
                <a:effectLst/>
                <a:latin typeface="Times New Roman" panose="02020603050405020304" pitchFamily="18" charset="0"/>
                <a:ea typeface="Times New Roman" panose="02020603050405020304" pitchFamily="18" charset="0"/>
              </a:rPr>
              <a:t>didapat</a:t>
            </a:r>
            <a:r>
              <a:rPr lang="en-US" sz="1600" kern="100" dirty="0">
                <a:solidFill>
                  <a:srgbClr val="000000"/>
                </a:solidFill>
                <a:effectLst/>
                <a:latin typeface="Times New Roman" panose="02020603050405020304" pitchFamily="18" charset="0"/>
                <a:ea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rPr>
              <a:t>dari</a:t>
            </a:r>
            <a:r>
              <a:rPr lang="en-US" sz="1600" kern="100" dirty="0">
                <a:solidFill>
                  <a:srgbClr val="000000"/>
                </a:solidFill>
                <a:effectLst/>
                <a:latin typeface="Times New Roman" panose="02020603050405020304" pitchFamily="18" charset="0"/>
                <a:ea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rPr>
              <a:t>ahli</a:t>
            </a:r>
            <a:r>
              <a:rPr lang="en-US" sz="1600" kern="100" dirty="0">
                <a:solidFill>
                  <a:srgbClr val="000000"/>
                </a:solidFill>
                <a:effectLst/>
                <a:latin typeface="Times New Roman" panose="02020603050405020304" pitchFamily="18" charset="0"/>
                <a:ea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rPr>
              <a:t>materi</a:t>
            </a:r>
            <a:r>
              <a:rPr lang="en-US" sz="1600" kern="100" dirty="0">
                <a:solidFill>
                  <a:srgbClr val="000000"/>
                </a:solidFill>
                <a:effectLst/>
                <a:latin typeface="Times New Roman" panose="02020603050405020304" pitchFamily="18" charset="0"/>
                <a:ea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rPr>
              <a:t>penulis</a:t>
            </a:r>
            <a:r>
              <a:rPr lang="en-US" sz="1600" kern="100" dirty="0">
                <a:solidFill>
                  <a:srgbClr val="000000"/>
                </a:solidFill>
                <a:effectLst/>
                <a:latin typeface="Times New Roman" panose="02020603050405020304" pitchFamily="18" charset="0"/>
                <a:ea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rPr>
              <a:t>menghitung</a:t>
            </a:r>
            <a:r>
              <a:rPr lang="en-US" sz="1600" kern="100" dirty="0">
                <a:solidFill>
                  <a:srgbClr val="000000"/>
                </a:solidFill>
                <a:effectLst/>
                <a:latin typeface="Times New Roman" panose="02020603050405020304" pitchFamily="18" charset="0"/>
                <a:ea typeface="Times New Roman" panose="02020603050405020304" pitchFamily="18" charset="0"/>
              </a:rPr>
              <a:t> rata-rata </a:t>
            </a:r>
            <a:r>
              <a:rPr lang="en-US" sz="1600" kern="100" dirty="0" err="1">
                <a:solidFill>
                  <a:srgbClr val="000000"/>
                </a:solidFill>
                <a:effectLst/>
                <a:latin typeface="Times New Roman" panose="02020603050405020304" pitchFamily="18" charset="0"/>
                <a:ea typeface="Times New Roman" panose="02020603050405020304" pitchFamily="18" charset="0"/>
              </a:rPr>
              <a:t>persentase</a:t>
            </a:r>
            <a:r>
              <a:rPr lang="en-US" sz="1600" kern="100" dirty="0">
                <a:solidFill>
                  <a:srgbClr val="000000"/>
                </a:solidFill>
                <a:effectLst/>
                <a:latin typeface="Times New Roman" panose="02020603050405020304" pitchFamily="18" charset="0"/>
                <a:ea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rPr>
              <a:t>menggunakan</a:t>
            </a:r>
            <a:r>
              <a:rPr lang="en-US" sz="1600" kern="100" dirty="0">
                <a:solidFill>
                  <a:srgbClr val="000000"/>
                </a:solidFill>
                <a:effectLst/>
                <a:latin typeface="Times New Roman" panose="02020603050405020304" pitchFamily="18" charset="0"/>
                <a:ea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rPr>
              <a:t>skala</a:t>
            </a:r>
            <a:r>
              <a:rPr lang="en-US" sz="1600" kern="100" dirty="0">
                <a:solidFill>
                  <a:srgbClr val="000000"/>
                </a:solidFill>
                <a:effectLst/>
                <a:latin typeface="Times New Roman" panose="02020603050405020304" pitchFamily="18" charset="0"/>
                <a:ea typeface="Times New Roman" panose="02020603050405020304" pitchFamily="18" charset="0"/>
              </a:rPr>
              <a:t> Likert </a:t>
            </a:r>
            <a:r>
              <a:rPr lang="en-US" sz="1600" kern="100" dirty="0" err="1">
                <a:solidFill>
                  <a:srgbClr val="000000"/>
                </a:solidFill>
                <a:effectLst/>
                <a:latin typeface="Times New Roman" panose="02020603050405020304" pitchFamily="18" charset="0"/>
                <a:ea typeface="Times New Roman" panose="02020603050405020304" pitchFamily="18" charset="0"/>
              </a:rPr>
              <a:t>dengan</a:t>
            </a:r>
            <a:r>
              <a:rPr lang="en-US" sz="1600" kern="100" dirty="0">
                <a:solidFill>
                  <a:srgbClr val="000000"/>
                </a:solidFill>
                <a:effectLst/>
                <a:latin typeface="Times New Roman" panose="02020603050405020304" pitchFamily="18" charset="0"/>
                <a:ea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rPr>
              <a:t>hasil</a:t>
            </a:r>
            <a:r>
              <a:rPr lang="en-US" sz="1600" kern="100" dirty="0">
                <a:solidFill>
                  <a:srgbClr val="000000"/>
                </a:solidFill>
                <a:effectLst/>
                <a:latin typeface="Times New Roman" panose="02020603050405020304" pitchFamily="18" charset="0"/>
                <a:ea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rPr>
              <a:t>sebagai</a:t>
            </a:r>
            <a:r>
              <a:rPr lang="en-US" sz="1600" kern="100" dirty="0">
                <a:solidFill>
                  <a:srgbClr val="000000"/>
                </a:solidFill>
                <a:effectLst/>
                <a:latin typeface="Times New Roman" panose="02020603050405020304" pitchFamily="18" charset="0"/>
                <a:ea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rPr>
              <a:t>berikut</a:t>
            </a:r>
            <a:r>
              <a:rPr lang="en-US" sz="1600" kern="100" dirty="0">
                <a:solidFill>
                  <a:srgbClr val="000000"/>
                </a:solidFill>
                <a:effectLst/>
                <a:latin typeface="Times New Roman" panose="02020603050405020304" pitchFamily="18" charset="0"/>
                <a:ea typeface="Times New Roman" panose="02020603050405020304" pitchFamily="18" charset="0"/>
              </a:rPr>
              <a:t> </a:t>
            </a:r>
          </a:p>
          <a:p>
            <a:endParaRPr lang="en-US" sz="1600" kern="100" dirty="0">
              <a:latin typeface="Times New Roman" panose="02020603050405020304" pitchFamily="18" charset="0"/>
              <a:ea typeface="Times New Roman" panose="02020603050405020304" pitchFamily="18" charset="0"/>
            </a:endParaRPr>
          </a:p>
          <a:p>
            <a:endParaRPr lang="en-US" sz="1600" kern="100" dirty="0">
              <a:solidFill>
                <a:srgbClr val="000000"/>
              </a:solidFill>
              <a:effectLst/>
              <a:latin typeface="Times New Roman" panose="02020603050405020304" pitchFamily="18" charset="0"/>
              <a:ea typeface="Times New Roman" panose="02020603050405020304" pitchFamily="18" charset="0"/>
            </a:endParaRPr>
          </a:p>
          <a:p>
            <a:endParaRPr lang="en-US" sz="1600" kern="100" dirty="0">
              <a:latin typeface="Times New Roman" panose="02020603050405020304" pitchFamily="18" charset="0"/>
              <a:ea typeface="Times New Roman" panose="02020603050405020304" pitchFamily="18" charset="0"/>
            </a:endParaRPr>
          </a:p>
          <a:p>
            <a:endParaRPr lang="en-US" sz="1600" kern="100" dirty="0">
              <a:solidFill>
                <a:srgbClr val="000000"/>
              </a:solidFill>
              <a:effectLst/>
              <a:latin typeface="Times New Roman" panose="02020603050405020304" pitchFamily="18" charset="0"/>
              <a:ea typeface="Times New Roman" panose="02020603050405020304" pitchFamily="18" charset="0"/>
            </a:endParaRPr>
          </a:p>
          <a:p>
            <a:endParaRPr lang="en-US" sz="1600" kern="100" dirty="0">
              <a:latin typeface="Times New Roman" panose="02020603050405020304" pitchFamily="18" charset="0"/>
              <a:ea typeface="Times New Roman" panose="02020603050405020304" pitchFamily="18" charset="0"/>
            </a:endParaRPr>
          </a:p>
          <a:p>
            <a:endParaRPr lang="en-US" sz="1600" kern="100" dirty="0">
              <a:solidFill>
                <a:srgbClr val="000000"/>
              </a:solidFill>
              <a:effectLst/>
              <a:latin typeface="Times New Roman" panose="02020603050405020304" pitchFamily="18" charset="0"/>
              <a:ea typeface="Times New Roman" panose="02020603050405020304" pitchFamily="18" charset="0"/>
            </a:endParaRPr>
          </a:p>
          <a:p>
            <a:endParaRPr lang="en-US" sz="1600" kern="100" dirty="0">
              <a:latin typeface="Times New Roman" panose="02020603050405020304" pitchFamily="18" charset="0"/>
              <a:ea typeface="Times New Roman" panose="02020603050405020304" pitchFamily="18" charset="0"/>
            </a:endParaRPr>
          </a:p>
          <a:p>
            <a:endParaRPr lang="en-US" sz="1600" kern="100" dirty="0">
              <a:solidFill>
                <a:srgbClr val="000000"/>
              </a:solidFill>
              <a:effectLst/>
              <a:latin typeface="Times New Roman" panose="02020603050405020304" pitchFamily="18" charset="0"/>
              <a:ea typeface="Times New Roman" panose="02020603050405020304" pitchFamily="18" charset="0"/>
            </a:endParaRPr>
          </a:p>
          <a:p>
            <a:endParaRPr lang="en-US" sz="1600" dirty="0"/>
          </a:p>
        </p:txBody>
      </p:sp>
      <p:pic>
        <p:nvPicPr>
          <p:cNvPr id="29" name="Picture 28">
            <a:extLst>
              <a:ext uri="{FF2B5EF4-FFF2-40B4-BE49-F238E27FC236}">
                <a16:creationId xmlns:a16="http://schemas.microsoft.com/office/drawing/2014/main" id="{D5254ABE-510D-B02D-DD48-21C630F44E69}"/>
              </a:ext>
            </a:extLst>
          </p:cNvPr>
          <p:cNvPicPr>
            <a:picLocks noChangeAspect="1"/>
          </p:cNvPicPr>
          <p:nvPr/>
        </p:nvPicPr>
        <p:blipFill>
          <a:blip r:embed="rId3"/>
          <a:stretch>
            <a:fillRect/>
          </a:stretch>
        </p:blipFill>
        <p:spPr>
          <a:xfrm>
            <a:off x="6997629" y="3362097"/>
            <a:ext cx="4307178" cy="2073514"/>
          </a:xfrm>
          <a:prstGeom prst="rect">
            <a:avLst/>
          </a:prstGeom>
        </p:spPr>
      </p:pic>
    </p:spTree>
    <p:extLst>
      <p:ext uri="{BB962C8B-B14F-4D97-AF65-F5344CB8AC3E}">
        <p14:creationId xmlns:p14="http://schemas.microsoft.com/office/powerpoint/2010/main" val="993462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A8599195-9805-4775-B5B2-B9D8FF184203}"/>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8D917F42-5F7E-9B4D-55BC-342C84C8E426}"/>
              </a:ext>
            </a:extLst>
          </p:cNvPr>
          <p:cNvSpPr txBox="1"/>
          <p:nvPr/>
        </p:nvSpPr>
        <p:spPr>
          <a:xfrm>
            <a:off x="3098907" y="2118088"/>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3" name="TextBox 2">
            <a:extLst>
              <a:ext uri="{FF2B5EF4-FFF2-40B4-BE49-F238E27FC236}">
                <a16:creationId xmlns:a16="http://schemas.microsoft.com/office/drawing/2014/main" id="{81F8DEB6-C4E1-DF11-12E4-C7E5345D1F6C}"/>
              </a:ext>
            </a:extLst>
          </p:cNvPr>
          <p:cNvSpPr txBox="1"/>
          <p:nvPr/>
        </p:nvSpPr>
        <p:spPr>
          <a:xfrm>
            <a:off x="6632041" y="1194758"/>
            <a:ext cx="4772217" cy="2585323"/>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rgbClr val="000000"/>
                </a:solidFill>
                <a:effectLst/>
                <a:latin typeface="Times New Roman" panose="02020603050405020304" pitchFamily="18" charset="0"/>
                <a:ea typeface="Times New Roman" panose="02020603050405020304" pitchFamily="18" charset="0"/>
              </a:rPr>
              <a:t>Pengujian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Kepada</a:t>
            </a:r>
            <a:r>
              <a:rPr lang="en-US" sz="1800" b="1" dirty="0">
                <a:solidFill>
                  <a:srgbClr val="000000"/>
                </a:solidFill>
                <a:effectLst/>
                <a:latin typeface="Times New Roman" panose="02020603050405020304" pitchFamily="18" charset="0"/>
                <a:ea typeface="Times New Roman" panose="02020603050405020304" pitchFamily="18" charset="0"/>
              </a:rPr>
              <a:t> Ahli Media</a:t>
            </a:r>
          </a:p>
          <a:p>
            <a:pPr algn="just"/>
            <a:r>
              <a:rPr lang="en-US" sz="1800" dirty="0" err="1">
                <a:solidFill>
                  <a:srgbClr val="000000"/>
                </a:solidFill>
                <a:effectLst/>
                <a:latin typeface="Times New Roman" panose="02020603050405020304" pitchFamily="18" charset="0"/>
                <a:ea typeface="Times New Roman" panose="02020603050405020304" pitchFamily="18" charset="0"/>
              </a:rPr>
              <a:t>Tujuan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ini </a:t>
            </a:r>
            <a:r>
              <a:rPr lang="en-US" sz="1800" dirty="0" err="1">
                <a:solidFill>
                  <a:srgbClr val="000000"/>
                </a:solidFill>
                <a:effectLst/>
                <a:latin typeface="Times New Roman" panose="02020603050405020304" pitchFamily="18" charset="0"/>
                <a:ea typeface="Times New Roman" panose="02020603050405020304" pitchFamily="18" charset="0"/>
              </a:rPr>
              <a:t>adalah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untuk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memvalidasi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apakah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sesuai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harapan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pengguna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yakni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mudah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dipahami</a:t>
            </a:r>
            <a:r>
              <a:rPr lang="en-US" sz="1800" dirty="0">
                <a:solidFill>
                  <a:srgbClr val="000000"/>
                </a:solidFill>
                <a:effectLst/>
                <a:latin typeface="Times New Roman" panose="02020603050405020304" pitchFamily="18" charset="0"/>
                <a:ea typeface="Times New Roman" panose="02020603050405020304" pitchFamily="18" charset="0"/>
              </a:rPr>
              <a:t> dan </a:t>
            </a:r>
            <a:r>
              <a:rPr lang="en-US" sz="1800" dirty="0" err="1">
                <a:solidFill>
                  <a:srgbClr val="000000"/>
                </a:solidFill>
                <a:effectLst/>
                <a:latin typeface="Times New Roman" panose="02020603050405020304" pitchFamily="18" charset="0"/>
                <a:ea typeface="Times New Roman" panose="02020603050405020304" pitchFamily="18" charset="0"/>
              </a:rPr>
              <a:t>digunakan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hanya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sekali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mencoba</a:t>
            </a:r>
            <a:r>
              <a:rPr lang="en-US" sz="1800" dirty="0">
                <a:solidFill>
                  <a:srgbClr val="000000"/>
                </a:solidFill>
                <a:effectLst/>
                <a:latin typeface="Times New Roman" panose="02020603050405020304" pitchFamily="18" charset="0"/>
                <a:ea typeface="Times New Roman" panose="02020603050405020304" pitchFamily="18" charset="0"/>
              </a:rPr>
              <a:t>. Uji </a:t>
            </a:r>
            <a:r>
              <a:rPr lang="en-US" sz="1800" dirty="0" err="1">
                <a:solidFill>
                  <a:srgbClr val="000000"/>
                </a:solidFill>
                <a:effectLst/>
                <a:latin typeface="Times New Roman" panose="02020603050405020304" pitchFamily="18" charset="0"/>
                <a:ea typeface="Times New Roman" panose="02020603050405020304" pitchFamily="18" charset="0"/>
              </a:rPr>
              <a:t>coba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tersebut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melibatkan</a:t>
            </a:r>
            <a:r>
              <a:rPr lang="en-US" sz="1800" dirty="0">
                <a:solidFill>
                  <a:srgbClr val="000000"/>
                </a:solidFill>
                <a:effectLst/>
                <a:latin typeface="Times New Roman" panose="02020603050405020304" pitchFamily="18" charset="0"/>
                <a:ea typeface="Times New Roman" panose="02020603050405020304" pitchFamily="18" charset="0"/>
              </a:rPr>
              <a:t> Al-</a:t>
            </a:r>
            <a:r>
              <a:rPr lang="en-US" sz="1800" dirty="0" err="1">
                <a:solidFill>
                  <a:srgbClr val="000000"/>
                </a:solidFill>
                <a:effectLst/>
                <a:latin typeface="Times New Roman" panose="02020603050405020304" pitchFamily="18" charset="0"/>
                <a:ea typeface="Times New Roman" panose="02020603050405020304" pitchFamily="18" charset="0"/>
              </a:rPr>
              <a:t>Ustadz</a:t>
            </a:r>
            <a:r>
              <a:rPr lang="en-US" sz="1800" dirty="0">
                <a:solidFill>
                  <a:srgbClr val="000000"/>
                </a:solidFill>
                <a:effectLst/>
                <a:latin typeface="Times New Roman" panose="02020603050405020304" pitchFamily="18" charset="0"/>
                <a:ea typeface="Times New Roman" panose="02020603050405020304" pitchFamily="18" charset="0"/>
              </a:rPr>
              <a:t> Ahmad Kali Akbar, </a:t>
            </a:r>
            <a:r>
              <a:rPr lang="en-US" sz="1800" dirty="0" err="1">
                <a:solidFill>
                  <a:srgbClr val="000000"/>
                </a:solidFill>
                <a:effectLst/>
                <a:latin typeface="Times New Roman" panose="02020603050405020304" pitchFamily="18" charset="0"/>
                <a:ea typeface="Times New Roman" panose="02020603050405020304" pitchFamily="18" charset="0"/>
              </a:rPr>
              <a:t>M.Pd</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sebagai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ahli</a:t>
            </a:r>
            <a:r>
              <a:rPr lang="en-US" sz="1800" dirty="0">
                <a:solidFill>
                  <a:srgbClr val="000000"/>
                </a:solidFill>
                <a:effectLst/>
                <a:latin typeface="Times New Roman" panose="02020603050405020304" pitchFamily="18" charset="0"/>
                <a:ea typeface="Times New Roman" panose="02020603050405020304" pitchFamily="18" charset="0"/>
              </a:rPr>
              <a:t> media. </a:t>
            </a:r>
            <a:r>
              <a:rPr lang="en-US" sz="1800" dirty="0" err="1">
                <a:solidFill>
                  <a:srgbClr val="000000"/>
                </a:solidFill>
                <a:effectLst/>
                <a:latin typeface="Times New Roman" panose="02020603050405020304" pitchFamily="18" charset="0"/>
                <a:ea typeface="Times New Roman" panose="02020603050405020304" pitchFamily="18" charset="0"/>
              </a:rPr>
              <a:t>Jumlah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skor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penilaian</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diberikan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olehnya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disajikan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tabel</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disamping</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600" kern="100" dirty="0">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8EB6C7B3-32C1-03CE-1ABA-A5F1913C20A3}"/>
              </a:ext>
            </a:extLst>
          </p:cNvPr>
          <p:cNvGraphicFramePr>
            <a:graphicFrameLocks noGrp="1"/>
          </p:cNvGraphicFramePr>
          <p:nvPr>
            <p:extLst>
              <p:ext uri="{D42A27DB-BD31-4B8C-83A1-F6EECF244321}">
                <p14:modId xmlns:p14="http://schemas.microsoft.com/office/powerpoint/2010/main" val="3077106377"/>
              </p:ext>
            </p:extLst>
          </p:nvPr>
        </p:nvGraphicFramePr>
        <p:xfrm>
          <a:off x="420159" y="1194758"/>
          <a:ext cx="5875132" cy="3913575"/>
        </p:xfrm>
        <a:graphic>
          <a:graphicData uri="http://schemas.openxmlformats.org/drawingml/2006/table">
            <a:tbl>
              <a:tblPr firstRow="1" firstCol="1" bandRow="1">
                <a:tableStyleId>{5095403D-4E6C-4E2F-84BE-A32BE76EBDD0}</a:tableStyleId>
              </a:tblPr>
              <a:tblGrid>
                <a:gridCol w="688693">
                  <a:extLst>
                    <a:ext uri="{9D8B030D-6E8A-4147-A177-3AD203B41FA5}">
                      <a16:colId xmlns:a16="http://schemas.microsoft.com/office/drawing/2014/main" val="2304993541"/>
                    </a:ext>
                  </a:extLst>
                </a:gridCol>
                <a:gridCol w="4570863">
                  <a:extLst>
                    <a:ext uri="{9D8B030D-6E8A-4147-A177-3AD203B41FA5}">
                      <a16:colId xmlns:a16="http://schemas.microsoft.com/office/drawing/2014/main" val="1251524209"/>
                    </a:ext>
                  </a:extLst>
                </a:gridCol>
                <a:gridCol w="615576">
                  <a:extLst>
                    <a:ext uri="{9D8B030D-6E8A-4147-A177-3AD203B41FA5}">
                      <a16:colId xmlns:a16="http://schemas.microsoft.com/office/drawing/2014/main" val="1092251037"/>
                    </a:ext>
                  </a:extLst>
                </a:gridCol>
              </a:tblGrid>
              <a:tr h="563476">
                <a:tc>
                  <a:txBody>
                    <a:bodyPr/>
                    <a:lstStyle/>
                    <a:p>
                      <a:pPr marL="140335" marR="0" indent="35560" algn="l">
                        <a:lnSpc>
                          <a:spcPct val="150000"/>
                        </a:lnSpc>
                        <a:spcBef>
                          <a:spcPts val="0"/>
                        </a:spcBef>
                        <a:spcAft>
                          <a:spcPts val="0"/>
                        </a:spcAft>
                      </a:pPr>
                      <a:r>
                        <a:rPr lang="en-US" sz="900" kern="100">
                          <a:effectLst/>
                        </a:rPr>
                        <a:t>No </a:t>
                      </a:r>
                      <a:r>
                        <a:rPr lang="en-US" sz="1100" kern="100">
                          <a:effectLst/>
                        </a:rPr>
                        <a:t> </a:t>
                      </a:r>
                      <a:r>
                        <a:rPr lang="en-US" sz="900" kern="100">
                          <a:effectLst/>
                        </a:rPr>
                        <a:t>Soal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1270" marR="0" indent="0" algn="ctr">
                        <a:lnSpc>
                          <a:spcPct val="150000"/>
                        </a:lnSpc>
                        <a:spcBef>
                          <a:spcPts val="0"/>
                        </a:spcBef>
                        <a:spcAft>
                          <a:spcPts val="0"/>
                        </a:spcAft>
                      </a:pPr>
                      <a:r>
                        <a:rPr lang="en-US" sz="900" kern="100">
                          <a:effectLst/>
                        </a:rPr>
                        <a:t>Soal Kuisioner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nchor="ctr"/>
                </a:tc>
                <a:tc>
                  <a:txBody>
                    <a:bodyPr/>
                    <a:lstStyle/>
                    <a:p>
                      <a:pPr marL="3175" marR="0" indent="0" algn="ctr">
                        <a:lnSpc>
                          <a:spcPct val="150000"/>
                        </a:lnSpc>
                        <a:spcBef>
                          <a:spcPts val="0"/>
                        </a:spcBef>
                        <a:spcAft>
                          <a:spcPts val="0"/>
                        </a:spcAft>
                      </a:pPr>
                      <a:r>
                        <a:rPr lang="en-US" sz="900" kern="100">
                          <a:effectLst/>
                        </a:rPr>
                        <a:t>Skor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nchor="ctr"/>
                </a:tc>
                <a:extLst>
                  <a:ext uri="{0D108BD9-81ED-4DB2-BD59-A6C34878D82A}">
                    <a16:rowId xmlns:a16="http://schemas.microsoft.com/office/drawing/2014/main" val="1914103666"/>
                  </a:ext>
                </a:extLst>
              </a:tr>
              <a:tr h="267814">
                <a:tc>
                  <a:txBody>
                    <a:bodyPr/>
                    <a:lstStyle/>
                    <a:p>
                      <a:pPr marL="0" marR="1905" indent="0" algn="ctr">
                        <a:lnSpc>
                          <a:spcPct val="150000"/>
                        </a:lnSpc>
                        <a:spcBef>
                          <a:spcPts val="0"/>
                        </a:spcBef>
                        <a:spcAft>
                          <a:spcPts val="0"/>
                        </a:spcAft>
                      </a:pPr>
                      <a:r>
                        <a:rPr lang="en-US" sz="900" kern="100">
                          <a:effectLst/>
                        </a:rPr>
                        <a:t>1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0" marR="0" indent="0" algn="l">
                        <a:lnSpc>
                          <a:spcPct val="150000"/>
                        </a:lnSpc>
                        <a:spcBef>
                          <a:spcPts val="0"/>
                        </a:spcBef>
                        <a:spcAft>
                          <a:spcPts val="0"/>
                        </a:spcAft>
                      </a:pPr>
                      <a:r>
                        <a:rPr lang="en-US" sz="900" kern="100">
                          <a:effectLst/>
                        </a:rPr>
                        <a:t>Media memiliki peran penting dalam membantu pemahaman.</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5080" marR="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3599537968"/>
                  </a:ext>
                </a:extLst>
              </a:tr>
              <a:tr h="267814">
                <a:tc>
                  <a:txBody>
                    <a:bodyPr/>
                    <a:lstStyle/>
                    <a:p>
                      <a:pPr marL="0" marR="1905" indent="0" algn="ctr">
                        <a:lnSpc>
                          <a:spcPct val="150000"/>
                        </a:lnSpc>
                        <a:spcBef>
                          <a:spcPts val="0"/>
                        </a:spcBef>
                        <a:spcAft>
                          <a:spcPts val="0"/>
                        </a:spcAft>
                      </a:pPr>
                      <a:r>
                        <a:rPr lang="en-US" sz="900" kern="100">
                          <a:effectLst/>
                        </a:rPr>
                        <a:t>2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0" marR="0" indent="0" algn="l">
                        <a:lnSpc>
                          <a:spcPct val="150000"/>
                        </a:lnSpc>
                        <a:spcBef>
                          <a:spcPts val="0"/>
                        </a:spcBef>
                        <a:spcAft>
                          <a:spcPts val="0"/>
                        </a:spcAft>
                      </a:pPr>
                      <a:r>
                        <a:rPr lang="en-US" sz="900" kern="100">
                          <a:effectLst/>
                        </a:rPr>
                        <a:t>Sangat user-friendly dalam penggunaan dan pengoperasiannya.</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5080" marR="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2947438636"/>
                  </a:ext>
                </a:extLst>
              </a:tr>
              <a:tr h="267814">
                <a:tc>
                  <a:txBody>
                    <a:bodyPr/>
                    <a:lstStyle/>
                    <a:p>
                      <a:pPr marL="0" marR="1905" indent="0" algn="ctr">
                        <a:lnSpc>
                          <a:spcPct val="150000"/>
                        </a:lnSpc>
                        <a:spcBef>
                          <a:spcPts val="0"/>
                        </a:spcBef>
                        <a:spcAft>
                          <a:spcPts val="0"/>
                        </a:spcAft>
                      </a:pPr>
                      <a:r>
                        <a:rPr lang="en-US" sz="900" kern="100">
                          <a:effectLst/>
                        </a:rPr>
                        <a:t>3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0" marR="0" indent="0" algn="l">
                        <a:lnSpc>
                          <a:spcPct val="150000"/>
                        </a:lnSpc>
                        <a:spcBef>
                          <a:spcPts val="0"/>
                        </a:spcBef>
                        <a:spcAft>
                          <a:spcPts val="0"/>
                        </a:spcAft>
                      </a:pPr>
                      <a:r>
                        <a:rPr lang="en-US" sz="900" kern="100">
                          <a:effectLst/>
                        </a:rPr>
                        <a:t>Elemen animasi dan gambar tersedia dalam media tersebut.</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5080" marR="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614302962"/>
                  </a:ext>
                </a:extLst>
              </a:tr>
              <a:tr h="267814">
                <a:tc>
                  <a:txBody>
                    <a:bodyPr/>
                    <a:lstStyle/>
                    <a:p>
                      <a:pPr marL="0" marR="1905" indent="0" algn="ctr">
                        <a:lnSpc>
                          <a:spcPct val="150000"/>
                        </a:lnSpc>
                        <a:spcBef>
                          <a:spcPts val="0"/>
                        </a:spcBef>
                        <a:spcAft>
                          <a:spcPts val="0"/>
                        </a:spcAft>
                      </a:pPr>
                      <a:r>
                        <a:rPr lang="en-US" sz="900" kern="100">
                          <a:effectLst/>
                        </a:rPr>
                        <a:t>4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0" marR="0" indent="0" algn="l">
                        <a:lnSpc>
                          <a:spcPct val="150000"/>
                        </a:lnSpc>
                        <a:spcBef>
                          <a:spcPts val="0"/>
                        </a:spcBef>
                        <a:spcAft>
                          <a:spcPts val="0"/>
                        </a:spcAft>
                      </a:pPr>
                      <a:r>
                        <a:rPr lang="de-DE" sz="900" kern="100">
                          <a:effectLst/>
                        </a:rPr>
                        <a:t>Sangat menarik digunakan sebagai media pembelajaran.</a:t>
                      </a:r>
                      <a:r>
                        <a:rPr lang="de-DE"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5080" marR="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2442699865"/>
                  </a:ext>
                </a:extLst>
              </a:tr>
              <a:tr h="267814">
                <a:tc>
                  <a:txBody>
                    <a:bodyPr/>
                    <a:lstStyle/>
                    <a:p>
                      <a:pPr marL="0" marR="1905"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0" marR="0" indent="0" algn="l">
                        <a:lnSpc>
                          <a:spcPct val="150000"/>
                        </a:lnSpc>
                        <a:spcBef>
                          <a:spcPts val="0"/>
                        </a:spcBef>
                        <a:spcAft>
                          <a:spcPts val="0"/>
                        </a:spcAft>
                      </a:pPr>
                      <a:r>
                        <a:rPr lang="en-US" sz="900" kern="100">
                          <a:effectLst/>
                        </a:rPr>
                        <a:t>Media pembelajaran tidak menimbulkan kebingungan atau ketidakjelasan.</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5080" marR="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3583207313"/>
                  </a:ext>
                </a:extLst>
              </a:tr>
              <a:tr h="267814">
                <a:tc>
                  <a:txBody>
                    <a:bodyPr/>
                    <a:lstStyle/>
                    <a:p>
                      <a:pPr marL="0" marR="1905" indent="0" algn="ctr">
                        <a:lnSpc>
                          <a:spcPct val="150000"/>
                        </a:lnSpc>
                        <a:spcBef>
                          <a:spcPts val="0"/>
                        </a:spcBef>
                        <a:spcAft>
                          <a:spcPts val="0"/>
                        </a:spcAft>
                      </a:pPr>
                      <a:r>
                        <a:rPr lang="en-US" sz="900" kern="100">
                          <a:effectLst/>
                        </a:rPr>
                        <a:t>6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0" marR="0" indent="0" algn="l">
                        <a:lnSpc>
                          <a:spcPct val="150000"/>
                        </a:lnSpc>
                        <a:spcBef>
                          <a:spcPts val="0"/>
                        </a:spcBef>
                        <a:spcAft>
                          <a:spcPts val="0"/>
                        </a:spcAft>
                      </a:pPr>
                      <a:r>
                        <a:rPr lang="de-DE" sz="900" kern="100">
                          <a:effectLst/>
                        </a:rPr>
                        <a:t>Navigasi antara halaman-halaman sangat mudah.</a:t>
                      </a:r>
                      <a:r>
                        <a:rPr lang="de-DE"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5080" marR="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2604131512"/>
                  </a:ext>
                </a:extLst>
              </a:tr>
              <a:tr h="267814">
                <a:tc>
                  <a:txBody>
                    <a:bodyPr/>
                    <a:lstStyle/>
                    <a:p>
                      <a:pPr marL="0" marR="1905" indent="0" algn="ctr">
                        <a:lnSpc>
                          <a:spcPct val="150000"/>
                        </a:lnSpc>
                        <a:spcBef>
                          <a:spcPts val="0"/>
                        </a:spcBef>
                        <a:spcAft>
                          <a:spcPts val="0"/>
                        </a:spcAft>
                      </a:pPr>
                      <a:r>
                        <a:rPr lang="en-US" sz="900" kern="100">
                          <a:effectLst/>
                        </a:rPr>
                        <a:t>7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0" marR="0" indent="0" algn="l">
                        <a:lnSpc>
                          <a:spcPct val="150000"/>
                        </a:lnSpc>
                        <a:spcBef>
                          <a:spcPts val="0"/>
                        </a:spcBef>
                        <a:spcAft>
                          <a:spcPts val="0"/>
                        </a:spcAft>
                      </a:pPr>
                      <a:r>
                        <a:rPr lang="de-DE" sz="900" kern="100">
                          <a:effectLst/>
                        </a:rPr>
                        <a:t>Penempatan menu di dalam media tersebut.</a:t>
                      </a:r>
                      <a:r>
                        <a:rPr lang="de-DE"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5080" marR="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3440161519"/>
                  </a:ext>
                </a:extLst>
              </a:tr>
              <a:tr h="267814">
                <a:tc>
                  <a:txBody>
                    <a:bodyPr/>
                    <a:lstStyle/>
                    <a:p>
                      <a:pPr marL="0" marR="1905" indent="0" algn="ctr">
                        <a:lnSpc>
                          <a:spcPct val="150000"/>
                        </a:lnSpc>
                        <a:spcBef>
                          <a:spcPts val="0"/>
                        </a:spcBef>
                        <a:spcAft>
                          <a:spcPts val="0"/>
                        </a:spcAft>
                      </a:pPr>
                      <a:r>
                        <a:rPr lang="en-US" sz="900" kern="100">
                          <a:effectLst/>
                        </a:rPr>
                        <a:t>8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0" marR="0" indent="0" algn="l">
                        <a:lnSpc>
                          <a:spcPct val="150000"/>
                        </a:lnSpc>
                        <a:spcBef>
                          <a:spcPts val="0"/>
                        </a:spcBef>
                        <a:spcAft>
                          <a:spcPts val="0"/>
                        </a:spcAft>
                      </a:pPr>
                      <a:r>
                        <a:rPr lang="en-US" sz="900" kern="100">
                          <a:effectLst/>
                        </a:rPr>
                        <a:t>Teks dalam media tersebut mudah dibaca dan jelas.</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5080" marR="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1082503484"/>
                  </a:ext>
                </a:extLst>
              </a:tr>
              <a:tr h="267814">
                <a:tc>
                  <a:txBody>
                    <a:bodyPr/>
                    <a:lstStyle/>
                    <a:p>
                      <a:pPr marL="0" marR="1905" indent="0" algn="ctr">
                        <a:lnSpc>
                          <a:spcPct val="150000"/>
                        </a:lnSpc>
                        <a:spcBef>
                          <a:spcPts val="0"/>
                        </a:spcBef>
                        <a:spcAft>
                          <a:spcPts val="0"/>
                        </a:spcAft>
                      </a:pPr>
                      <a:r>
                        <a:rPr lang="en-US" sz="900" kern="100">
                          <a:effectLst/>
                        </a:rPr>
                        <a:t>9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0" marR="0" indent="0" algn="l">
                        <a:lnSpc>
                          <a:spcPct val="150000"/>
                        </a:lnSpc>
                        <a:spcBef>
                          <a:spcPts val="0"/>
                        </a:spcBef>
                        <a:spcAft>
                          <a:spcPts val="0"/>
                        </a:spcAft>
                      </a:pPr>
                      <a:r>
                        <a:rPr lang="en-US" sz="900" kern="100">
                          <a:effectLst/>
                        </a:rPr>
                        <a:t>Kualitas suara dalam media tersebut jelas dan mudah didengar.</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5080" marR="0" indent="0" algn="ctr">
                        <a:lnSpc>
                          <a:spcPct val="150000"/>
                        </a:lnSpc>
                        <a:spcBef>
                          <a:spcPts val="0"/>
                        </a:spcBef>
                        <a:spcAft>
                          <a:spcPts val="0"/>
                        </a:spcAft>
                      </a:pPr>
                      <a:r>
                        <a:rPr lang="en-US" sz="900" kern="100">
                          <a:effectLst/>
                        </a:rPr>
                        <a:t>4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26060682"/>
                  </a:ext>
                </a:extLst>
              </a:tr>
              <a:tr h="267814">
                <a:tc>
                  <a:txBody>
                    <a:bodyPr/>
                    <a:lstStyle/>
                    <a:p>
                      <a:pPr marL="5715" marR="0" indent="0" algn="ctr">
                        <a:lnSpc>
                          <a:spcPct val="150000"/>
                        </a:lnSpc>
                        <a:spcBef>
                          <a:spcPts val="0"/>
                        </a:spcBef>
                        <a:spcAft>
                          <a:spcPts val="0"/>
                        </a:spcAft>
                      </a:pPr>
                      <a:r>
                        <a:rPr lang="en-US" sz="900" kern="100">
                          <a:effectLst/>
                        </a:rPr>
                        <a:t>10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0" marR="0" indent="0" algn="l">
                        <a:lnSpc>
                          <a:spcPct val="150000"/>
                        </a:lnSpc>
                        <a:spcBef>
                          <a:spcPts val="0"/>
                        </a:spcBef>
                        <a:spcAft>
                          <a:spcPts val="0"/>
                        </a:spcAft>
                      </a:pPr>
                      <a:r>
                        <a:rPr lang="de-DE" sz="900" kern="100">
                          <a:effectLst/>
                        </a:rPr>
                        <a:t>Sistem dan urutan logika sangat jelas.</a:t>
                      </a:r>
                      <a:r>
                        <a:rPr lang="de-DE"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a:txBody>
                    <a:bodyPr/>
                    <a:lstStyle/>
                    <a:p>
                      <a:pPr marL="5080" marR="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2368576319"/>
                  </a:ext>
                </a:extLst>
              </a:tr>
              <a:tr h="334486">
                <a:tc gridSpan="2">
                  <a:txBody>
                    <a:bodyPr/>
                    <a:lstStyle/>
                    <a:p>
                      <a:pPr marL="0" marR="0" indent="0" algn="l">
                        <a:lnSpc>
                          <a:spcPct val="150000"/>
                        </a:lnSpc>
                        <a:spcBef>
                          <a:spcPts val="0"/>
                        </a:spcBef>
                        <a:spcAft>
                          <a:spcPts val="0"/>
                        </a:spcAft>
                        <a:tabLst>
                          <a:tab pos="2392045" algn="ctr"/>
                        </a:tabLst>
                      </a:pPr>
                      <a:r>
                        <a:rPr lang="en-US" sz="1100" kern="100">
                          <a:effectLst/>
                        </a:rPr>
                        <a:t> 	</a:t>
                      </a:r>
                      <a:r>
                        <a:rPr lang="en-US" sz="900" kern="100">
                          <a:effectLst/>
                        </a:rPr>
                        <a:t>Jumlah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hMerge="1">
                  <a:txBody>
                    <a:bodyPr/>
                    <a:lstStyle/>
                    <a:p>
                      <a:endParaRPr lang="en-US"/>
                    </a:p>
                  </a:txBody>
                  <a:tcPr/>
                </a:tc>
                <a:tc>
                  <a:txBody>
                    <a:bodyPr/>
                    <a:lstStyle/>
                    <a:p>
                      <a:pPr marL="5715" marR="0" indent="0" algn="ctr">
                        <a:lnSpc>
                          <a:spcPct val="150000"/>
                        </a:lnSpc>
                        <a:spcBef>
                          <a:spcPts val="0"/>
                        </a:spcBef>
                        <a:spcAft>
                          <a:spcPts val="0"/>
                        </a:spcAft>
                      </a:pPr>
                      <a:r>
                        <a:rPr lang="en-US" sz="900" kern="100">
                          <a:effectLst/>
                        </a:rPr>
                        <a:t>49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244549394"/>
                  </a:ext>
                </a:extLst>
              </a:tr>
              <a:tr h="337473">
                <a:tc gridSpan="2">
                  <a:txBody>
                    <a:bodyPr/>
                    <a:lstStyle/>
                    <a:p>
                      <a:pPr marL="0" marR="0" indent="0" algn="l">
                        <a:lnSpc>
                          <a:spcPct val="150000"/>
                        </a:lnSpc>
                        <a:spcBef>
                          <a:spcPts val="0"/>
                        </a:spcBef>
                        <a:spcAft>
                          <a:spcPts val="0"/>
                        </a:spcAft>
                        <a:tabLst>
                          <a:tab pos="2392680" algn="ctr"/>
                        </a:tabLst>
                      </a:pPr>
                      <a:r>
                        <a:rPr lang="en-US" sz="1100" kern="100">
                          <a:effectLst/>
                        </a:rPr>
                        <a:t> 	</a:t>
                      </a:r>
                      <a:r>
                        <a:rPr lang="en-US" sz="900" kern="100">
                          <a:effectLst/>
                        </a:rPr>
                        <a:t>Presentase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tc hMerge="1">
                  <a:txBody>
                    <a:bodyPr/>
                    <a:lstStyle/>
                    <a:p>
                      <a:endParaRPr lang="en-US"/>
                    </a:p>
                  </a:txBody>
                  <a:tcPr/>
                </a:tc>
                <a:tc>
                  <a:txBody>
                    <a:bodyPr/>
                    <a:lstStyle/>
                    <a:p>
                      <a:pPr marL="8255" marR="0" indent="0" algn="ctr">
                        <a:lnSpc>
                          <a:spcPct val="150000"/>
                        </a:lnSpc>
                        <a:spcBef>
                          <a:spcPts val="0"/>
                        </a:spcBef>
                        <a:spcAft>
                          <a:spcPts val="0"/>
                        </a:spcAft>
                      </a:pPr>
                      <a:r>
                        <a:rPr lang="en-US" sz="900" kern="100" dirty="0">
                          <a:effectLst/>
                        </a:rPr>
                        <a:t>98% </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7310" marR="73025" marT="3175" marB="0"/>
                </a:tc>
                <a:extLst>
                  <a:ext uri="{0D108BD9-81ED-4DB2-BD59-A6C34878D82A}">
                    <a16:rowId xmlns:a16="http://schemas.microsoft.com/office/drawing/2014/main" val="79155150"/>
                  </a:ext>
                </a:extLst>
              </a:tr>
            </a:tbl>
          </a:graphicData>
        </a:graphic>
      </p:graphicFrame>
    </p:spTree>
    <p:extLst>
      <p:ext uri="{BB962C8B-B14F-4D97-AF65-F5344CB8AC3E}">
        <p14:creationId xmlns:p14="http://schemas.microsoft.com/office/powerpoint/2010/main" val="3204204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E07937E2-EC2C-EE93-C693-5F9DB24FBF84}"/>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0189E9D0-DA8A-8476-76B4-9DB5392BC782}"/>
              </a:ext>
            </a:extLst>
          </p:cNvPr>
          <p:cNvSpPr txBox="1"/>
          <p:nvPr/>
        </p:nvSpPr>
        <p:spPr>
          <a:xfrm>
            <a:off x="3098907" y="2118088"/>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3" name="TextBox 2">
            <a:extLst>
              <a:ext uri="{FF2B5EF4-FFF2-40B4-BE49-F238E27FC236}">
                <a16:creationId xmlns:a16="http://schemas.microsoft.com/office/drawing/2014/main" id="{1E54A72D-4564-E744-C000-B0E38839A137}"/>
              </a:ext>
            </a:extLst>
          </p:cNvPr>
          <p:cNvSpPr txBox="1"/>
          <p:nvPr/>
        </p:nvSpPr>
        <p:spPr>
          <a:xfrm>
            <a:off x="717512" y="1194717"/>
            <a:ext cx="4762790"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rgbClr val="000000"/>
                </a:solidFill>
                <a:effectLst/>
                <a:latin typeface="Times New Roman" panose="02020603050405020304" pitchFamily="18" charset="0"/>
                <a:ea typeface="Times New Roman" panose="02020603050405020304" pitchFamily="18" charset="0"/>
              </a:rPr>
              <a:t>Pengujian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Kepada</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Responden</a:t>
            </a:r>
            <a:endParaRPr lang="en-US" sz="1800" b="1"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Uji </a:t>
            </a:r>
            <a:r>
              <a:rPr lang="en-US" sz="1800" dirty="0" err="1">
                <a:solidFill>
                  <a:srgbClr val="000000"/>
                </a:solidFill>
                <a:effectLst/>
                <a:latin typeface="Times New Roman" panose="02020603050405020304" pitchFamily="18" charset="0"/>
                <a:ea typeface="Times New Roman" panose="02020603050405020304" pitchFamily="18" charset="0"/>
              </a:rPr>
              <a:t>coba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dilakukan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terhadap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anak-anak</a:t>
            </a:r>
            <a:r>
              <a:rPr lang="en-US" sz="1800" dirty="0">
                <a:solidFill>
                  <a:srgbClr val="000000"/>
                </a:solidFill>
                <a:effectLst/>
                <a:latin typeface="Times New Roman" panose="02020603050405020304" pitchFamily="18" charset="0"/>
                <a:ea typeface="Times New Roman" panose="02020603050405020304" pitchFamily="18" charset="0"/>
              </a:rPr>
              <a:t> yang duduk di </a:t>
            </a:r>
            <a:r>
              <a:rPr lang="en-US" sz="1800" dirty="0" err="1">
                <a:solidFill>
                  <a:srgbClr val="000000"/>
                </a:solidFill>
                <a:effectLst/>
                <a:latin typeface="Times New Roman" panose="02020603050405020304" pitchFamily="18" charset="0"/>
                <a:ea typeface="Times New Roman" panose="02020603050405020304" pitchFamily="18" charset="0"/>
              </a:rPr>
              <a:t>bangku</a:t>
            </a:r>
            <a:r>
              <a:rPr lang="en-US" sz="1800" dirty="0">
                <a:solidFill>
                  <a:srgbClr val="000000"/>
                </a:solidFill>
                <a:effectLst/>
                <a:latin typeface="Times New Roman" panose="02020603050405020304" pitchFamily="18" charset="0"/>
                <a:ea typeface="Times New Roman" panose="02020603050405020304" pitchFamily="18" charset="0"/>
              </a:rPr>
              <a:t> kelas 2 di MIM </a:t>
            </a:r>
            <a:r>
              <a:rPr lang="en-US" sz="1800" dirty="0" err="1">
                <a:solidFill>
                  <a:srgbClr val="000000"/>
                </a:solidFill>
                <a:effectLst/>
                <a:latin typeface="Times New Roman" panose="02020603050405020304" pitchFamily="18" charset="0"/>
                <a:ea typeface="Times New Roman" panose="02020603050405020304" pitchFamily="18" charset="0"/>
              </a:rPr>
              <a:t>Gandusari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Trenggalek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terhadap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responden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melibatkan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penggunaan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kuisioner</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terdiri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6 </a:t>
            </a:r>
            <a:r>
              <a:rPr lang="en-US" sz="1800" dirty="0" err="1">
                <a:solidFill>
                  <a:srgbClr val="000000"/>
                </a:solidFill>
                <a:effectLst/>
                <a:latin typeface="Times New Roman" panose="02020603050405020304" pitchFamily="18" charset="0"/>
                <a:ea typeface="Times New Roman" panose="02020603050405020304" pitchFamily="18" charset="0"/>
              </a:rPr>
              <a:t>pertanyaan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Tujuan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pengujian</a:t>
            </a:r>
            <a:r>
              <a:rPr lang="en-US" sz="1800" dirty="0">
                <a:solidFill>
                  <a:srgbClr val="000000"/>
                </a:solidFill>
                <a:effectLst/>
                <a:latin typeface="Times New Roman" panose="02020603050405020304" pitchFamily="18" charset="0"/>
                <a:ea typeface="Times New Roman" panose="02020603050405020304" pitchFamily="18" charset="0"/>
              </a:rPr>
              <a:t> ini </a:t>
            </a:r>
            <a:r>
              <a:rPr lang="en-US" sz="1800" dirty="0" err="1">
                <a:solidFill>
                  <a:srgbClr val="000000"/>
                </a:solidFill>
                <a:effectLst/>
                <a:latin typeface="Times New Roman" panose="02020603050405020304" pitchFamily="18" charset="0"/>
                <a:ea typeface="Times New Roman" panose="02020603050405020304" pitchFamily="18" charset="0"/>
              </a:rPr>
              <a:t>adalah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untuk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mengevaluasi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pemahaman</a:t>
            </a:r>
            <a:r>
              <a:rPr lang="en-US" sz="1800" dirty="0">
                <a:solidFill>
                  <a:srgbClr val="000000"/>
                </a:solidFill>
                <a:effectLst/>
                <a:latin typeface="Times New Roman" panose="02020603050405020304" pitchFamily="18" charset="0"/>
                <a:ea typeface="Times New Roman" panose="02020603050405020304" pitchFamily="18" charset="0"/>
              </a:rPr>
              <a:t> para </a:t>
            </a:r>
            <a:r>
              <a:rPr lang="en-US" sz="1800" dirty="0" err="1">
                <a:solidFill>
                  <a:srgbClr val="000000"/>
                </a:solidFill>
                <a:effectLst/>
                <a:latin typeface="Times New Roman" panose="02020603050405020304" pitchFamily="18" charset="0"/>
                <a:ea typeface="Times New Roman" panose="02020603050405020304" pitchFamily="18" charset="0"/>
              </a:rPr>
              <a:t>responden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terhadap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penggunaan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600" kern="100" dirty="0">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71487E82-A71D-53B4-5FFD-49AFFA15FAE8}"/>
              </a:ext>
            </a:extLst>
          </p:cNvPr>
          <p:cNvGraphicFramePr>
            <a:graphicFrameLocks noGrp="1"/>
          </p:cNvGraphicFramePr>
          <p:nvPr>
            <p:extLst>
              <p:ext uri="{D42A27DB-BD31-4B8C-83A1-F6EECF244321}">
                <p14:modId xmlns:p14="http://schemas.microsoft.com/office/powerpoint/2010/main" val="2462118631"/>
              </p:ext>
            </p:extLst>
          </p:nvPr>
        </p:nvGraphicFramePr>
        <p:xfrm>
          <a:off x="6097308" y="1351786"/>
          <a:ext cx="5377180" cy="2592835"/>
        </p:xfrm>
        <a:graphic>
          <a:graphicData uri="http://schemas.openxmlformats.org/drawingml/2006/table">
            <a:tbl>
              <a:tblPr firstRow="1" firstCol="1" bandRow="1">
                <a:tableStyleId>{5095403D-4E6C-4E2F-84BE-A32BE76EBDD0}</a:tableStyleId>
              </a:tblPr>
              <a:tblGrid>
                <a:gridCol w="821690">
                  <a:extLst>
                    <a:ext uri="{9D8B030D-6E8A-4147-A177-3AD203B41FA5}">
                      <a16:colId xmlns:a16="http://schemas.microsoft.com/office/drawing/2014/main" val="144585586"/>
                    </a:ext>
                  </a:extLst>
                </a:gridCol>
                <a:gridCol w="3747770">
                  <a:extLst>
                    <a:ext uri="{9D8B030D-6E8A-4147-A177-3AD203B41FA5}">
                      <a16:colId xmlns:a16="http://schemas.microsoft.com/office/drawing/2014/main" val="1183395028"/>
                    </a:ext>
                  </a:extLst>
                </a:gridCol>
                <a:gridCol w="807720">
                  <a:extLst>
                    <a:ext uri="{9D8B030D-6E8A-4147-A177-3AD203B41FA5}">
                      <a16:colId xmlns:a16="http://schemas.microsoft.com/office/drawing/2014/main" val="1523511554"/>
                    </a:ext>
                  </a:extLst>
                </a:gridCol>
              </a:tblGrid>
              <a:tr h="276225">
                <a:tc>
                  <a:txBody>
                    <a:bodyPr/>
                    <a:lstStyle/>
                    <a:p>
                      <a:pPr marL="0" marR="39370" indent="0" algn="ctr">
                        <a:lnSpc>
                          <a:spcPct val="150000"/>
                        </a:lnSpc>
                        <a:spcBef>
                          <a:spcPts val="0"/>
                        </a:spcBef>
                        <a:spcAft>
                          <a:spcPts val="0"/>
                        </a:spcAft>
                      </a:pPr>
                      <a:r>
                        <a:rPr lang="en-US" sz="900" kern="100">
                          <a:effectLst/>
                        </a:rPr>
                        <a:t>No Soal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nchor="ctr"/>
                </a:tc>
                <a:tc>
                  <a:txBody>
                    <a:bodyPr/>
                    <a:lstStyle/>
                    <a:p>
                      <a:pPr marL="0" marR="21590" indent="0" algn="ctr">
                        <a:lnSpc>
                          <a:spcPct val="150000"/>
                        </a:lnSpc>
                        <a:spcBef>
                          <a:spcPts val="0"/>
                        </a:spcBef>
                        <a:spcAft>
                          <a:spcPts val="0"/>
                        </a:spcAft>
                      </a:pPr>
                      <a:r>
                        <a:rPr lang="en-US" sz="900" kern="100">
                          <a:effectLst/>
                        </a:rPr>
                        <a:t>Soal Kuisioner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nchor="ctr"/>
                </a:tc>
                <a:tc>
                  <a:txBody>
                    <a:bodyPr/>
                    <a:lstStyle/>
                    <a:p>
                      <a:pPr marL="0" marR="20955" indent="0" algn="ctr">
                        <a:lnSpc>
                          <a:spcPct val="150000"/>
                        </a:lnSpc>
                        <a:spcBef>
                          <a:spcPts val="0"/>
                        </a:spcBef>
                        <a:spcAft>
                          <a:spcPts val="0"/>
                        </a:spcAft>
                      </a:pPr>
                      <a:r>
                        <a:rPr lang="en-US" sz="900" kern="100">
                          <a:effectLst/>
                        </a:rPr>
                        <a:t>Persentase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nchor="ctr"/>
                </a:tc>
                <a:extLst>
                  <a:ext uri="{0D108BD9-81ED-4DB2-BD59-A6C34878D82A}">
                    <a16:rowId xmlns:a16="http://schemas.microsoft.com/office/drawing/2014/main" val="1907044943"/>
                  </a:ext>
                </a:extLst>
              </a:tr>
              <a:tr h="167005">
                <a:tc>
                  <a:txBody>
                    <a:bodyPr/>
                    <a:lstStyle/>
                    <a:p>
                      <a:pPr marL="0" marR="33020" indent="0" algn="ctr">
                        <a:lnSpc>
                          <a:spcPct val="150000"/>
                        </a:lnSpc>
                        <a:spcBef>
                          <a:spcPts val="0"/>
                        </a:spcBef>
                        <a:spcAft>
                          <a:spcPts val="0"/>
                        </a:spcAft>
                      </a:pPr>
                      <a:r>
                        <a:rPr lang="en-US" sz="900" kern="100">
                          <a:effectLst/>
                        </a:rPr>
                        <a:t>1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1905" marR="0" indent="0" algn="l">
                        <a:lnSpc>
                          <a:spcPct val="150000"/>
                        </a:lnSpc>
                        <a:spcBef>
                          <a:spcPts val="0"/>
                        </a:spcBef>
                        <a:spcAft>
                          <a:spcPts val="0"/>
                        </a:spcAft>
                      </a:pPr>
                      <a:r>
                        <a:rPr lang="en-US" sz="900" kern="100">
                          <a:effectLst/>
                        </a:rPr>
                        <a:t>Saya memahami materi yang disampaikan.</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0" marR="17145" indent="0" algn="ctr">
                        <a:lnSpc>
                          <a:spcPct val="150000"/>
                        </a:lnSpc>
                        <a:spcBef>
                          <a:spcPts val="0"/>
                        </a:spcBef>
                        <a:spcAft>
                          <a:spcPts val="0"/>
                        </a:spcAft>
                      </a:pPr>
                      <a:r>
                        <a:rPr lang="en-US" sz="900" kern="100">
                          <a:effectLst/>
                        </a:rPr>
                        <a:t>69%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extLst>
                  <a:ext uri="{0D108BD9-81ED-4DB2-BD59-A6C34878D82A}">
                    <a16:rowId xmlns:a16="http://schemas.microsoft.com/office/drawing/2014/main" val="2097326618"/>
                  </a:ext>
                </a:extLst>
              </a:tr>
              <a:tr h="302260">
                <a:tc>
                  <a:txBody>
                    <a:bodyPr/>
                    <a:lstStyle/>
                    <a:p>
                      <a:pPr marL="0" marR="33020" indent="0" algn="ctr">
                        <a:lnSpc>
                          <a:spcPct val="150000"/>
                        </a:lnSpc>
                        <a:spcBef>
                          <a:spcPts val="0"/>
                        </a:spcBef>
                        <a:spcAft>
                          <a:spcPts val="0"/>
                        </a:spcAft>
                      </a:pPr>
                      <a:r>
                        <a:rPr lang="en-US" sz="900" kern="100">
                          <a:effectLst/>
                        </a:rPr>
                        <a:t>2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1905" marR="0" indent="0" algn="l">
                        <a:lnSpc>
                          <a:spcPct val="150000"/>
                        </a:lnSpc>
                        <a:spcBef>
                          <a:spcPts val="0"/>
                        </a:spcBef>
                        <a:spcAft>
                          <a:spcPts val="0"/>
                        </a:spcAft>
                      </a:pPr>
                      <a:r>
                        <a:rPr lang="en-US" sz="900" kern="100">
                          <a:effectLst/>
                        </a:rPr>
                        <a:t>Saya dapat dengan mudah menggunakan aplikasi Augmented Reality di perangkat Android saya.</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0" marR="17145" indent="0" algn="ctr">
                        <a:lnSpc>
                          <a:spcPct val="150000"/>
                        </a:lnSpc>
                        <a:spcBef>
                          <a:spcPts val="0"/>
                        </a:spcBef>
                        <a:spcAft>
                          <a:spcPts val="0"/>
                        </a:spcAft>
                      </a:pPr>
                      <a:r>
                        <a:rPr lang="en-US" sz="900" kern="100">
                          <a:effectLst/>
                        </a:rPr>
                        <a:t>84%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extLst>
                  <a:ext uri="{0D108BD9-81ED-4DB2-BD59-A6C34878D82A}">
                    <a16:rowId xmlns:a16="http://schemas.microsoft.com/office/drawing/2014/main" val="1619019881"/>
                  </a:ext>
                </a:extLst>
              </a:tr>
              <a:tr h="302260">
                <a:tc>
                  <a:txBody>
                    <a:bodyPr/>
                    <a:lstStyle/>
                    <a:p>
                      <a:pPr marL="0" marR="33020" indent="0" algn="ctr">
                        <a:lnSpc>
                          <a:spcPct val="150000"/>
                        </a:lnSpc>
                        <a:spcBef>
                          <a:spcPts val="0"/>
                        </a:spcBef>
                        <a:spcAft>
                          <a:spcPts val="0"/>
                        </a:spcAft>
                      </a:pPr>
                      <a:r>
                        <a:rPr lang="en-US" sz="900" kern="100">
                          <a:effectLst/>
                        </a:rPr>
                        <a:t>3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1905" marR="0" indent="0" algn="l">
                        <a:lnSpc>
                          <a:spcPct val="150000"/>
                        </a:lnSpc>
                        <a:spcBef>
                          <a:spcPts val="0"/>
                        </a:spcBef>
                        <a:spcAft>
                          <a:spcPts val="0"/>
                        </a:spcAft>
                      </a:pPr>
                      <a:r>
                        <a:rPr lang="en-US" sz="900" kern="100">
                          <a:effectLst/>
                        </a:rPr>
                        <a:t>Menurut saya, gambar-gambar dalam halaman kisah cukup menggambarkan isi cerita dengan jelas.</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0" marR="17145" indent="0" algn="ctr">
                        <a:lnSpc>
                          <a:spcPct val="150000"/>
                        </a:lnSpc>
                        <a:spcBef>
                          <a:spcPts val="0"/>
                        </a:spcBef>
                        <a:spcAft>
                          <a:spcPts val="0"/>
                        </a:spcAft>
                      </a:pPr>
                      <a:r>
                        <a:rPr lang="en-US" sz="900" kern="100">
                          <a:effectLst/>
                        </a:rPr>
                        <a:t>92%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extLst>
                  <a:ext uri="{0D108BD9-81ED-4DB2-BD59-A6C34878D82A}">
                    <a16:rowId xmlns:a16="http://schemas.microsoft.com/office/drawing/2014/main" val="3884539351"/>
                  </a:ext>
                </a:extLst>
              </a:tr>
              <a:tr h="302260">
                <a:tc>
                  <a:txBody>
                    <a:bodyPr/>
                    <a:lstStyle/>
                    <a:p>
                      <a:pPr marL="0" marR="33020" indent="0" algn="ctr">
                        <a:lnSpc>
                          <a:spcPct val="150000"/>
                        </a:lnSpc>
                        <a:spcBef>
                          <a:spcPts val="0"/>
                        </a:spcBef>
                        <a:spcAft>
                          <a:spcPts val="0"/>
                        </a:spcAft>
                      </a:pPr>
                      <a:r>
                        <a:rPr lang="en-US" sz="900" kern="100">
                          <a:effectLst/>
                        </a:rPr>
                        <a:t>4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1905" marR="0" indent="0" algn="l">
                        <a:lnSpc>
                          <a:spcPct val="150000"/>
                        </a:lnSpc>
                        <a:spcBef>
                          <a:spcPts val="0"/>
                        </a:spcBef>
                        <a:spcAft>
                          <a:spcPts val="0"/>
                        </a:spcAft>
                      </a:pPr>
                      <a:r>
                        <a:rPr lang="en-US" sz="900" kern="100">
                          <a:effectLst/>
                        </a:rPr>
                        <a:t>Animasi dan objek tiga dimensi dalam aplikasi Augmented Reality terlihat dengan jelas.</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0" marR="17145" indent="0" algn="ctr">
                        <a:lnSpc>
                          <a:spcPct val="150000"/>
                        </a:lnSpc>
                        <a:spcBef>
                          <a:spcPts val="0"/>
                        </a:spcBef>
                        <a:spcAft>
                          <a:spcPts val="0"/>
                        </a:spcAft>
                      </a:pPr>
                      <a:r>
                        <a:rPr lang="en-US" sz="900" kern="100">
                          <a:effectLst/>
                        </a:rPr>
                        <a:t>84%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extLst>
                  <a:ext uri="{0D108BD9-81ED-4DB2-BD59-A6C34878D82A}">
                    <a16:rowId xmlns:a16="http://schemas.microsoft.com/office/drawing/2014/main" val="1493871269"/>
                  </a:ext>
                </a:extLst>
              </a:tr>
              <a:tr h="162560">
                <a:tc>
                  <a:txBody>
                    <a:bodyPr/>
                    <a:lstStyle/>
                    <a:p>
                      <a:pPr marL="0" marR="33020" indent="0" algn="ctr">
                        <a:lnSpc>
                          <a:spcPct val="150000"/>
                        </a:lnSpc>
                        <a:spcBef>
                          <a:spcPts val="0"/>
                        </a:spcBef>
                        <a:spcAft>
                          <a:spcPts val="0"/>
                        </a:spcAft>
                      </a:pPr>
                      <a:r>
                        <a:rPr lang="en-US" sz="900" kern="100">
                          <a:effectLst/>
                        </a:rPr>
                        <a:t>5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1905" marR="0" indent="0" algn="l">
                        <a:lnSpc>
                          <a:spcPct val="150000"/>
                        </a:lnSpc>
                        <a:spcBef>
                          <a:spcPts val="0"/>
                        </a:spcBef>
                        <a:spcAft>
                          <a:spcPts val="0"/>
                        </a:spcAft>
                      </a:pPr>
                      <a:r>
                        <a:rPr lang="en-US" sz="900" kern="100">
                          <a:effectLst/>
                        </a:rPr>
                        <a:t>Saya tertarik dengan tampilan tiga dimensi dalam aplikasi Augmented Reality.</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0" marR="17145" indent="0" algn="ctr">
                        <a:lnSpc>
                          <a:spcPct val="150000"/>
                        </a:lnSpc>
                        <a:spcBef>
                          <a:spcPts val="0"/>
                        </a:spcBef>
                        <a:spcAft>
                          <a:spcPts val="0"/>
                        </a:spcAft>
                      </a:pPr>
                      <a:r>
                        <a:rPr lang="en-US" sz="900" kern="100">
                          <a:effectLst/>
                        </a:rPr>
                        <a:t>92%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extLst>
                  <a:ext uri="{0D108BD9-81ED-4DB2-BD59-A6C34878D82A}">
                    <a16:rowId xmlns:a16="http://schemas.microsoft.com/office/drawing/2014/main" val="3608509496"/>
                  </a:ext>
                </a:extLst>
              </a:tr>
              <a:tr h="162560">
                <a:tc>
                  <a:txBody>
                    <a:bodyPr/>
                    <a:lstStyle/>
                    <a:p>
                      <a:pPr marL="0" marR="33020" indent="0" algn="ctr">
                        <a:lnSpc>
                          <a:spcPct val="150000"/>
                        </a:lnSpc>
                        <a:spcBef>
                          <a:spcPts val="0"/>
                        </a:spcBef>
                        <a:spcAft>
                          <a:spcPts val="0"/>
                        </a:spcAft>
                      </a:pPr>
                      <a:r>
                        <a:rPr lang="en-US" sz="900" kern="100">
                          <a:effectLst/>
                        </a:rPr>
                        <a:t>6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1905" marR="0" indent="0" algn="l">
                        <a:lnSpc>
                          <a:spcPct val="150000"/>
                        </a:lnSpc>
                        <a:spcBef>
                          <a:spcPts val="0"/>
                        </a:spcBef>
                        <a:spcAft>
                          <a:spcPts val="0"/>
                        </a:spcAft>
                      </a:pPr>
                      <a:r>
                        <a:rPr lang="en-US" sz="900" kern="100" dirty="0" err="1">
                          <a:effectLst/>
                        </a:rPr>
                        <a:t>Perpindahan</a:t>
                      </a:r>
                      <a:r>
                        <a:rPr lang="en-US" sz="900" kern="100" dirty="0">
                          <a:effectLst/>
                        </a:rPr>
                        <a:t> </a:t>
                      </a:r>
                      <a:r>
                        <a:rPr lang="en-US" sz="900" kern="100" dirty="0" err="1">
                          <a:effectLst/>
                        </a:rPr>
                        <a:t>antara</a:t>
                      </a:r>
                      <a:r>
                        <a:rPr lang="en-US" sz="900" kern="100" dirty="0">
                          <a:effectLst/>
                        </a:rPr>
                        <a:t> </a:t>
                      </a:r>
                      <a:r>
                        <a:rPr lang="en-US" sz="900" kern="100" dirty="0" err="1">
                          <a:effectLst/>
                        </a:rPr>
                        <a:t>halaman-halaman</a:t>
                      </a:r>
                      <a:r>
                        <a:rPr lang="en-US" sz="900" kern="100" dirty="0">
                          <a:effectLst/>
                        </a:rPr>
                        <a:t> </a:t>
                      </a:r>
                      <a:r>
                        <a:rPr lang="en-US" sz="900" kern="100" dirty="0" err="1">
                          <a:effectLst/>
                        </a:rPr>
                        <a:t>terasa</a:t>
                      </a:r>
                      <a:r>
                        <a:rPr lang="en-US" sz="900" kern="100" dirty="0">
                          <a:effectLst/>
                        </a:rPr>
                        <a:t> </a:t>
                      </a:r>
                      <a:r>
                        <a:rPr lang="en-US" sz="900" kern="100" dirty="0" err="1">
                          <a:effectLst/>
                        </a:rPr>
                        <a:t>lancar</a:t>
                      </a:r>
                      <a:r>
                        <a:rPr lang="en-US" sz="900" kern="100" dirty="0">
                          <a:effectLst/>
                        </a:rPr>
                        <a:t> dan </a:t>
                      </a:r>
                      <a:r>
                        <a:rPr lang="en-US" sz="900" kern="100" dirty="0" err="1">
                          <a:effectLst/>
                        </a:rPr>
                        <a:t>mudah</a:t>
                      </a:r>
                      <a:r>
                        <a:rPr lang="en-US" sz="900" kern="100" dirty="0">
                          <a:effectLst/>
                        </a:rPr>
                        <a:t> </a:t>
                      </a:r>
                      <a:r>
                        <a:rPr lang="en-US" sz="900" kern="100" dirty="0" err="1">
                          <a:effectLst/>
                        </a:rPr>
                        <a:t>dilakukan</a:t>
                      </a:r>
                      <a:r>
                        <a:rPr lang="en-US" sz="900" kern="100" dirty="0">
                          <a:effectLst/>
                        </a:rPr>
                        <a:t>.</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0" marR="17145" indent="0" algn="ctr">
                        <a:lnSpc>
                          <a:spcPct val="150000"/>
                        </a:lnSpc>
                        <a:spcBef>
                          <a:spcPts val="0"/>
                        </a:spcBef>
                        <a:spcAft>
                          <a:spcPts val="0"/>
                        </a:spcAft>
                      </a:pPr>
                      <a:r>
                        <a:rPr lang="en-US" sz="900" kern="100">
                          <a:effectLst/>
                        </a:rPr>
                        <a:t>84%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extLst>
                  <a:ext uri="{0D108BD9-81ED-4DB2-BD59-A6C34878D82A}">
                    <a16:rowId xmlns:a16="http://schemas.microsoft.com/office/drawing/2014/main" val="4030163934"/>
                  </a:ext>
                </a:extLst>
              </a:tr>
              <a:tr h="294640">
                <a:tc>
                  <a:txBody>
                    <a:bodyPr/>
                    <a:lstStyle/>
                    <a:p>
                      <a:pPr marL="0" marR="0" indent="0" algn="l">
                        <a:lnSpc>
                          <a:spcPct val="150000"/>
                        </a:lnSpc>
                        <a:spcBef>
                          <a:spcPts val="0"/>
                        </a:spcBef>
                        <a:spcAft>
                          <a:spcPts val="0"/>
                        </a:spcAft>
                      </a:pP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1183005" marR="0" indent="0" algn="l">
                        <a:lnSpc>
                          <a:spcPct val="150000"/>
                        </a:lnSpc>
                        <a:spcBef>
                          <a:spcPts val="0"/>
                        </a:spcBef>
                        <a:spcAft>
                          <a:spcPts val="0"/>
                        </a:spcAft>
                      </a:pPr>
                      <a:r>
                        <a:rPr lang="en-US" sz="900" kern="100">
                          <a:effectLst/>
                        </a:rPr>
                        <a:t>Rata-rata </a:t>
                      </a:r>
                      <a:r>
                        <a:rPr lang="en-US" sz="11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tc>
                  <a:txBody>
                    <a:bodyPr/>
                    <a:lstStyle/>
                    <a:p>
                      <a:pPr marL="0" marR="19685" indent="0" algn="ctr">
                        <a:lnSpc>
                          <a:spcPct val="150000"/>
                        </a:lnSpc>
                        <a:spcBef>
                          <a:spcPts val="0"/>
                        </a:spcBef>
                        <a:spcAft>
                          <a:spcPts val="0"/>
                        </a:spcAft>
                      </a:pPr>
                      <a:r>
                        <a:rPr lang="en-US" sz="900" kern="100" dirty="0">
                          <a:effectLst/>
                        </a:rPr>
                        <a:t>84,17% </a:t>
                      </a:r>
                      <a:r>
                        <a:rPr lang="en-US" sz="11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5405" marR="45085" marT="9525" marB="0"/>
                </a:tc>
                <a:extLst>
                  <a:ext uri="{0D108BD9-81ED-4DB2-BD59-A6C34878D82A}">
                    <a16:rowId xmlns:a16="http://schemas.microsoft.com/office/drawing/2014/main" val="171282830"/>
                  </a:ext>
                </a:extLst>
              </a:tr>
            </a:tbl>
          </a:graphicData>
        </a:graphic>
      </p:graphicFrame>
    </p:spTree>
    <p:extLst>
      <p:ext uri="{BB962C8B-B14F-4D97-AF65-F5344CB8AC3E}">
        <p14:creationId xmlns:p14="http://schemas.microsoft.com/office/powerpoint/2010/main" val="3666173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9C9E5E20-F393-7989-06C6-3C51F8F7921C}"/>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9F0CFA08-9E30-82E3-2965-249394F2498A}"/>
              </a:ext>
            </a:extLst>
          </p:cNvPr>
          <p:cNvSpPr txBox="1"/>
          <p:nvPr/>
        </p:nvSpPr>
        <p:spPr>
          <a:xfrm>
            <a:off x="3098907" y="2118088"/>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4" name="TextBox 3">
            <a:extLst>
              <a:ext uri="{FF2B5EF4-FFF2-40B4-BE49-F238E27FC236}">
                <a16:creationId xmlns:a16="http://schemas.microsoft.com/office/drawing/2014/main" id="{5DCB7487-B8A1-28DC-C084-8C7481E2A74C}"/>
              </a:ext>
            </a:extLst>
          </p:cNvPr>
          <p:cNvSpPr txBox="1"/>
          <p:nvPr/>
        </p:nvSpPr>
        <p:spPr>
          <a:xfrm>
            <a:off x="6096000" y="855771"/>
            <a:ext cx="4786472" cy="1754326"/>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rgbClr val="000000"/>
                </a:solidFill>
                <a:effectLst/>
                <a:latin typeface="Times New Roman" panose="02020603050405020304" pitchFamily="18" charset="0"/>
                <a:ea typeface="Times New Roman" panose="02020603050405020304" pitchFamily="18" charset="0"/>
              </a:rPr>
              <a:t>Presentase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Jawaban</a:t>
            </a:r>
            <a:r>
              <a:rPr lang="en-US" sz="1800" b="1" dirty="0">
                <a:solidFill>
                  <a:srgbClr val="000000"/>
                </a:solidFill>
                <a:effectLst/>
                <a:latin typeface="Times New Roman" panose="02020603050405020304" pitchFamily="18" charset="0"/>
                <a:ea typeface="Times New Roman" panose="02020603050405020304" pitchFamily="18" charset="0"/>
              </a:rPr>
              <a:t> </a:t>
            </a:r>
          </a:p>
          <a:p>
            <a:pPr algn="just"/>
            <a:r>
              <a:rPr lang="en-US" sz="1800" dirty="0" err="1">
                <a:solidFill>
                  <a:srgbClr val="000000"/>
                </a:solidFill>
                <a:effectLst/>
                <a:latin typeface="Times New Roman" panose="02020603050405020304" pitchFamily="18" charset="0"/>
                <a:ea typeface="Times New Roman" panose="02020603050405020304" pitchFamily="18" charset="0"/>
              </a:rPr>
              <a:t>Menurut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analisis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presentase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keseluruhan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jawaban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dapat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dilihat</a:t>
            </a:r>
            <a:r>
              <a:rPr lang="en-US" sz="1800" dirty="0">
                <a:solidFill>
                  <a:srgbClr val="000000"/>
                </a:solidFill>
                <a:effectLst/>
                <a:latin typeface="Times New Roman" panose="02020603050405020304" pitchFamily="18" charset="0"/>
                <a:ea typeface="Times New Roman" panose="02020603050405020304" pitchFamily="18" charset="0"/>
              </a:rPr>
              <a:t> di </a:t>
            </a:r>
            <a:r>
              <a:rPr lang="en-US" sz="1800" dirty="0" err="1">
                <a:solidFill>
                  <a:srgbClr val="000000"/>
                </a:solidFill>
                <a:effectLst/>
                <a:latin typeface="Times New Roman" panose="02020603050405020304" pitchFamily="18" charset="0"/>
                <a:ea typeface="Times New Roman" panose="02020603050405020304" pitchFamily="18" charset="0"/>
              </a:rPr>
              <a:t>gambar</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dibawah</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B</a:t>
            </a:r>
            <a:r>
              <a:rPr lang="en-US" sz="1800" dirty="0" err="1">
                <a:solidFill>
                  <a:srgbClr val="000000"/>
                </a:solidFill>
                <a:effectLst/>
                <a:latin typeface="Times New Roman" panose="02020603050405020304" pitchFamily="18" charset="0"/>
                <a:ea typeface="Times New Roman" panose="02020603050405020304" pitchFamily="18" charset="0"/>
              </a:rPr>
              <a:t>ahwa</a:t>
            </a:r>
            <a:r>
              <a:rPr lang="en-US" sz="1800" dirty="0">
                <a:solidFill>
                  <a:srgbClr val="000000"/>
                </a:solidFill>
                <a:effectLst/>
                <a:latin typeface="Times New Roman" panose="02020603050405020304" pitchFamily="18" charset="0"/>
                <a:ea typeface="Times New Roman" panose="02020603050405020304" pitchFamily="18" charset="0"/>
              </a:rPr>
              <a:t> rata-rata </a:t>
            </a:r>
            <a:r>
              <a:rPr lang="en-US" sz="1800" dirty="0" err="1">
                <a:solidFill>
                  <a:srgbClr val="000000"/>
                </a:solidFill>
                <a:effectLst/>
                <a:latin typeface="Times New Roman" panose="02020603050405020304" pitchFamily="18" charset="0"/>
                <a:ea typeface="Times New Roman" panose="02020603050405020304" pitchFamily="18" charset="0"/>
              </a:rPr>
              <a:t>persentase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jawaban</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benar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mencapai</a:t>
            </a:r>
            <a:r>
              <a:rPr lang="en-US" sz="1800" dirty="0">
                <a:solidFill>
                  <a:srgbClr val="000000"/>
                </a:solidFill>
                <a:effectLst/>
                <a:latin typeface="Times New Roman" panose="02020603050405020304" pitchFamily="18" charset="0"/>
                <a:ea typeface="Times New Roman" panose="02020603050405020304" pitchFamily="18" charset="0"/>
              </a:rPr>
              <a:t> 86,6%, </a:t>
            </a:r>
            <a:r>
              <a:rPr lang="en-US" sz="1800" dirty="0" err="1">
                <a:solidFill>
                  <a:srgbClr val="000000"/>
                </a:solidFill>
                <a:effectLst/>
                <a:latin typeface="Times New Roman" panose="02020603050405020304" pitchFamily="18" charset="0"/>
                <a:ea typeface="Times New Roman" panose="02020603050405020304" pitchFamily="18" charset="0"/>
              </a:rPr>
              <a:t>sedangkan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jawaban</a:t>
            </a:r>
            <a:r>
              <a:rPr lang="en-US" sz="1800" dirty="0">
                <a:solidFill>
                  <a:srgbClr val="000000"/>
                </a:solidFill>
                <a:effectLst/>
                <a:latin typeface="Times New Roman" panose="02020603050405020304" pitchFamily="18" charset="0"/>
                <a:ea typeface="Times New Roman" panose="02020603050405020304" pitchFamily="18" charset="0"/>
              </a:rPr>
              <a:t> yang salah </a:t>
            </a:r>
            <a:r>
              <a:rPr lang="en-US" sz="1800" dirty="0" err="1">
                <a:solidFill>
                  <a:srgbClr val="000000"/>
                </a:solidFill>
                <a:effectLst/>
                <a:latin typeface="Times New Roman" panose="02020603050405020304" pitchFamily="18" charset="0"/>
                <a:ea typeface="Times New Roman" panose="02020603050405020304" pitchFamily="18" charset="0"/>
              </a:rPr>
              <a:t>hanya</a:t>
            </a:r>
            <a:r>
              <a:rPr lang="en-US" sz="1800" dirty="0">
                <a:solidFill>
                  <a:srgbClr val="000000"/>
                </a:solidFill>
                <a:effectLst/>
                <a:latin typeface="Times New Roman" panose="02020603050405020304" pitchFamily="18" charset="0"/>
                <a:ea typeface="Times New Roman" panose="02020603050405020304" pitchFamily="18" charset="0"/>
              </a:rPr>
              <a:t> 14,4%.</a:t>
            </a:r>
            <a:endParaRPr lang="en-US" sz="1600" kern="100" dirty="0">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8E90A559-8CBF-ECB0-99C3-C121BEF99507}"/>
              </a:ext>
            </a:extLst>
          </p:cNvPr>
          <p:cNvPicPr/>
          <p:nvPr/>
        </p:nvPicPr>
        <p:blipFill>
          <a:blip r:embed="rId3"/>
          <a:stretch>
            <a:fillRect/>
          </a:stretch>
        </p:blipFill>
        <p:spPr>
          <a:xfrm>
            <a:off x="1883178" y="2412777"/>
            <a:ext cx="3255766" cy="2978638"/>
          </a:xfrm>
          <a:prstGeom prst="rect">
            <a:avLst/>
          </a:prstGeom>
        </p:spPr>
      </p:pic>
      <p:sp>
        <p:nvSpPr>
          <p:cNvPr id="7" name="TextBox 6">
            <a:extLst>
              <a:ext uri="{FF2B5EF4-FFF2-40B4-BE49-F238E27FC236}">
                <a16:creationId xmlns:a16="http://schemas.microsoft.com/office/drawing/2014/main" id="{CE1AE2F7-B63E-386E-7A15-61F425795239}"/>
              </a:ext>
            </a:extLst>
          </p:cNvPr>
          <p:cNvSpPr txBox="1"/>
          <p:nvPr/>
        </p:nvSpPr>
        <p:spPr>
          <a:xfrm>
            <a:off x="1177643" y="855771"/>
            <a:ext cx="4786472" cy="1477328"/>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Hasil Nilai </a:t>
            </a:r>
            <a:r>
              <a:rPr lang="en-US" sz="1800" b="1" dirty="0" err="1">
                <a:solidFill>
                  <a:srgbClr val="000000"/>
                </a:solidFill>
                <a:effectLst/>
                <a:latin typeface="Times New Roman" panose="02020603050405020304" pitchFamily="18" charset="0"/>
                <a:ea typeface="Times New Roman" panose="02020603050405020304" pitchFamily="18" charset="0"/>
              </a:rPr>
              <a:t>Kuis</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Responden</a:t>
            </a:r>
            <a:endParaRPr lang="en-US" sz="1800" b="1"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err="1">
                <a:solidFill>
                  <a:srgbClr val="000000"/>
                </a:solidFill>
                <a:effectLst/>
                <a:latin typeface="Times New Roman" panose="02020603050405020304" pitchFamily="18" charset="0"/>
                <a:ea typeface="Times New Roman" panose="02020603050405020304" pitchFamily="18" charset="0"/>
              </a:rPr>
              <a:t>Selain</a:t>
            </a:r>
            <a:r>
              <a:rPr lang="en-US" sz="1800" dirty="0">
                <a:solidFill>
                  <a:srgbClr val="000000"/>
                </a:solidFill>
                <a:effectLst/>
                <a:latin typeface="Times New Roman" panose="02020603050405020304" pitchFamily="18" charset="0"/>
                <a:ea typeface="Times New Roman" panose="02020603050405020304" pitchFamily="18" charset="0"/>
              </a:rPr>
              <a:t> itu, </a:t>
            </a:r>
            <a:r>
              <a:rPr lang="en-US" sz="1800" dirty="0" err="1">
                <a:solidFill>
                  <a:srgbClr val="000000"/>
                </a:solidFill>
                <a:effectLst/>
                <a:latin typeface="Times New Roman" panose="02020603050405020304" pitchFamily="18" charset="0"/>
                <a:ea typeface="Times New Roman" panose="02020603050405020304" pitchFamily="18" charset="0"/>
              </a:rPr>
              <a:t>hasil</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nilai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kuis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Ensiklopedia</a:t>
            </a:r>
            <a:r>
              <a:rPr lang="en-US" sz="1800" dirty="0">
                <a:solidFill>
                  <a:srgbClr val="000000"/>
                </a:solidFill>
                <a:effectLst/>
                <a:latin typeface="Times New Roman" panose="02020603050405020304" pitchFamily="18" charset="0"/>
                <a:ea typeface="Times New Roman" panose="02020603050405020304" pitchFamily="18" charset="0"/>
              </a:rPr>
              <a:t> Hikmah </a:t>
            </a:r>
            <a:r>
              <a:rPr lang="en-US" sz="1800" dirty="0" err="1">
                <a:solidFill>
                  <a:srgbClr val="000000"/>
                </a:solidFill>
                <a:effectLst/>
                <a:latin typeface="Times New Roman" panose="02020603050405020304" pitchFamily="18" charset="0"/>
                <a:ea typeface="Times New Roman" panose="02020603050405020304" pitchFamily="18" charset="0"/>
              </a:rPr>
              <a:t>Hewan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AlQuran</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terdiri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10 </a:t>
            </a:r>
            <a:r>
              <a:rPr lang="en-US" sz="1800" dirty="0" err="1">
                <a:solidFill>
                  <a:srgbClr val="000000"/>
                </a:solidFill>
                <a:effectLst/>
                <a:latin typeface="Times New Roman" panose="02020603050405020304" pitchFamily="18" charset="0"/>
                <a:ea typeface="Times New Roman" panose="02020603050405020304" pitchFamily="18" charset="0"/>
              </a:rPr>
              <a:t>pertanyaan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dapat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dilihat</a:t>
            </a:r>
            <a:r>
              <a:rPr lang="en-US" sz="1800" dirty="0">
                <a:solidFill>
                  <a:srgbClr val="000000"/>
                </a:solidFill>
                <a:effectLst/>
                <a:latin typeface="Times New Roman" panose="02020603050405020304" pitchFamily="18" charset="0"/>
                <a:ea typeface="Times New Roman" panose="02020603050405020304" pitchFamily="18" charset="0"/>
              </a:rPr>
              <a:t> pada Gambar di </a:t>
            </a:r>
            <a:r>
              <a:rPr lang="en-US" sz="1800" dirty="0" err="1">
                <a:solidFill>
                  <a:srgbClr val="000000"/>
                </a:solidFill>
                <a:effectLst/>
                <a:latin typeface="Times New Roman" panose="02020603050405020304" pitchFamily="18" charset="0"/>
                <a:ea typeface="Times New Roman" panose="02020603050405020304" pitchFamily="18" charset="0"/>
              </a:rPr>
              <a:t>bawah</a:t>
            </a:r>
            <a:r>
              <a:rPr lang="en-US" sz="1800" dirty="0">
                <a:solidFill>
                  <a:srgbClr val="000000"/>
                </a:solidFill>
                <a:effectLst/>
                <a:latin typeface="Times New Roman" panose="02020603050405020304" pitchFamily="18" charset="0"/>
                <a:ea typeface="Times New Roman" panose="02020603050405020304" pitchFamily="18" charset="0"/>
              </a:rPr>
              <a:t> ini.</a:t>
            </a:r>
            <a:endParaRPr lang="en-US" sz="1600" kern="100" dirty="0">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C34EE926-605C-4311-0F1F-D912E983600D}"/>
              </a:ext>
            </a:extLst>
          </p:cNvPr>
          <p:cNvPicPr/>
          <p:nvPr/>
        </p:nvPicPr>
        <p:blipFill>
          <a:blip r:embed="rId4"/>
          <a:stretch>
            <a:fillRect/>
          </a:stretch>
        </p:blipFill>
        <p:spPr>
          <a:xfrm>
            <a:off x="7189621" y="2487378"/>
            <a:ext cx="2599230" cy="3069359"/>
          </a:xfrm>
          <a:prstGeom prst="rect">
            <a:avLst/>
          </a:prstGeom>
        </p:spPr>
      </p:pic>
    </p:spTree>
    <p:extLst>
      <p:ext uri="{BB962C8B-B14F-4D97-AF65-F5344CB8AC3E}">
        <p14:creationId xmlns:p14="http://schemas.microsoft.com/office/powerpoint/2010/main" val="2501597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835B83C5-936E-7891-4D66-DAE5EF352DC1}"/>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51188C0C-2C3A-E09C-0E62-C102079466D6}"/>
              </a:ext>
            </a:extLst>
          </p:cNvPr>
          <p:cNvSpPr txBox="1"/>
          <p:nvPr/>
        </p:nvSpPr>
        <p:spPr>
          <a:xfrm>
            <a:off x="3098907" y="2118088"/>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2" name="TextBox 1">
            <a:extLst>
              <a:ext uri="{FF2B5EF4-FFF2-40B4-BE49-F238E27FC236}">
                <a16:creationId xmlns:a16="http://schemas.microsoft.com/office/drawing/2014/main" id="{28E0FBFE-DF77-ED66-6A6D-CA7468EBD2AA}"/>
              </a:ext>
            </a:extLst>
          </p:cNvPr>
          <p:cNvSpPr txBox="1"/>
          <p:nvPr/>
        </p:nvSpPr>
        <p:spPr>
          <a:xfrm>
            <a:off x="1049743" y="855771"/>
            <a:ext cx="4786472" cy="1200329"/>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rgbClr val="000000"/>
                </a:solidFill>
                <a:effectLst/>
                <a:latin typeface="Times New Roman" panose="02020603050405020304" pitchFamily="18" charset="0"/>
                <a:ea typeface="Times New Roman" panose="02020603050405020304" pitchFamily="18" charset="0"/>
              </a:rPr>
              <a:t>Pembahasan</a:t>
            </a:r>
            <a:endParaRPr lang="en-US" sz="1800" b="1"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Dari </a:t>
            </a:r>
            <a:r>
              <a:rPr lang="en-US" sz="1800" dirty="0" err="1">
                <a:solidFill>
                  <a:srgbClr val="000000"/>
                </a:solidFill>
                <a:effectLst/>
                <a:latin typeface="Times New Roman" panose="02020603050405020304" pitchFamily="18" charset="0"/>
                <a:ea typeface="Times New Roman" panose="02020603050405020304" pitchFamily="18" charset="0"/>
              </a:rPr>
              <a:t>hasil</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tahap</a:t>
            </a:r>
            <a:r>
              <a:rPr lang="en-US" sz="1800" dirty="0">
                <a:solidFill>
                  <a:srgbClr val="000000"/>
                </a:solidFill>
                <a:effectLst/>
                <a:latin typeface="Times New Roman" panose="02020603050405020304" pitchFamily="18" charset="0"/>
                <a:ea typeface="Times New Roman" panose="02020603050405020304" pitchFamily="18" charset="0"/>
              </a:rPr>
              <a:t> uji </a:t>
            </a:r>
            <a:r>
              <a:rPr lang="en-US" sz="1800" dirty="0" err="1">
                <a:solidFill>
                  <a:srgbClr val="000000"/>
                </a:solidFill>
                <a:effectLst/>
                <a:latin typeface="Times New Roman" panose="02020603050405020304" pitchFamily="18" charset="0"/>
                <a:ea typeface="Times New Roman" panose="02020603050405020304" pitchFamily="18" charset="0"/>
              </a:rPr>
              <a:t>coba</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telah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dilaksanakan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yaitu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black box, </a:t>
            </a:r>
            <a:r>
              <a:rPr lang="en-US" sz="1800" i="1" dirty="0" err="1">
                <a:solidFill>
                  <a:srgbClr val="000000"/>
                </a:solidFill>
                <a:effectLst/>
                <a:latin typeface="Times New Roman" panose="02020603050405020304" pitchFamily="18" charset="0"/>
                <a:ea typeface="Times New Roman" panose="02020603050405020304" pitchFamily="18" charset="0"/>
              </a:rPr>
              <a:t>compability</a:t>
            </a:r>
            <a:r>
              <a:rPr lang="en-US" sz="1800" i="1" dirty="0">
                <a:solidFill>
                  <a:srgbClr val="000000"/>
                </a:solidFill>
                <a:effectLst/>
                <a:latin typeface="Times New Roman" panose="02020603050405020304" pitchFamily="18" charset="0"/>
                <a:ea typeface="Times New Roman" panose="02020603050405020304" pitchFamily="18" charset="0"/>
              </a:rPr>
              <a:t>, acceptability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dapat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disimpulkan</a:t>
            </a:r>
            <a:r>
              <a:rPr lang="en-US" sz="1800" dirty="0">
                <a:solidFill>
                  <a:srgbClr val="000000"/>
                </a:solidFill>
                <a:effectLst/>
                <a:latin typeface="Times New Roman" panose="02020603050405020304" pitchFamily="18" charset="0"/>
                <a:ea typeface="Times New Roman" panose="02020603050405020304" pitchFamily="18" charset="0"/>
              </a:rPr>
              <a:t> pada </a:t>
            </a:r>
            <a:r>
              <a:rPr lang="en-US" sz="1800" dirty="0" err="1">
                <a:solidFill>
                  <a:srgbClr val="000000"/>
                </a:solidFill>
                <a:effectLst/>
                <a:latin typeface="Times New Roman" panose="02020603050405020304" pitchFamily="18" charset="0"/>
                <a:ea typeface="Times New Roman" panose="02020603050405020304" pitchFamily="18" charset="0"/>
              </a:rPr>
              <a:t>tabel</a:t>
            </a:r>
            <a:r>
              <a:rPr lang="en-US" sz="1800" dirty="0">
                <a:solidFill>
                  <a:srgbClr val="000000"/>
                </a:solidFill>
                <a:effectLst/>
                <a:latin typeface="Times New Roman" panose="02020603050405020304" pitchFamily="18" charset="0"/>
                <a:ea typeface="Times New Roman" panose="02020603050405020304" pitchFamily="18" charset="0"/>
              </a:rPr>
              <a:t> di </a:t>
            </a:r>
            <a:r>
              <a:rPr lang="en-US" sz="1800" dirty="0" err="1">
                <a:solidFill>
                  <a:srgbClr val="000000"/>
                </a:solidFill>
                <a:effectLst/>
                <a:latin typeface="Times New Roman" panose="02020603050405020304" pitchFamily="18" charset="0"/>
                <a:ea typeface="Times New Roman" panose="02020603050405020304" pitchFamily="18" charset="0"/>
              </a:rPr>
              <a:t>samping</a:t>
            </a:r>
            <a:endParaRPr lang="en-US" sz="1600" kern="100" dirty="0">
              <a:latin typeface="Times New Roman" panose="02020603050405020304" pitchFamily="18" charset="0"/>
              <a:ea typeface="Times New Roman" panose="02020603050405020304" pitchFamily="18" charset="0"/>
            </a:endParaRPr>
          </a:p>
        </p:txBody>
      </p:sp>
      <p:graphicFrame>
        <p:nvGraphicFramePr>
          <p:cNvPr id="3" name="Table 2">
            <a:extLst>
              <a:ext uri="{FF2B5EF4-FFF2-40B4-BE49-F238E27FC236}">
                <a16:creationId xmlns:a16="http://schemas.microsoft.com/office/drawing/2014/main" id="{E2279C39-EFB4-653C-D5F5-42F94493604E}"/>
              </a:ext>
            </a:extLst>
          </p:cNvPr>
          <p:cNvGraphicFramePr>
            <a:graphicFrameLocks noGrp="1"/>
          </p:cNvGraphicFramePr>
          <p:nvPr>
            <p:extLst>
              <p:ext uri="{D42A27DB-BD31-4B8C-83A1-F6EECF244321}">
                <p14:modId xmlns:p14="http://schemas.microsoft.com/office/powerpoint/2010/main" val="2999764153"/>
              </p:ext>
            </p:extLst>
          </p:nvPr>
        </p:nvGraphicFramePr>
        <p:xfrm>
          <a:off x="6096001" y="855771"/>
          <a:ext cx="5385384" cy="4533913"/>
        </p:xfrm>
        <a:graphic>
          <a:graphicData uri="http://schemas.openxmlformats.org/drawingml/2006/table">
            <a:tbl>
              <a:tblPr firstRow="1" firstCol="1" bandRow="1">
                <a:tableStyleId>{5095403D-4E6C-4E2F-84BE-A32BE76EBDD0}</a:tableStyleId>
              </a:tblPr>
              <a:tblGrid>
                <a:gridCol w="395016">
                  <a:extLst>
                    <a:ext uri="{9D8B030D-6E8A-4147-A177-3AD203B41FA5}">
                      <a16:colId xmlns:a16="http://schemas.microsoft.com/office/drawing/2014/main" val="2029006445"/>
                    </a:ext>
                  </a:extLst>
                </a:gridCol>
                <a:gridCol w="1470388">
                  <a:extLst>
                    <a:ext uri="{9D8B030D-6E8A-4147-A177-3AD203B41FA5}">
                      <a16:colId xmlns:a16="http://schemas.microsoft.com/office/drawing/2014/main" val="369188060"/>
                    </a:ext>
                  </a:extLst>
                </a:gridCol>
                <a:gridCol w="3519980">
                  <a:extLst>
                    <a:ext uri="{9D8B030D-6E8A-4147-A177-3AD203B41FA5}">
                      <a16:colId xmlns:a16="http://schemas.microsoft.com/office/drawing/2014/main" val="3438057094"/>
                    </a:ext>
                  </a:extLst>
                </a:gridCol>
              </a:tblGrid>
              <a:tr h="422820">
                <a:tc>
                  <a:txBody>
                    <a:bodyPr/>
                    <a:lstStyle/>
                    <a:p>
                      <a:pPr marL="14605" marR="0" indent="-6350" algn="just">
                        <a:lnSpc>
                          <a:spcPct val="107000"/>
                        </a:lnSpc>
                        <a:spcBef>
                          <a:spcPts val="0"/>
                        </a:spcBef>
                        <a:spcAft>
                          <a:spcPts val="15"/>
                        </a:spcAft>
                      </a:pPr>
                      <a:r>
                        <a:rPr lang="en-US" sz="800" kern="100">
                          <a:effectLst/>
                        </a:rPr>
                        <a:t>No. </a:t>
                      </a:r>
                      <a:endParaRPr lang="en-US" sz="11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tc>
                <a:tc>
                  <a:txBody>
                    <a:bodyPr/>
                    <a:lstStyle/>
                    <a:p>
                      <a:pPr marL="95250" marR="18415" indent="-6350" algn="ctr">
                        <a:lnSpc>
                          <a:spcPct val="107000"/>
                        </a:lnSpc>
                        <a:spcBef>
                          <a:spcPts val="0"/>
                        </a:spcBef>
                        <a:spcAft>
                          <a:spcPts val="15"/>
                        </a:spcAft>
                      </a:pPr>
                      <a:r>
                        <a:rPr lang="en-US" sz="800" kern="100" dirty="0" err="1">
                          <a:effectLst/>
                        </a:rPr>
                        <a:t>Jenis</a:t>
                      </a:r>
                      <a:r>
                        <a:rPr lang="en-US" sz="800" kern="100" dirty="0">
                          <a:effectLst/>
                        </a:rPr>
                        <a:t> Uji Coba </a:t>
                      </a:r>
                      <a:endParaRPr lang="en-US" sz="11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tc>
                <a:tc>
                  <a:txBody>
                    <a:bodyPr/>
                    <a:lstStyle/>
                    <a:p>
                      <a:pPr marL="95250" marR="20320" indent="-6350" algn="ctr">
                        <a:lnSpc>
                          <a:spcPct val="107000"/>
                        </a:lnSpc>
                        <a:spcBef>
                          <a:spcPts val="0"/>
                        </a:spcBef>
                        <a:spcAft>
                          <a:spcPts val="15"/>
                        </a:spcAft>
                      </a:pPr>
                      <a:r>
                        <a:rPr lang="en-US" sz="800" kern="100" dirty="0">
                          <a:effectLst/>
                        </a:rPr>
                        <a:t>Kesimpulan Hasil </a:t>
                      </a:r>
                      <a:endParaRPr lang="en-US" sz="11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tc>
                <a:extLst>
                  <a:ext uri="{0D108BD9-81ED-4DB2-BD59-A6C34878D82A}">
                    <a16:rowId xmlns:a16="http://schemas.microsoft.com/office/drawing/2014/main" val="709522590"/>
                  </a:ext>
                </a:extLst>
              </a:tr>
              <a:tr h="709033">
                <a:tc>
                  <a:txBody>
                    <a:bodyPr/>
                    <a:lstStyle/>
                    <a:p>
                      <a:pPr marL="95250" marR="15875" indent="-6350" algn="ctr">
                        <a:lnSpc>
                          <a:spcPct val="107000"/>
                        </a:lnSpc>
                        <a:spcBef>
                          <a:spcPts val="0"/>
                        </a:spcBef>
                        <a:spcAft>
                          <a:spcPts val="15"/>
                        </a:spcAft>
                      </a:pPr>
                      <a:r>
                        <a:rPr lang="en-US" sz="800" kern="100">
                          <a:effectLst/>
                        </a:rPr>
                        <a:t>1. </a:t>
                      </a:r>
                      <a:endParaRPr lang="en-US" sz="11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nchor="ctr"/>
                </a:tc>
                <a:tc>
                  <a:txBody>
                    <a:bodyPr/>
                    <a:lstStyle/>
                    <a:p>
                      <a:pPr marL="95250" marR="0" indent="-6350" algn="ctr">
                        <a:lnSpc>
                          <a:spcPct val="107000"/>
                        </a:lnSpc>
                        <a:spcBef>
                          <a:spcPts val="0"/>
                        </a:spcBef>
                        <a:spcAft>
                          <a:spcPts val="15"/>
                        </a:spcAft>
                      </a:pPr>
                      <a:r>
                        <a:rPr lang="en-US" sz="800" kern="100">
                          <a:effectLst/>
                        </a:rPr>
                        <a:t>Uji fungsionalitas Black Box </a:t>
                      </a:r>
                      <a:endParaRPr lang="en-US" sz="11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tc>
                <a:tc>
                  <a:txBody>
                    <a:bodyPr/>
                    <a:lstStyle/>
                    <a:p>
                      <a:pPr marL="95250" marR="0" indent="-6350" algn="just">
                        <a:lnSpc>
                          <a:spcPct val="107000"/>
                        </a:lnSpc>
                        <a:spcBef>
                          <a:spcPts val="0"/>
                        </a:spcBef>
                        <a:spcAft>
                          <a:spcPts val="15"/>
                        </a:spcAft>
                      </a:pPr>
                      <a:r>
                        <a:rPr lang="de-DE" sz="800" kern="100">
                          <a:effectLst/>
                        </a:rPr>
                        <a:t>Fitur fitur di dalam aplikasi berfungsi dengan baik </a:t>
                      </a:r>
                      <a:endParaRPr lang="en-US" sz="11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nchor="ctr"/>
                </a:tc>
                <a:extLst>
                  <a:ext uri="{0D108BD9-81ED-4DB2-BD59-A6C34878D82A}">
                    <a16:rowId xmlns:a16="http://schemas.microsoft.com/office/drawing/2014/main" val="4199632552"/>
                  </a:ext>
                </a:extLst>
              </a:tr>
              <a:tr h="422820">
                <a:tc>
                  <a:txBody>
                    <a:bodyPr/>
                    <a:lstStyle/>
                    <a:p>
                      <a:pPr marL="95250" marR="15875" indent="-6350" algn="ctr">
                        <a:lnSpc>
                          <a:spcPct val="107000"/>
                        </a:lnSpc>
                        <a:spcBef>
                          <a:spcPts val="0"/>
                        </a:spcBef>
                        <a:spcAft>
                          <a:spcPts val="15"/>
                        </a:spcAft>
                      </a:pPr>
                      <a:r>
                        <a:rPr lang="en-US" sz="800" kern="100">
                          <a:effectLst/>
                        </a:rPr>
                        <a:t>2. </a:t>
                      </a:r>
                      <a:endParaRPr lang="en-US" sz="11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nchor="ctr"/>
                </a:tc>
                <a:tc>
                  <a:txBody>
                    <a:bodyPr/>
                    <a:lstStyle/>
                    <a:p>
                      <a:pPr marL="95250" marR="15240" indent="-6350" algn="ctr">
                        <a:lnSpc>
                          <a:spcPct val="107000"/>
                        </a:lnSpc>
                        <a:spcBef>
                          <a:spcPts val="0"/>
                        </a:spcBef>
                        <a:spcAft>
                          <a:spcPts val="15"/>
                        </a:spcAft>
                      </a:pPr>
                      <a:r>
                        <a:rPr lang="en-US" sz="800" kern="100">
                          <a:effectLst/>
                        </a:rPr>
                        <a:t>Uji Compatibility </a:t>
                      </a:r>
                      <a:endParaRPr lang="en-US" sz="11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nchor="ctr"/>
                </a:tc>
                <a:tc>
                  <a:txBody>
                    <a:bodyPr/>
                    <a:lstStyle/>
                    <a:p>
                      <a:pPr marL="95250" marR="0" indent="-6350" algn="just">
                        <a:lnSpc>
                          <a:spcPct val="107000"/>
                        </a:lnSpc>
                        <a:spcBef>
                          <a:spcPts val="0"/>
                        </a:spcBef>
                        <a:spcAft>
                          <a:spcPts val="15"/>
                        </a:spcAft>
                      </a:pPr>
                      <a:r>
                        <a:rPr lang="de-DE" sz="800" kern="100">
                          <a:effectLst/>
                        </a:rPr>
                        <a:t>Aplikasi akan berjalan normal pada android dengan minimum sistem android 8.0 (Oreo) </a:t>
                      </a:r>
                      <a:endParaRPr lang="en-US" sz="11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nchor="ctr"/>
                </a:tc>
                <a:extLst>
                  <a:ext uri="{0D108BD9-81ED-4DB2-BD59-A6C34878D82A}">
                    <a16:rowId xmlns:a16="http://schemas.microsoft.com/office/drawing/2014/main" val="2093016003"/>
                  </a:ext>
                </a:extLst>
              </a:tr>
              <a:tr h="709033">
                <a:tc rowSpan="4">
                  <a:txBody>
                    <a:bodyPr/>
                    <a:lstStyle/>
                    <a:p>
                      <a:pPr marL="95250" marR="15875" indent="-6350" algn="ctr">
                        <a:lnSpc>
                          <a:spcPct val="107000"/>
                        </a:lnSpc>
                        <a:spcBef>
                          <a:spcPts val="0"/>
                        </a:spcBef>
                        <a:spcAft>
                          <a:spcPts val="15"/>
                        </a:spcAft>
                      </a:pPr>
                      <a:r>
                        <a:rPr lang="en-US" sz="800" kern="100">
                          <a:effectLst/>
                        </a:rPr>
                        <a:t>3. </a:t>
                      </a:r>
                      <a:endParaRPr lang="en-US" sz="11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nchor="ctr"/>
                </a:tc>
                <a:tc rowSpan="4">
                  <a:txBody>
                    <a:bodyPr/>
                    <a:lstStyle/>
                    <a:p>
                      <a:pPr marL="95250" marR="18415" indent="-6350" algn="ctr">
                        <a:lnSpc>
                          <a:spcPct val="107000"/>
                        </a:lnSpc>
                        <a:spcBef>
                          <a:spcPts val="0"/>
                        </a:spcBef>
                        <a:spcAft>
                          <a:spcPts val="15"/>
                        </a:spcAft>
                      </a:pPr>
                      <a:r>
                        <a:rPr lang="en-US" sz="800" kern="100" dirty="0">
                          <a:effectLst/>
                        </a:rPr>
                        <a:t>Uji Acceptability </a:t>
                      </a:r>
                      <a:endParaRPr lang="en-US" sz="11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nchor="ctr"/>
                </a:tc>
                <a:tc>
                  <a:txBody>
                    <a:bodyPr/>
                    <a:lstStyle/>
                    <a:p>
                      <a:pPr marL="95250" marR="0" indent="-6350" algn="just">
                        <a:lnSpc>
                          <a:spcPct val="107000"/>
                        </a:lnSpc>
                        <a:spcBef>
                          <a:spcPts val="0"/>
                        </a:spcBef>
                        <a:spcAft>
                          <a:spcPts val="15"/>
                        </a:spcAft>
                      </a:pPr>
                      <a:r>
                        <a:rPr lang="en-US" sz="800" kern="100">
                          <a:effectLst/>
                        </a:rPr>
                        <a:t>a.)     Hasil persentase dari pengujian ahli materi sebesar 95%, hal ini menunjukkan bahwasannya aplikasi “Ensiklopedia Himah Hewan dalam Al-Quran” disetujui dalam skala likert dan masuk dalam kategori sangat setuju.</a:t>
                      </a:r>
                      <a:endParaRPr lang="en-US" sz="11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nchor="ctr"/>
                </a:tc>
                <a:extLst>
                  <a:ext uri="{0D108BD9-81ED-4DB2-BD59-A6C34878D82A}">
                    <a16:rowId xmlns:a16="http://schemas.microsoft.com/office/drawing/2014/main" val="322769783"/>
                  </a:ext>
                </a:extLst>
              </a:tr>
              <a:tr h="709033">
                <a:tc vMerge="1">
                  <a:txBody>
                    <a:bodyPr/>
                    <a:lstStyle/>
                    <a:p>
                      <a:endParaRPr lang="en-US"/>
                    </a:p>
                  </a:txBody>
                  <a:tcPr/>
                </a:tc>
                <a:tc vMerge="1">
                  <a:txBody>
                    <a:bodyPr/>
                    <a:lstStyle/>
                    <a:p>
                      <a:endParaRPr lang="en-US"/>
                    </a:p>
                  </a:txBody>
                  <a:tcPr/>
                </a:tc>
                <a:tc>
                  <a:txBody>
                    <a:bodyPr/>
                    <a:lstStyle/>
                    <a:p>
                      <a:pPr marL="95250" marR="0" indent="-6350" algn="just">
                        <a:lnSpc>
                          <a:spcPct val="107000"/>
                        </a:lnSpc>
                        <a:spcBef>
                          <a:spcPts val="0"/>
                        </a:spcBef>
                        <a:spcAft>
                          <a:spcPts val="15"/>
                        </a:spcAft>
                      </a:pPr>
                      <a:r>
                        <a:rPr lang="en-US" sz="800" kern="100">
                          <a:effectLst/>
                        </a:rPr>
                        <a:t>b.)    Hasil persentase dari pengujian ahli media sebesar 98%, hal ini menunjukkan bahwasannya aplikasi “Ensiklopedia Himah Hewan dalam Al-Quran” disetujui dalam skala likert dan masuk dalam kategori sangat setuju.</a:t>
                      </a:r>
                      <a:endParaRPr lang="en-US" sz="11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nchor="ctr"/>
                </a:tc>
                <a:extLst>
                  <a:ext uri="{0D108BD9-81ED-4DB2-BD59-A6C34878D82A}">
                    <a16:rowId xmlns:a16="http://schemas.microsoft.com/office/drawing/2014/main" val="973436834"/>
                  </a:ext>
                </a:extLst>
              </a:tr>
              <a:tr h="709033">
                <a:tc vMerge="1">
                  <a:txBody>
                    <a:bodyPr/>
                    <a:lstStyle/>
                    <a:p>
                      <a:endParaRPr lang="en-US"/>
                    </a:p>
                  </a:txBody>
                  <a:tcPr/>
                </a:tc>
                <a:tc vMerge="1">
                  <a:txBody>
                    <a:bodyPr/>
                    <a:lstStyle/>
                    <a:p>
                      <a:endParaRPr lang="en-US"/>
                    </a:p>
                  </a:txBody>
                  <a:tcPr/>
                </a:tc>
                <a:tc>
                  <a:txBody>
                    <a:bodyPr/>
                    <a:lstStyle/>
                    <a:p>
                      <a:pPr marL="95250" marR="0" indent="-6350" algn="just">
                        <a:lnSpc>
                          <a:spcPct val="107000"/>
                        </a:lnSpc>
                        <a:spcBef>
                          <a:spcPts val="0"/>
                        </a:spcBef>
                        <a:spcAft>
                          <a:spcPts val="15"/>
                        </a:spcAft>
                      </a:pPr>
                      <a:r>
                        <a:rPr lang="en-US" sz="800" kern="100">
                          <a:effectLst/>
                        </a:rPr>
                        <a:t>c.)     Hasil persentase pertanyaan tentang aplikasi yang diperoleh dari responden mencapai 84,17%, hal ini menunjukkan bahwa rata-rata anak menyukai aplikasi “Ensiklopedia Hikmah Hewan dalam Al-Quran”. </a:t>
                      </a:r>
                      <a:endParaRPr lang="en-US" sz="11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nchor="ctr"/>
                </a:tc>
                <a:extLst>
                  <a:ext uri="{0D108BD9-81ED-4DB2-BD59-A6C34878D82A}">
                    <a16:rowId xmlns:a16="http://schemas.microsoft.com/office/drawing/2014/main" val="697192545"/>
                  </a:ext>
                </a:extLst>
              </a:tr>
              <a:tr h="852141">
                <a:tc vMerge="1">
                  <a:txBody>
                    <a:bodyPr/>
                    <a:lstStyle/>
                    <a:p>
                      <a:endParaRPr lang="en-US"/>
                    </a:p>
                  </a:txBody>
                  <a:tcPr/>
                </a:tc>
                <a:tc vMerge="1">
                  <a:txBody>
                    <a:bodyPr/>
                    <a:lstStyle/>
                    <a:p>
                      <a:endParaRPr lang="en-US"/>
                    </a:p>
                  </a:txBody>
                  <a:tcPr/>
                </a:tc>
                <a:tc>
                  <a:txBody>
                    <a:bodyPr/>
                    <a:lstStyle/>
                    <a:p>
                      <a:pPr marL="95250" marR="58420" indent="-6350" algn="just">
                        <a:lnSpc>
                          <a:spcPct val="107000"/>
                        </a:lnSpc>
                        <a:spcBef>
                          <a:spcPts val="0"/>
                        </a:spcBef>
                        <a:spcAft>
                          <a:spcPts val="15"/>
                        </a:spcAft>
                      </a:pPr>
                      <a:r>
                        <a:rPr lang="en-US" sz="800" kern="100" dirty="0">
                          <a:effectLst/>
                        </a:rPr>
                        <a:t>d.)    Hasil </a:t>
                      </a:r>
                      <a:r>
                        <a:rPr lang="en-US" sz="800" kern="100" dirty="0" err="1">
                          <a:effectLst/>
                        </a:rPr>
                        <a:t>persentase</a:t>
                      </a:r>
                      <a:r>
                        <a:rPr lang="en-US" sz="800" kern="100" dirty="0">
                          <a:effectLst/>
                        </a:rPr>
                        <a:t> </a:t>
                      </a:r>
                      <a:r>
                        <a:rPr lang="en-US" sz="800" kern="100" dirty="0" err="1">
                          <a:effectLst/>
                        </a:rPr>
                        <a:t>soal</a:t>
                      </a:r>
                      <a:r>
                        <a:rPr lang="en-US" sz="800" kern="100" dirty="0">
                          <a:effectLst/>
                        </a:rPr>
                        <a:t> </a:t>
                      </a:r>
                      <a:r>
                        <a:rPr lang="en-US" sz="800" kern="100" dirty="0" err="1">
                          <a:effectLst/>
                        </a:rPr>
                        <a:t>kuis</a:t>
                      </a:r>
                      <a:r>
                        <a:rPr lang="en-US" sz="800" kern="100" dirty="0">
                          <a:effectLst/>
                        </a:rPr>
                        <a:t> yang </a:t>
                      </a:r>
                      <a:r>
                        <a:rPr lang="en-US" sz="800" kern="100" dirty="0" err="1">
                          <a:effectLst/>
                        </a:rPr>
                        <a:t>didapat</a:t>
                      </a:r>
                      <a:r>
                        <a:rPr lang="en-US" sz="800" kern="100" dirty="0">
                          <a:effectLst/>
                        </a:rPr>
                        <a:t> </a:t>
                      </a:r>
                      <a:r>
                        <a:rPr lang="en-US" sz="800" kern="100" dirty="0" err="1">
                          <a:effectLst/>
                        </a:rPr>
                        <a:t>dari</a:t>
                      </a:r>
                      <a:r>
                        <a:rPr lang="en-US" sz="800" kern="100" dirty="0">
                          <a:effectLst/>
                        </a:rPr>
                        <a:t> </a:t>
                      </a:r>
                      <a:r>
                        <a:rPr lang="en-US" sz="800" kern="100" dirty="0" err="1">
                          <a:effectLst/>
                        </a:rPr>
                        <a:t>responden</a:t>
                      </a:r>
                      <a:r>
                        <a:rPr lang="en-US" sz="800" kern="100" dirty="0">
                          <a:effectLst/>
                        </a:rPr>
                        <a:t> </a:t>
                      </a:r>
                      <a:r>
                        <a:rPr lang="en-US" sz="800" kern="100" dirty="0" err="1">
                          <a:effectLst/>
                        </a:rPr>
                        <a:t>mencapai</a:t>
                      </a:r>
                      <a:r>
                        <a:rPr lang="en-US" sz="800" kern="100" dirty="0">
                          <a:effectLst/>
                        </a:rPr>
                        <a:t> 86,6%, yang </a:t>
                      </a:r>
                      <a:r>
                        <a:rPr lang="en-US" sz="800" kern="100" dirty="0" err="1">
                          <a:effectLst/>
                        </a:rPr>
                        <a:t>menunjukkan</a:t>
                      </a:r>
                      <a:r>
                        <a:rPr lang="en-US" sz="800" kern="100" dirty="0">
                          <a:effectLst/>
                        </a:rPr>
                        <a:t> </a:t>
                      </a:r>
                      <a:r>
                        <a:rPr lang="en-US" sz="800" kern="100" dirty="0" err="1">
                          <a:effectLst/>
                        </a:rPr>
                        <a:t>bahwa</a:t>
                      </a:r>
                      <a:r>
                        <a:rPr lang="en-US" sz="800" kern="100" dirty="0">
                          <a:effectLst/>
                        </a:rPr>
                        <a:t> rata-rata </a:t>
                      </a:r>
                      <a:r>
                        <a:rPr lang="en-US" sz="800" kern="100" dirty="0" err="1">
                          <a:effectLst/>
                        </a:rPr>
                        <a:t>anak</a:t>
                      </a:r>
                      <a:r>
                        <a:rPr lang="en-US" sz="800" kern="100" dirty="0">
                          <a:effectLst/>
                        </a:rPr>
                        <a:t> </a:t>
                      </a:r>
                      <a:r>
                        <a:rPr lang="en-US" sz="800" kern="100" dirty="0" err="1">
                          <a:effectLst/>
                        </a:rPr>
                        <a:t>memahami</a:t>
                      </a:r>
                      <a:r>
                        <a:rPr lang="en-US" sz="800" kern="100" dirty="0">
                          <a:effectLst/>
                        </a:rPr>
                        <a:t> </a:t>
                      </a:r>
                      <a:r>
                        <a:rPr lang="en-US" sz="800" kern="100" dirty="0" err="1">
                          <a:effectLst/>
                        </a:rPr>
                        <a:t>materi</a:t>
                      </a:r>
                      <a:r>
                        <a:rPr lang="en-US" sz="800" kern="100" dirty="0">
                          <a:effectLst/>
                        </a:rPr>
                        <a:t> yang </a:t>
                      </a:r>
                      <a:r>
                        <a:rPr lang="en-US" sz="800" kern="100" dirty="0" err="1">
                          <a:effectLst/>
                        </a:rPr>
                        <a:t>disajikan</a:t>
                      </a:r>
                      <a:r>
                        <a:rPr lang="en-US" sz="800" kern="100" dirty="0">
                          <a:effectLst/>
                        </a:rPr>
                        <a:t> pada </a:t>
                      </a:r>
                      <a:r>
                        <a:rPr lang="en-US" sz="800" kern="100" dirty="0" err="1">
                          <a:effectLst/>
                        </a:rPr>
                        <a:t>aplikasi</a:t>
                      </a:r>
                      <a:r>
                        <a:rPr lang="en-US" sz="800" kern="100" dirty="0">
                          <a:effectLst/>
                        </a:rPr>
                        <a:t> “</a:t>
                      </a:r>
                      <a:r>
                        <a:rPr lang="en-US" sz="800" kern="100" dirty="0" err="1">
                          <a:effectLst/>
                        </a:rPr>
                        <a:t>Ensiklopedia</a:t>
                      </a:r>
                      <a:r>
                        <a:rPr lang="en-US" sz="800" kern="100" dirty="0">
                          <a:effectLst/>
                        </a:rPr>
                        <a:t> Hikmah </a:t>
                      </a:r>
                      <a:r>
                        <a:rPr lang="en-US" sz="800" kern="100" dirty="0" err="1">
                          <a:effectLst/>
                        </a:rPr>
                        <a:t>Hewan</a:t>
                      </a:r>
                      <a:r>
                        <a:rPr lang="en-US" sz="800" kern="100" dirty="0">
                          <a:effectLst/>
                        </a:rPr>
                        <a:t> </a:t>
                      </a:r>
                      <a:r>
                        <a:rPr lang="en-US" sz="800" kern="100" dirty="0" err="1">
                          <a:effectLst/>
                        </a:rPr>
                        <a:t>dalam</a:t>
                      </a:r>
                      <a:r>
                        <a:rPr lang="en-US" sz="800" kern="100" dirty="0">
                          <a:effectLst/>
                        </a:rPr>
                        <a:t> Al-Quran”. </a:t>
                      </a:r>
                      <a:endParaRPr lang="en-US" sz="110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2997" marR="48733" marT="2972" marB="0"/>
                </a:tc>
                <a:extLst>
                  <a:ext uri="{0D108BD9-81ED-4DB2-BD59-A6C34878D82A}">
                    <a16:rowId xmlns:a16="http://schemas.microsoft.com/office/drawing/2014/main" val="1782743116"/>
                  </a:ext>
                </a:extLst>
              </a:tr>
            </a:tbl>
          </a:graphicData>
        </a:graphic>
      </p:graphicFrame>
    </p:spTree>
    <p:extLst>
      <p:ext uri="{BB962C8B-B14F-4D97-AF65-F5344CB8AC3E}">
        <p14:creationId xmlns:p14="http://schemas.microsoft.com/office/powerpoint/2010/main" val="3506039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FAE2EED0-4E13-6353-465B-CAEEC70EC912}"/>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A45C0D6A-CBC3-25C9-392B-10369A929BE4}"/>
              </a:ext>
            </a:extLst>
          </p:cNvPr>
          <p:cNvSpPr txBox="1"/>
          <p:nvPr/>
        </p:nvSpPr>
        <p:spPr>
          <a:xfrm>
            <a:off x="3098907" y="2118088"/>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4" name="TextBox 3">
            <a:extLst>
              <a:ext uri="{FF2B5EF4-FFF2-40B4-BE49-F238E27FC236}">
                <a16:creationId xmlns:a16="http://schemas.microsoft.com/office/drawing/2014/main" id="{FBF83905-5707-42F5-5B98-670FA66068B2}"/>
              </a:ext>
            </a:extLst>
          </p:cNvPr>
          <p:cNvSpPr txBox="1"/>
          <p:nvPr/>
        </p:nvSpPr>
        <p:spPr>
          <a:xfrm>
            <a:off x="2352206" y="871552"/>
            <a:ext cx="7487588" cy="3600986"/>
          </a:xfrm>
          <a:prstGeom prst="rect">
            <a:avLst/>
          </a:prstGeom>
          <a:noFill/>
        </p:spPr>
        <p:txBody>
          <a:bodyPr wrap="square" rtlCol="0">
            <a:spAutoFit/>
          </a:bodyPr>
          <a:lstStyle/>
          <a:p>
            <a:pPr algn="ctr"/>
            <a:r>
              <a:rPr lang="en-US" sz="2400" b="1" dirty="0">
                <a:solidFill>
                  <a:srgbClr val="000000"/>
                </a:solidFill>
                <a:effectLst/>
                <a:latin typeface="Times New Roman" panose="02020603050405020304" pitchFamily="18" charset="0"/>
                <a:ea typeface="Times New Roman" panose="02020603050405020304" pitchFamily="18" charset="0"/>
              </a:rPr>
              <a:t>Maintenance</a:t>
            </a:r>
          </a:p>
          <a:p>
            <a:pPr algn="ctr"/>
            <a:endParaRPr lang="en-US" sz="2400" b="1" dirty="0">
              <a:solidFill>
                <a:srgbClr val="000000"/>
              </a:solidFill>
              <a:effectLst/>
              <a:latin typeface="Times New Roman" panose="02020603050405020304" pitchFamily="18" charset="0"/>
              <a:ea typeface="Times New Roman" panose="02020603050405020304" pitchFamily="18" charset="0"/>
            </a:endParaRPr>
          </a:p>
          <a:p>
            <a:pPr algn="ctr"/>
            <a:endParaRPr lang="en-US" sz="1800" b="1"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tahapan</a:t>
            </a:r>
            <a:r>
              <a:rPr lang="en-US" sz="1800" dirty="0">
                <a:solidFill>
                  <a:srgbClr val="000000"/>
                </a:solidFill>
                <a:effectLst/>
                <a:latin typeface="Times New Roman" panose="02020603050405020304" pitchFamily="18" charset="0"/>
                <a:ea typeface="Times New Roman" panose="02020603050405020304" pitchFamily="18" charset="0"/>
              </a:rPr>
              <a:t> maintenance ini </a:t>
            </a:r>
            <a:r>
              <a:rPr lang="en-US" sz="1800" dirty="0" err="1">
                <a:solidFill>
                  <a:srgbClr val="000000"/>
                </a:solidFill>
                <a:effectLst/>
                <a:latin typeface="Times New Roman" panose="02020603050405020304" pitchFamily="18" charset="0"/>
                <a:ea typeface="Times New Roman" panose="02020603050405020304" pitchFamily="18" charset="0"/>
              </a:rPr>
              <a:t>atau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tahapan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pemeliharaan</a:t>
            </a:r>
            <a:r>
              <a:rPr lang="en-US" sz="1800" dirty="0">
                <a:solidFill>
                  <a:srgbClr val="000000"/>
                </a:solidFill>
                <a:effectLst/>
                <a:latin typeface="Times New Roman" panose="02020603050405020304" pitchFamily="18" charset="0"/>
                <a:ea typeface="Times New Roman" panose="02020603050405020304" pitchFamily="18" charset="0"/>
              </a:rPr>
              <a:t> system ini, </a:t>
            </a:r>
            <a:r>
              <a:rPr lang="en-US" sz="1800" dirty="0" err="1">
                <a:solidFill>
                  <a:srgbClr val="000000"/>
                </a:solidFill>
                <a:effectLst/>
                <a:latin typeface="Times New Roman" panose="02020603050405020304" pitchFamily="18" charset="0"/>
                <a:ea typeface="Times New Roman" panose="02020603050405020304" pitchFamily="18" charset="0"/>
              </a:rPr>
              <a:t>dilakukan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perbaikan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terhadap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maupun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termasuk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didalamnya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penyempurnaan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segi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tampilan</a:t>
            </a:r>
            <a:r>
              <a:rPr lang="en-US" sz="1800" dirty="0">
                <a:solidFill>
                  <a:srgbClr val="000000"/>
                </a:solidFill>
                <a:effectLst/>
                <a:latin typeface="Times New Roman" panose="02020603050405020304" pitchFamily="18" charset="0"/>
                <a:ea typeface="Times New Roman" panose="02020603050405020304" pitchFamily="18" charset="0"/>
              </a:rPr>
              <a:t> UI/UX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tersebut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Diantaranya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yaitu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memperbaiki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halaman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Ensiklopedia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Unta</a:t>
            </a:r>
            <a:r>
              <a:rPr lang="en-US" sz="1800" dirty="0">
                <a:solidFill>
                  <a:srgbClr val="000000"/>
                </a:solidFill>
                <a:effectLst/>
                <a:latin typeface="Times New Roman" panose="02020603050405020304" pitchFamily="18" charset="0"/>
                <a:ea typeface="Times New Roman" panose="02020603050405020304" pitchFamily="18" charset="0"/>
              </a:rPr>
              <a:t>” yang mana </a:t>
            </a:r>
            <a:r>
              <a:rPr lang="en-US" sz="1800" dirty="0" err="1">
                <a:solidFill>
                  <a:srgbClr val="000000"/>
                </a:solidFill>
                <a:effectLst/>
                <a:latin typeface="Times New Roman" panose="02020603050405020304" pitchFamily="18" charset="0"/>
                <a:ea typeface="Times New Roman" panose="02020603050405020304" pitchFamily="18" charset="0"/>
              </a:rPr>
              <a:t>materinya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masih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bercampur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materi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Ensiklopedia</a:t>
            </a:r>
            <a:r>
              <a:rPr lang="en-US" sz="1800" dirty="0">
                <a:solidFill>
                  <a:srgbClr val="000000"/>
                </a:solidFill>
                <a:effectLst/>
                <a:latin typeface="Times New Roman" panose="02020603050405020304" pitchFamily="18" charset="0"/>
                <a:ea typeface="Times New Roman" panose="02020603050405020304" pitchFamily="18" charset="0"/>
              </a:rPr>
              <a:t> Gajah”, </a:t>
            </a:r>
            <a:r>
              <a:rPr lang="en-US" sz="1800" dirty="0" err="1">
                <a:solidFill>
                  <a:srgbClr val="000000"/>
                </a:solidFill>
                <a:effectLst/>
                <a:latin typeface="Times New Roman" panose="02020603050405020304" pitchFamily="18" charset="0"/>
                <a:ea typeface="Times New Roman" panose="02020603050405020304" pitchFamily="18" charset="0"/>
              </a:rPr>
              <a:t>begitu</a:t>
            </a:r>
            <a:r>
              <a:rPr lang="en-US" sz="1800" dirty="0">
                <a:solidFill>
                  <a:srgbClr val="000000"/>
                </a:solidFill>
                <a:effectLst/>
                <a:latin typeface="Times New Roman" panose="02020603050405020304" pitchFamily="18" charset="0"/>
                <a:ea typeface="Times New Roman" panose="02020603050405020304" pitchFamily="18" charset="0"/>
              </a:rPr>
              <a:t> juga pada </a:t>
            </a:r>
            <a:r>
              <a:rPr lang="en-US" sz="1800" dirty="0" err="1">
                <a:solidFill>
                  <a:srgbClr val="000000"/>
                </a:solidFill>
                <a:effectLst/>
                <a:latin typeface="Times New Roman" panose="02020603050405020304" pitchFamily="18" charset="0"/>
                <a:ea typeface="Times New Roman" panose="02020603050405020304" pitchFamily="18" charset="0"/>
              </a:rPr>
              <a:t>tampilan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halaman</a:t>
            </a:r>
            <a:r>
              <a:rPr lang="en-US" sz="1800" dirty="0">
                <a:solidFill>
                  <a:srgbClr val="000000"/>
                </a:solidFill>
                <a:effectLst/>
                <a:latin typeface="Times New Roman" panose="02020603050405020304" pitchFamily="18" charset="0"/>
                <a:ea typeface="Times New Roman" panose="02020603050405020304" pitchFamily="18" charset="0"/>
              </a:rPr>
              <a:t> “Panduan” yang di </a:t>
            </a:r>
            <a:r>
              <a:rPr lang="en-US" sz="1800" dirty="0" err="1">
                <a:solidFill>
                  <a:srgbClr val="000000"/>
                </a:solidFill>
                <a:effectLst/>
                <a:latin typeface="Times New Roman" panose="02020603050405020304" pitchFamily="18" charset="0"/>
                <a:ea typeface="Times New Roman" panose="02020603050405020304" pitchFamily="18" charset="0"/>
              </a:rPr>
              <a:t>ubah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tampilannya</a:t>
            </a:r>
            <a:r>
              <a:rPr lang="en-US" sz="1800" dirty="0">
                <a:solidFill>
                  <a:srgbClr val="000000"/>
                </a:solidFill>
                <a:effectLst/>
                <a:latin typeface="Times New Roman" panose="02020603050405020304" pitchFamily="18" charset="0"/>
                <a:ea typeface="Times New Roman" panose="02020603050405020304" pitchFamily="18" charset="0"/>
              </a:rPr>
              <a:t> agar </a:t>
            </a:r>
            <a:r>
              <a:rPr lang="en-US" sz="1800" dirty="0" err="1">
                <a:solidFill>
                  <a:srgbClr val="000000"/>
                </a:solidFill>
                <a:effectLst/>
                <a:latin typeface="Times New Roman" panose="02020603050405020304" pitchFamily="18" charset="0"/>
                <a:ea typeface="Times New Roman" panose="02020603050405020304" pitchFamily="18" charset="0"/>
              </a:rPr>
              <a:t>lebih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mudah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dimengerti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serta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perubahan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audio </a:t>
            </a:r>
            <a:r>
              <a:rPr lang="en-US" sz="1800" dirty="0" err="1">
                <a:solidFill>
                  <a:srgbClr val="000000"/>
                </a:solidFill>
                <a:effectLst/>
                <a:latin typeface="Times New Roman" panose="02020603050405020304" pitchFamily="18" charset="0"/>
                <a:ea typeface="Times New Roman" panose="02020603050405020304" pitchFamily="18" charset="0"/>
              </a:rPr>
              <a:t>pelafalan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ayat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suci</a:t>
            </a:r>
            <a:r>
              <a:rPr lang="en-US" sz="1800" dirty="0">
                <a:solidFill>
                  <a:srgbClr val="000000"/>
                </a:solidFill>
                <a:effectLst/>
                <a:latin typeface="Times New Roman" panose="02020603050405020304" pitchFamily="18" charset="0"/>
                <a:ea typeface="Times New Roman" panose="02020603050405020304" pitchFamily="18" charset="0"/>
              </a:rPr>
              <a:t> Al-Quran, </a:t>
            </a:r>
            <a:r>
              <a:rPr lang="en-US" sz="1800" dirty="0" err="1">
                <a:solidFill>
                  <a:srgbClr val="000000"/>
                </a:solidFill>
                <a:effectLst/>
                <a:latin typeface="Times New Roman" panose="02020603050405020304" pitchFamily="18" charset="0"/>
                <a:ea typeface="Times New Roman" panose="02020603050405020304" pitchFamily="18" charset="0"/>
              </a:rPr>
              <a:t>dengan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menggunakan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suara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Qori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Profesional</a:t>
            </a:r>
            <a:r>
              <a:rPr lang="en-US" sz="1800" dirty="0">
                <a:solidFill>
                  <a:srgbClr val="000000"/>
                </a:solidFill>
                <a:effectLst/>
                <a:latin typeface="Times New Roman" panose="02020603050405020304" pitchFamily="18" charset="0"/>
                <a:ea typeface="Times New Roman" panose="02020603050405020304" pitchFamily="18" charset="0"/>
              </a:rPr>
              <a:t>, agar </a:t>
            </a:r>
            <a:r>
              <a:rPr lang="en-US" sz="1800" dirty="0" err="1">
                <a:solidFill>
                  <a:srgbClr val="000000"/>
                </a:solidFill>
                <a:effectLst/>
                <a:latin typeface="Times New Roman" panose="02020603050405020304" pitchFamily="18" charset="0"/>
                <a:ea typeface="Times New Roman" panose="02020603050405020304" pitchFamily="18" charset="0"/>
              </a:rPr>
              <a:t>lebih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baik</a:t>
            </a:r>
            <a:r>
              <a:rPr lang="en-US" sz="1800" dirty="0">
                <a:solidFill>
                  <a:srgbClr val="000000"/>
                </a:solidFill>
                <a:effectLst/>
                <a:latin typeface="Times New Roman" panose="02020603050405020304" pitchFamily="18" charset="0"/>
                <a:ea typeface="Times New Roman" panose="02020603050405020304" pitchFamily="18" charset="0"/>
              </a:rPr>
              <a:t> dan </a:t>
            </a:r>
            <a:r>
              <a:rPr lang="en-US" sz="1800" dirty="0" err="1">
                <a:solidFill>
                  <a:srgbClr val="000000"/>
                </a:solidFill>
                <a:effectLst/>
                <a:latin typeface="Times New Roman" panose="02020603050405020304" pitchFamily="18" charset="0"/>
                <a:ea typeface="Times New Roman" panose="02020603050405020304" pitchFamily="18" charset="0"/>
              </a:rPr>
              <a:t>tepat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pelafalannya</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600" kern="1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7830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EE850EB3-508C-AF26-D03F-451F7BA551F5}"/>
            </a:ext>
          </a:extLst>
        </p:cNvPr>
        <p:cNvGrpSpPr/>
        <p:nvPr/>
      </p:nvGrpSpPr>
      <p:grpSpPr>
        <a:xfrm>
          <a:off x="0" y="0"/>
          <a:ext cx="0" cy="0"/>
          <a:chOff x="0" y="0"/>
          <a:chExt cx="0" cy="0"/>
        </a:xfrm>
      </p:grpSpPr>
      <p:sp>
        <p:nvSpPr>
          <p:cNvPr id="153" name="Google Shape;153;p9">
            <a:extLst>
              <a:ext uri="{FF2B5EF4-FFF2-40B4-BE49-F238E27FC236}">
                <a16:creationId xmlns:a16="http://schemas.microsoft.com/office/drawing/2014/main" id="{1946E8B6-E3FA-19F9-F5E0-252B8AA4D5BA}"/>
              </a:ext>
            </a:extLst>
          </p:cNvPr>
          <p:cNvSpPr txBox="1"/>
          <p:nvPr/>
        </p:nvSpPr>
        <p:spPr>
          <a:xfrm>
            <a:off x="3098907" y="2118088"/>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2" name="TextBox 1">
            <a:extLst>
              <a:ext uri="{FF2B5EF4-FFF2-40B4-BE49-F238E27FC236}">
                <a16:creationId xmlns:a16="http://schemas.microsoft.com/office/drawing/2014/main" id="{8A65F32F-3023-CEEB-F90E-2C1D4F87BE77}"/>
              </a:ext>
            </a:extLst>
          </p:cNvPr>
          <p:cNvSpPr txBox="1"/>
          <p:nvPr/>
        </p:nvSpPr>
        <p:spPr>
          <a:xfrm>
            <a:off x="1049743" y="855771"/>
            <a:ext cx="4786472" cy="5109091"/>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Kesimpulan</a:t>
            </a:r>
          </a:p>
          <a:p>
            <a:pPr algn="just"/>
            <a:r>
              <a:rPr lang="en-US" dirty="0" err="1">
                <a:solidFill>
                  <a:srgbClr val="000000"/>
                </a:solidFill>
                <a:effectLst/>
                <a:latin typeface="Times New Roman" panose="02020603050405020304" pitchFamily="18" charset="0"/>
                <a:ea typeface="Times New Roman" panose="02020603050405020304" pitchFamily="18" charset="0"/>
              </a:rPr>
              <a:t>Ensiklopedia</a:t>
            </a:r>
            <a:r>
              <a:rPr lang="en-US" dirty="0">
                <a:solidFill>
                  <a:srgbClr val="000000"/>
                </a:solidFill>
                <a:effectLst/>
                <a:latin typeface="Times New Roman" panose="02020603050405020304" pitchFamily="18" charset="0"/>
                <a:ea typeface="Times New Roman" panose="02020603050405020304" pitchFamily="18" charset="0"/>
              </a:rPr>
              <a:t> Hikmah </a:t>
            </a:r>
            <a:r>
              <a:rPr lang="en-US" dirty="0" err="1">
                <a:solidFill>
                  <a:srgbClr val="000000"/>
                </a:solidFill>
                <a:effectLst/>
                <a:latin typeface="Times New Roman" panose="02020603050405020304" pitchFamily="18" charset="0"/>
                <a:ea typeface="Times New Roman" panose="02020603050405020304" pitchFamily="18" charset="0"/>
              </a:rPr>
              <a:t>Hewan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dalam</a:t>
            </a:r>
            <a:r>
              <a:rPr lang="en-US" dirty="0">
                <a:solidFill>
                  <a:srgbClr val="000000"/>
                </a:solidFill>
                <a:effectLst/>
                <a:latin typeface="Times New Roman" panose="02020603050405020304" pitchFamily="18" charset="0"/>
                <a:ea typeface="Times New Roman" panose="02020603050405020304" pitchFamily="18" charset="0"/>
              </a:rPr>
              <a:t> Al-Quran </a:t>
            </a:r>
            <a:r>
              <a:rPr lang="en-US" dirty="0" err="1">
                <a:solidFill>
                  <a:srgbClr val="000000"/>
                </a:solidFill>
                <a:effectLst/>
                <a:latin typeface="Times New Roman" panose="02020603050405020304" pitchFamily="18" charset="0"/>
                <a:ea typeface="Times New Roman" panose="02020603050405020304" pitchFamily="18" charset="0"/>
              </a:rPr>
              <a:t>adalah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aplikasi</a:t>
            </a:r>
            <a:r>
              <a:rPr lang="en-US" dirty="0">
                <a:solidFill>
                  <a:srgbClr val="000000"/>
                </a:solidFill>
                <a:effectLst/>
                <a:latin typeface="Times New Roman" panose="02020603050405020304" pitchFamily="18" charset="0"/>
                <a:ea typeface="Times New Roman" panose="02020603050405020304" pitchFamily="18" charset="0"/>
              </a:rPr>
              <a:t> yang </a:t>
            </a:r>
            <a:r>
              <a:rPr lang="en-US" dirty="0" err="1">
                <a:solidFill>
                  <a:srgbClr val="000000"/>
                </a:solidFill>
                <a:effectLst/>
                <a:latin typeface="Times New Roman" panose="02020603050405020304" pitchFamily="18" charset="0"/>
                <a:ea typeface="Times New Roman" panose="02020603050405020304" pitchFamily="18" charset="0"/>
              </a:rPr>
              <a:t>dirancang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untuk</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anak</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umur</a:t>
            </a:r>
            <a:r>
              <a:rPr lang="en-US" dirty="0">
                <a:solidFill>
                  <a:srgbClr val="000000"/>
                </a:solidFill>
                <a:effectLst/>
                <a:latin typeface="Times New Roman" panose="02020603050405020304" pitchFamily="18" charset="0"/>
                <a:ea typeface="Times New Roman" panose="02020603050405020304" pitchFamily="18" charset="0"/>
              </a:rPr>
              <a:t> 6 – 12 </a:t>
            </a:r>
            <a:r>
              <a:rPr lang="en-US" dirty="0" err="1">
                <a:solidFill>
                  <a:srgbClr val="000000"/>
                </a:solidFill>
                <a:effectLst/>
                <a:latin typeface="Times New Roman" panose="02020603050405020304" pitchFamily="18" charset="0"/>
                <a:ea typeface="Times New Roman" panose="02020603050405020304" pitchFamily="18" charset="0"/>
              </a:rPr>
              <a:t>tahun</a:t>
            </a:r>
            <a:r>
              <a:rPr lang="en-US" dirty="0">
                <a:solidFill>
                  <a:srgbClr val="000000"/>
                </a:solidFill>
                <a:effectLst/>
                <a:latin typeface="Times New Roman" panose="02020603050405020304" pitchFamily="18" charset="0"/>
                <a:ea typeface="Times New Roman" panose="02020603050405020304" pitchFamily="18" charset="0"/>
              </a:rPr>
              <a:t>, agar bisa </a:t>
            </a:r>
            <a:r>
              <a:rPr lang="en-US" dirty="0" err="1">
                <a:solidFill>
                  <a:srgbClr val="000000"/>
                </a:solidFill>
                <a:effectLst/>
                <a:latin typeface="Times New Roman" panose="02020603050405020304" pitchFamily="18" charset="0"/>
                <a:ea typeface="Times New Roman" panose="02020603050405020304" pitchFamily="18" charset="0"/>
              </a:rPr>
              <a:t>mempelajari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hewan</a:t>
            </a:r>
            <a:r>
              <a:rPr lang="en-US" dirty="0">
                <a:solidFill>
                  <a:srgbClr val="000000"/>
                </a:solidFill>
                <a:effectLst/>
                <a:latin typeface="Times New Roman" panose="02020603050405020304" pitchFamily="18" charset="0"/>
                <a:ea typeface="Times New Roman" panose="02020603050405020304" pitchFamily="18" charset="0"/>
              </a:rPr>
              <a:t> di </a:t>
            </a:r>
            <a:r>
              <a:rPr lang="en-US" dirty="0" err="1">
                <a:solidFill>
                  <a:srgbClr val="000000"/>
                </a:solidFill>
                <a:effectLst/>
                <a:latin typeface="Times New Roman" panose="02020603050405020304" pitchFamily="18" charset="0"/>
                <a:ea typeface="Times New Roman" panose="02020603050405020304" pitchFamily="18" charset="0"/>
              </a:rPr>
              <a:t>dalam</a:t>
            </a:r>
            <a:r>
              <a:rPr lang="en-US" dirty="0">
                <a:solidFill>
                  <a:srgbClr val="000000"/>
                </a:solidFill>
                <a:effectLst/>
                <a:latin typeface="Times New Roman" panose="02020603050405020304" pitchFamily="18" charset="0"/>
                <a:ea typeface="Times New Roman" panose="02020603050405020304" pitchFamily="18" charset="0"/>
              </a:rPr>
              <a:t> Al-Quran </a:t>
            </a:r>
            <a:r>
              <a:rPr lang="en-US" dirty="0" err="1">
                <a:solidFill>
                  <a:srgbClr val="000000"/>
                </a:solidFill>
                <a:effectLst/>
                <a:latin typeface="Times New Roman" panose="02020603050405020304" pitchFamily="18" charset="0"/>
                <a:ea typeface="Times New Roman" panose="02020603050405020304" pitchFamily="18" charset="0"/>
              </a:rPr>
              <a:t>dengan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menggunakan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teknologi</a:t>
            </a:r>
            <a:r>
              <a:rPr lang="en-US" dirty="0">
                <a:solidFill>
                  <a:srgbClr val="000000"/>
                </a:solidFill>
                <a:effectLst/>
                <a:latin typeface="Times New Roman" panose="02020603050405020304" pitchFamily="18" charset="0"/>
                <a:ea typeface="Times New Roman" panose="02020603050405020304" pitchFamily="18" charset="0"/>
              </a:rPr>
              <a:t> </a:t>
            </a:r>
            <a:r>
              <a:rPr lang="en-US" i="1" dirty="0">
                <a:solidFill>
                  <a:srgbClr val="000000"/>
                </a:solidFill>
                <a:effectLst/>
                <a:latin typeface="Times New Roman" panose="02020603050405020304" pitchFamily="18" charset="0"/>
                <a:ea typeface="Times New Roman" panose="02020603050405020304" pitchFamily="18" charset="0"/>
              </a:rPr>
              <a:t>Augmented Reality </a:t>
            </a:r>
            <a:r>
              <a:rPr lang="en-US" i="1" dirty="0" err="1">
                <a:solidFill>
                  <a:srgbClr val="000000"/>
                </a:solidFill>
                <a:effectLst/>
                <a:latin typeface="Times New Roman" panose="02020603050405020304" pitchFamily="18" charset="0"/>
                <a:ea typeface="Times New Roman" panose="02020603050405020304" pitchFamily="18" charset="0"/>
              </a:rPr>
              <a:t>Markerless</a:t>
            </a:r>
            <a:r>
              <a:rPr lang="en-US" i="1" dirty="0">
                <a:solidFill>
                  <a:srgbClr val="000000"/>
                </a:solidFill>
                <a:effectLst/>
                <a:latin typeface="Times New Roman" panose="02020603050405020304" pitchFamily="18" charset="0"/>
                <a:ea typeface="Times New Roman" panose="02020603050405020304" pitchFamily="18" charset="0"/>
              </a:rPr>
              <a:t> </a:t>
            </a:r>
            <a:r>
              <a:rPr lang="en-US" i="1" dirty="0" err="1">
                <a:solidFill>
                  <a:srgbClr val="000000"/>
                </a:solidFill>
                <a:effectLst/>
                <a:latin typeface="Times New Roman" panose="02020603050405020304" pitchFamily="18" charset="0"/>
                <a:ea typeface="Times New Roman" panose="02020603050405020304" pitchFamily="18" charset="0"/>
              </a:rPr>
              <a:t>Groundplane</a:t>
            </a:r>
            <a:r>
              <a:rPr lang="en-US" i="1"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rPr>
              <a:t>yang </a:t>
            </a:r>
            <a:r>
              <a:rPr lang="en-US" dirty="0" err="1">
                <a:solidFill>
                  <a:srgbClr val="000000"/>
                </a:solidFill>
                <a:effectLst/>
                <a:latin typeface="Times New Roman" panose="02020603050405020304" pitchFamily="18" charset="0"/>
                <a:ea typeface="Times New Roman" panose="02020603050405020304" pitchFamily="18" charset="0"/>
              </a:rPr>
              <a:t>berarti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objek</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muncul</a:t>
            </a:r>
            <a:r>
              <a:rPr lang="en-US" dirty="0">
                <a:solidFill>
                  <a:srgbClr val="000000"/>
                </a:solidFill>
                <a:effectLst/>
                <a:latin typeface="Times New Roman" panose="02020603050405020304" pitchFamily="18" charset="0"/>
                <a:ea typeface="Times New Roman" panose="02020603050405020304" pitchFamily="18" charset="0"/>
              </a:rPr>
              <a:t> di </a:t>
            </a:r>
            <a:r>
              <a:rPr lang="en-US" dirty="0" err="1">
                <a:solidFill>
                  <a:srgbClr val="000000"/>
                </a:solidFill>
                <a:effectLst/>
                <a:latin typeface="Times New Roman" panose="02020603050405020304" pitchFamily="18" charset="0"/>
                <a:ea typeface="Times New Roman" panose="02020603050405020304" pitchFamily="18" charset="0"/>
              </a:rPr>
              <a:t>permukaan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bidang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datar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tanpa</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menggunakan</a:t>
            </a:r>
            <a:r>
              <a:rPr lang="en-US" dirty="0">
                <a:solidFill>
                  <a:srgbClr val="000000"/>
                </a:solidFill>
                <a:effectLst/>
                <a:latin typeface="Times New Roman" panose="02020603050405020304" pitchFamily="18" charset="0"/>
                <a:ea typeface="Times New Roman" panose="02020603050405020304" pitchFamily="18" charset="0"/>
              </a:rPr>
              <a:t> marker </a:t>
            </a:r>
            <a:r>
              <a:rPr lang="en-US" dirty="0" err="1">
                <a:solidFill>
                  <a:srgbClr val="000000"/>
                </a:solidFill>
                <a:effectLst/>
                <a:latin typeface="Times New Roman" panose="02020603050405020304" pitchFamily="18" charset="0"/>
                <a:ea typeface="Times New Roman" panose="02020603050405020304" pitchFamily="18" charset="0"/>
              </a:rPr>
              <a:t>khusus</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dengan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pencahayaan</a:t>
            </a:r>
            <a:r>
              <a:rPr lang="en-US" dirty="0">
                <a:solidFill>
                  <a:srgbClr val="000000"/>
                </a:solidFill>
                <a:effectLst/>
                <a:latin typeface="Times New Roman" panose="02020603050405020304" pitchFamily="18" charset="0"/>
                <a:ea typeface="Times New Roman" panose="02020603050405020304" pitchFamily="18" charset="0"/>
              </a:rPr>
              <a:t> yang </a:t>
            </a:r>
            <a:r>
              <a:rPr lang="en-US" dirty="0" err="1">
                <a:solidFill>
                  <a:srgbClr val="000000"/>
                </a:solidFill>
                <a:effectLst/>
                <a:latin typeface="Times New Roman" panose="02020603050405020304" pitchFamily="18" charset="0"/>
                <a:ea typeface="Times New Roman" panose="02020603050405020304" pitchFamily="18" charset="0"/>
              </a:rPr>
              <a:t>baik</a:t>
            </a:r>
            <a:r>
              <a:rPr lang="en-US" dirty="0">
                <a:solidFill>
                  <a:srgbClr val="000000"/>
                </a:solidFill>
                <a:effectLst/>
                <a:latin typeface="Times New Roman" panose="02020603050405020304" pitchFamily="18" charset="0"/>
                <a:ea typeface="Times New Roman" panose="02020603050405020304" pitchFamily="18" charset="0"/>
              </a:rPr>
              <a:t>, pada uji </a:t>
            </a:r>
            <a:r>
              <a:rPr lang="en-US" dirty="0" err="1">
                <a:solidFill>
                  <a:srgbClr val="000000"/>
                </a:solidFill>
                <a:effectLst/>
                <a:latin typeface="Times New Roman" panose="02020603050405020304" pitchFamily="18" charset="0"/>
                <a:ea typeface="Times New Roman" panose="02020603050405020304" pitchFamily="18" charset="0"/>
              </a:rPr>
              <a:t>coba</a:t>
            </a:r>
            <a:r>
              <a:rPr lang="en-US" dirty="0">
                <a:solidFill>
                  <a:srgbClr val="000000"/>
                </a:solidFill>
                <a:effectLst/>
                <a:latin typeface="Times New Roman" panose="02020603050405020304" pitchFamily="18" charset="0"/>
                <a:ea typeface="Times New Roman" panose="02020603050405020304" pitchFamily="18" charset="0"/>
              </a:rPr>
              <a:t> </a:t>
            </a:r>
            <a:r>
              <a:rPr lang="en-US" i="1" dirty="0">
                <a:solidFill>
                  <a:srgbClr val="000000"/>
                </a:solidFill>
                <a:effectLst/>
                <a:latin typeface="Times New Roman" panose="02020603050405020304" pitchFamily="18" charset="0"/>
                <a:ea typeface="Times New Roman" panose="02020603050405020304" pitchFamily="18" charset="0"/>
              </a:rPr>
              <a:t>black box</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ditunjukkan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bahwasannya</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fitur-fitur</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dalam</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aplikasi</a:t>
            </a:r>
            <a:r>
              <a:rPr lang="en-US" dirty="0">
                <a:solidFill>
                  <a:srgbClr val="000000"/>
                </a:solidFill>
                <a:effectLst/>
                <a:latin typeface="Times New Roman" panose="02020603050405020304" pitchFamily="18" charset="0"/>
                <a:ea typeface="Times New Roman" panose="02020603050405020304" pitchFamily="18" charset="0"/>
              </a:rPr>
              <a:t> ini bisa </a:t>
            </a:r>
            <a:r>
              <a:rPr lang="en-US" dirty="0" err="1">
                <a:solidFill>
                  <a:srgbClr val="000000"/>
                </a:solidFill>
                <a:effectLst/>
                <a:latin typeface="Times New Roman" panose="02020603050405020304" pitchFamily="18" charset="0"/>
                <a:ea typeface="Times New Roman" panose="02020603050405020304" pitchFamily="18" charset="0"/>
              </a:rPr>
              <a:t>berfungsi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dengan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baik</a:t>
            </a:r>
            <a:r>
              <a:rPr lang="en-US" dirty="0">
                <a:solidFill>
                  <a:srgbClr val="000000"/>
                </a:solidFill>
                <a:effectLst/>
                <a:latin typeface="Times New Roman" panose="02020603050405020304" pitchFamily="18" charset="0"/>
                <a:ea typeface="Times New Roman" panose="02020603050405020304" pitchFamily="18" charset="0"/>
              </a:rPr>
              <a:t>. Hasil uji </a:t>
            </a:r>
            <a:r>
              <a:rPr lang="en-US" dirty="0" err="1">
                <a:solidFill>
                  <a:srgbClr val="000000"/>
                </a:solidFill>
                <a:effectLst/>
                <a:latin typeface="Times New Roman" panose="02020603050405020304" pitchFamily="18" charset="0"/>
                <a:ea typeface="Times New Roman" panose="02020603050405020304" pitchFamily="18" charset="0"/>
              </a:rPr>
              <a:t>coba</a:t>
            </a:r>
            <a:r>
              <a:rPr lang="en-US" dirty="0">
                <a:solidFill>
                  <a:srgbClr val="000000"/>
                </a:solidFill>
                <a:effectLst/>
                <a:latin typeface="Times New Roman" panose="02020603050405020304" pitchFamily="18" charset="0"/>
                <a:ea typeface="Times New Roman" panose="02020603050405020304" pitchFamily="18" charset="0"/>
              </a:rPr>
              <a:t> </a:t>
            </a:r>
            <a:r>
              <a:rPr lang="en-US" i="1" dirty="0" err="1">
                <a:solidFill>
                  <a:srgbClr val="000000"/>
                </a:solidFill>
                <a:effectLst/>
                <a:latin typeface="Times New Roman" panose="02020603050405020304" pitchFamily="18" charset="0"/>
                <a:ea typeface="Times New Roman" panose="02020603050405020304" pitchFamily="18" charset="0"/>
              </a:rPr>
              <a:t>compability</a:t>
            </a:r>
            <a:r>
              <a:rPr lang="en-US" dirty="0">
                <a:solidFill>
                  <a:srgbClr val="000000"/>
                </a:solidFill>
                <a:effectLst/>
                <a:latin typeface="Times New Roman" panose="02020603050405020304" pitchFamily="18" charset="0"/>
                <a:ea typeface="Times New Roman" panose="02020603050405020304" pitchFamily="18" charset="0"/>
              </a:rPr>
              <a:t> di </a:t>
            </a:r>
            <a:r>
              <a:rPr lang="en-US" dirty="0" err="1">
                <a:solidFill>
                  <a:srgbClr val="000000"/>
                </a:solidFill>
                <a:effectLst/>
                <a:latin typeface="Times New Roman" panose="02020603050405020304" pitchFamily="18" charset="0"/>
                <a:ea typeface="Times New Roman" panose="02020603050405020304" pitchFamily="18" charset="0"/>
              </a:rPr>
              <a:t>lakukan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dengan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menggunakan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berbagai</a:t>
            </a:r>
            <a:r>
              <a:rPr lang="en-US" dirty="0">
                <a:solidFill>
                  <a:srgbClr val="000000"/>
                </a:solidFill>
                <a:effectLst/>
                <a:latin typeface="Times New Roman" panose="02020603050405020304" pitchFamily="18" charset="0"/>
                <a:ea typeface="Times New Roman" panose="02020603050405020304" pitchFamily="18" charset="0"/>
              </a:rPr>
              <a:t> model </a:t>
            </a:r>
            <a:r>
              <a:rPr lang="en-US" i="1" dirty="0">
                <a:solidFill>
                  <a:srgbClr val="000000"/>
                </a:solidFill>
                <a:effectLst/>
                <a:latin typeface="Times New Roman" panose="02020603050405020304" pitchFamily="18" charset="0"/>
                <a:ea typeface="Times New Roman" panose="02020603050405020304" pitchFamily="18" charset="0"/>
              </a:rPr>
              <a:t>smartphone, </a:t>
            </a:r>
            <a:r>
              <a:rPr lang="en-US" dirty="0" err="1">
                <a:solidFill>
                  <a:srgbClr val="000000"/>
                </a:solidFill>
                <a:effectLst/>
                <a:latin typeface="Times New Roman" panose="02020603050405020304" pitchFamily="18" charset="0"/>
                <a:ea typeface="Times New Roman" panose="02020603050405020304" pitchFamily="18" charset="0"/>
              </a:rPr>
              <a:t>dengan</a:t>
            </a:r>
            <a:r>
              <a:rPr lang="en-US" dirty="0">
                <a:solidFill>
                  <a:srgbClr val="000000"/>
                </a:solidFill>
                <a:effectLst/>
                <a:latin typeface="Times New Roman" panose="02020603050405020304" pitchFamily="18" charset="0"/>
                <a:ea typeface="Times New Roman" panose="02020603050405020304" pitchFamily="18" charset="0"/>
              </a:rPr>
              <a:t> system </a:t>
            </a:r>
            <a:r>
              <a:rPr lang="en-US" dirty="0" err="1">
                <a:solidFill>
                  <a:srgbClr val="000000"/>
                </a:solidFill>
                <a:effectLst/>
                <a:latin typeface="Times New Roman" panose="02020603050405020304" pitchFamily="18" charset="0"/>
                <a:ea typeface="Times New Roman" panose="02020603050405020304" pitchFamily="18" charset="0"/>
              </a:rPr>
              <a:t>operasi</a:t>
            </a:r>
            <a:r>
              <a:rPr lang="en-US" dirty="0">
                <a:solidFill>
                  <a:srgbClr val="000000"/>
                </a:solidFill>
                <a:effectLst/>
                <a:latin typeface="Times New Roman" panose="02020603050405020304" pitchFamily="18" charset="0"/>
                <a:ea typeface="Times New Roman" panose="02020603050405020304" pitchFamily="18" charset="0"/>
              </a:rPr>
              <a:t> android dan </a:t>
            </a:r>
            <a:r>
              <a:rPr lang="en-US" dirty="0" err="1">
                <a:solidFill>
                  <a:srgbClr val="000000"/>
                </a:solidFill>
                <a:effectLst/>
                <a:latin typeface="Times New Roman" panose="02020603050405020304" pitchFamily="18" charset="0"/>
                <a:ea typeface="Times New Roman" panose="02020603050405020304" pitchFamily="18" charset="0"/>
              </a:rPr>
              <a:t>dapat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disimpulkan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bahwasannya</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aplikasi</a:t>
            </a:r>
            <a:r>
              <a:rPr lang="en-US" dirty="0">
                <a:solidFill>
                  <a:srgbClr val="000000"/>
                </a:solidFill>
                <a:effectLst/>
                <a:latin typeface="Times New Roman" panose="02020603050405020304" pitchFamily="18" charset="0"/>
                <a:ea typeface="Times New Roman" panose="02020603050405020304" pitchFamily="18" charset="0"/>
              </a:rPr>
              <a:t> ini </a:t>
            </a:r>
            <a:r>
              <a:rPr lang="en-US" dirty="0" err="1">
                <a:solidFill>
                  <a:srgbClr val="000000"/>
                </a:solidFill>
                <a:effectLst/>
                <a:latin typeface="Times New Roman" panose="02020603050405020304" pitchFamily="18" charset="0"/>
                <a:ea typeface="Times New Roman" panose="02020603050405020304" pitchFamily="18" charset="0"/>
              </a:rPr>
              <a:t>berjalan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dengan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baik</a:t>
            </a:r>
            <a:r>
              <a:rPr lang="en-US" dirty="0">
                <a:solidFill>
                  <a:srgbClr val="000000"/>
                </a:solidFill>
                <a:effectLst/>
                <a:latin typeface="Times New Roman" panose="02020603050405020304" pitchFamily="18" charset="0"/>
                <a:ea typeface="Times New Roman" panose="02020603050405020304" pitchFamily="18" charset="0"/>
              </a:rPr>
              <a:t> pada system </a:t>
            </a:r>
            <a:r>
              <a:rPr lang="en-US" dirty="0" err="1">
                <a:solidFill>
                  <a:srgbClr val="000000"/>
                </a:solidFill>
                <a:effectLst/>
                <a:latin typeface="Times New Roman" panose="02020603050405020304" pitchFamily="18" charset="0"/>
                <a:ea typeface="Times New Roman" panose="02020603050405020304" pitchFamily="18" charset="0"/>
              </a:rPr>
              <a:t>operasi</a:t>
            </a:r>
            <a:r>
              <a:rPr lang="en-US" dirty="0">
                <a:solidFill>
                  <a:srgbClr val="000000"/>
                </a:solidFill>
                <a:effectLst/>
                <a:latin typeface="Times New Roman" panose="02020603050405020304" pitchFamily="18" charset="0"/>
                <a:ea typeface="Times New Roman" panose="02020603050405020304" pitchFamily="18" charset="0"/>
              </a:rPr>
              <a:t> android 8.0 (Oreo). Hasil uji </a:t>
            </a:r>
            <a:r>
              <a:rPr lang="en-US" dirty="0" err="1">
                <a:solidFill>
                  <a:srgbClr val="000000"/>
                </a:solidFill>
                <a:effectLst/>
                <a:latin typeface="Times New Roman" panose="02020603050405020304" pitchFamily="18" charset="0"/>
                <a:ea typeface="Times New Roman" panose="02020603050405020304" pitchFamily="18" charset="0"/>
              </a:rPr>
              <a:t>coba</a:t>
            </a:r>
            <a:r>
              <a:rPr lang="en-US" dirty="0">
                <a:solidFill>
                  <a:srgbClr val="000000"/>
                </a:solidFill>
                <a:effectLst/>
                <a:latin typeface="Times New Roman" panose="02020603050405020304" pitchFamily="18" charset="0"/>
                <a:ea typeface="Times New Roman" panose="02020603050405020304" pitchFamily="18" charset="0"/>
              </a:rPr>
              <a:t> </a:t>
            </a:r>
            <a:r>
              <a:rPr lang="en-US" i="1" dirty="0">
                <a:solidFill>
                  <a:srgbClr val="000000"/>
                </a:solidFill>
                <a:effectLst/>
                <a:latin typeface="Times New Roman" panose="02020603050405020304" pitchFamily="18" charset="0"/>
                <a:ea typeface="Times New Roman" panose="02020603050405020304" pitchFamily="18" charset="0"/>
              </a:rPr>
              <a:t>acceptability</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dari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ahli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materi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mendapatkan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nilai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persentase</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sebesar</a:t>
            </a:r>
            <a:r>
              <a:rPr lang="en-US" dirty="0">
                <a:solidFill>
                  <a:srgbClr val="000000"/>
                </a:solidFill>
                <a:effectLst/>
                <a:latin typeface="Times New Roman" panose="02020603050405020304" pitchFamily="18" charset="0"/>
                <a:ea typeface="Times New Roman" panose="02020603050405020304" pitchFamily="18" charset="0"/>
              </a:rPr>
              <a:t> 95%, </a:t>
            </a:r>
            <a:r>
              <a:rPr lang="en-US" dirty="0" err="1">
                <a:solidFill>
                  <a:srgbClr val="000000"/>
                </a:solidFill>
                <a:effectLst/>
                <a:latin typeface="Times New Roman" panose="02020603050405020304" pitchFamily="18" charset="0"/>
                <a:ea typeface="Times New Roman" panose="02020603050405020304" pitchFamily="18" charset="0"/>
              </a:rPr>
              <a:t>sedangkan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dari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ahli</a:t>
            </a:r>
            <a:r>
              <a:rPr lang="en-US" dirty="0">
                <a:solidFill>
                  <a:srgbClr val="000000"/>
                </a:solidFill>
                <a:effectLst/>
                <a:latin typeface="Times New Roman" panose="02020603050405020304" pitchFamily="18" charset="0"/>
                <a:ea typeface="Times New Roman" panose="02020603050405020304" pitchFamily="18" charset="0"/>
              </a:rPr>
              <a:t> media </a:t>
            </a:r>
            <a:r>
              <a:rPr lang="en-US" dirty="0" err="1">
                <a:solidFill>
                  <a:srgbClr val="000000"/>
                </a:solidFill>
                <a:effectLst/>
                <a:latin typeface="Times New Roman" panose="02020603050405020304" pitchFamily="18" charset="0"/>
                <a:ea typeface="Times New Roman" panose="02020603050405020304" pitchFamily="18" charset="0"/>
              </a:rPr>
              <a:t>sebesar</a:t>
            </a:r>
            <a:r>
              <a:rPr lang="en-US" dirty="0">
                <a:solidFill>
                  <a:srgbClr val="000000"/>
                </a:solidFill>
                <a:effectLst/>
                <a:latin typeface="Times New Roman" panose="02020603050405020304" pitchFamily="18" charset="0"/>
                <a:ea typeface="Times New Roman" panose="02020603050405020304" pitchFamily="18" charset="0"/>
              </a:rPr>
              <a:t> 98%, lalu </a:t>
            </a:r>
            <a:r>
              <a:rPr lang="en-US" dirty="0" err="1">
                <a:solidFill>
                  <a:srgbClr val="000000"/>
                </a:solidFill>
                <a:effectLst/>
                <a:latin typeface="Times New Roman" panose="02020603050405020304" pitchFamily="18" charset="0"/>
                <a:ea typeface="Times New Roman" panose="02020603050405020304" pitchFamily="18" charset="0"/>
              </a:rPr>
              <a:t>dari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hasil</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persentase</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pertanyaan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tentang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aplikasi</a:t>
            </a:r>
            <a:r>
              <a:rPr lang="en-US" dirty="0">
                <a:solidFill>
                  <a:srgbClr val="000000"/>
                </a:solidFill>
                <a:effectLst/>
                <a:latin typeface="Times New Roman" panose="02020603050405020304" pitchFamily="18" charset="0"/>
                <a:ea typeface="Times New Roman" panose="02020603050405020304" pitchFamily="18" charset="0"/>
              </a:rPr>
              <a:t> oleh </a:t>
            </a:r>
            <a:r>
              <a:rPr lang="en-US" dirty="0" err="1">
                <a:solidFill>
                  <a:srgbClr val="000000"/>
                </a:solidFill>
                <a:effectLst/>
                <a:latin typeface="Times New Roman" panose="02020603050405020304" pitchFamily="18" charset="0"/>
                <a:ea typeface="Times New Roman" panose="02020603050405020304" pitchFamily="18" charset="0"/>
              </a:rPr>
              <a:t>responden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mencapai</a:t>
            </a:r>
            <a:r>
              <a:rPr lang="en-US" dirty="0">
                <a:solidFill>
                  <a:srgbClr val="000000"/>
                </a:solidFill>
                <a:effectLst/>
                <a:latin typeface="Times New Roman" panose="02020603050405020304" pitchFamily="18" charset="0"/>
                <a:ea typeface="Times New Roman" panose="02020603050405020304" pitchFamily="18" charset="0"/>
              </a:rPr>
              <a:t> 84,17%, dan </a:t>
            </a:r>
            <a:r>
              <a:rPr lang="en-US" dirty="0" err="1">
                <a:solidFill>
                  <a:srgbClr val="000000"/>
                </a:solidFill>
                <a:effectLst/>
                <a:latin typeface="Times New Roman" panose="02020603050405020304" pitchFamily="18" charset="0"/>
                <a:ea typeface="Times New Roman" panose="02020603050405020304" pitchFamily="18" charset="0"/>
              </a:rPr>
              <a:t>hasil</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soal</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kuis</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dari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responden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sebesar</a:t>
            </a:r>
            <a:r>
              <a:rPr lang="en-US" dirty="0">
                <a:solidFill>
                  <a:srgbClr val="000000"/>
                </a:solidFill>
                <a:effectLst/>
                <a:latin typeface="Times New Roman" panose="02020603050405020304" pitchFamily="18" charset="0"/>
                <a:ea typeface="Times New Roman" panose="02020603050405020304" pitchFamily="18" charset="0"/>
              </a:rPr>
              <a:t> 86,6%. </a:t>
            </a:r>
            <a:r>
              <a:rPr lang="en-US" dirty="0" err="1">
                <a:solidFill>
                  <a:srgbClr val="000000"/>
                </a:solidFill>
                <a:effectLst/>
                <a:latin typeface="Times New Roman" panose="02020603050405020304" pitchFamily="18" charset="0"/>
                <a:ea typeface="Times New Roman" panose="02020603050405020304" pitchFamily="18" charset="0"/>
              </a:rPr>
              <a:t>Dapat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disimpulkan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bahwasannya</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aplikasi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Ensiklopedia</a:t>
            </a:r>
            <a:r>
              <a:rPr lang="en-US" dirty="0">
                <a:solidFill>
                  <a:srgbClr val="000000"/>
                </a:solidFill>
                <a:effectLst/>
                <a:latin typeface="Times New Roman" panose="02020603050405020304" pitchFamily="18" charset="0"/>
                <a:ea typeface="Times New Roman" panose="02020603050405020304" pitchFamily="18" charset="0"/>
              </a:rPr>
              <a:t> Hikmah </a:t>
            </a:r>
            <a:r>
              <a:rPr lang="en-US" dirty="0" err="1">
                <a:solidFill>
                  <a:srgbClr val="000000"/>
                </a:solidFill>
                <a:effectLst/>
                <a:latin typeface="Times New Roman" panose="02020603050405020304" pitchFamily="18" charset="0"/>
                <a:ea typeface="Times New Roman" panose="02020603050405020304" pitchFamily="18" charset="0"/>
              </a:rPr>
              <a:t>Hewan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dalam</a:t>
            </a:r>
            <a:r>
              <a:rPr lang="en-US" dirty="0">
                <a:solidFill>
                  <a:srgbClr val="000000"/>
                </a:solidFill>
                <a:effectLst/>
                <a:latin typeface="Times New Roman" panose="02020603050405020304" pitchFamily="18" charset="0"/>
                <a:ea typeface="Times New Roman" panose="02020603050405020304" pitchFamily="18" charset="0"/>
              </a:rPr>
              <a:t> Al-Quran” </a:t>
            </a:r>
            <a:r>
              <a:rPr lang="en-US" dirty="0" err="1">
                <a:solidFill>
                  <a:srgbClr val="000000"/>
                </a:solidFill>
                <a:effectLst/>
                <a:latin typeface="Times New Roman" panose="02020603050405020304" pitchFamily="18" charset="0"/>
                <a:ea typeface="Times New Roman" panose="02020603050405020304" pitchFamily="18" charset="0"/>
              </a:rPr>
              <a:t>layak</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digunakan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untuk</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anak</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usia</a:t>
            </a:r>
            <a:r>
              <a:rPr lang="en-US" dirty="0">
                <a:solidFill>
                  <a:srgbClr val="000000"/>
                </a:solidFill>
                <a:effectLst/>
                <a:latin typeface="Times New Roman" panose="02020603050405020304" pitchFamily="18" charset="0"/>
                <a:ea typeface="Times New Roman" panose="02020603050405020304" pitchFamily="18" charset="0"/>
              </a:rPr>
              <a:t> 6 – 12 </a:t>
            </a:r>
            <a:r>
              <a:rPr lang="en-US" dirty="0" err="1">
                <a:solidFill>
                  <a:srgbClr val="000000"/>
                </a:solidFill>
                <a:effectLst/>
                <a:latin typeface="Times New Roman" panose="02020603050405020304" pitchFamily="18" charset="0"/>
                <a:ea typeface="Times New Roman" panose="02020603050405020304" pitchFamily="18" charset="0"/>
              </a:rPr>
              <a:t>tahun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sebagai</a:t>
            </a:r>
            <a:r>
              <a:rPr lang="en-US" dirty="0">
                <a:solidFill>
                  <a:srgbClr val="000000"/>
                </a:solidFill>
                <a:effectLst/>
                <a:latin typeface="Times New Roman" panose="02020603050405020304" pitchFamily="18" charset="0"/>
                <a:ea typeface="Times New Roman" panose="02020603050405020304" pitchFamily="18" charset="0"/>
              </a:rPr>
              <a:t> media </a:t>
            </a:r>
            <a:r>
              <a:rPr lang="en-US" dirty="0" err="1">
                <a:solidFill>
                  <a:srgbClr val="000000"/>
                </a:solidFill>
                <a:effectLst/>
                <a:latin typeface="Times New Roman" panose="02020603050405020304" pitchFamily="18" charset="0"/>
                <a:ea typeface="Times New Roman" panose="02020603050405020304" pitchFamily="18" charset="0"/>
              </a:rPr>
              <a:t>pembelajaran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serta</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pengenalan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tentang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hewan-hewan</a:t>
            </a:r>
            <a:r>
              <a:rPr lang="en-US" dirty="0">
                <a:solidFill>
                  <a:srgbClr val="000000"/>
                </a:solidFill>
                <a:effectLst/>
                <a:latin typeface="Times New Roman" panose="02020603050405020304" pitchFamily="18" charset="0"/>
                <a:ea typeface="Times New Roman" panose="02020603050405020304" pitchFamily="18" charset="0"/>
              </a:rPr>
              <a:t> Al-Quran. Media ini bukan </a:t>
            </a:r>
            <a:r>
              <a:rPr lang="en-US" dirty="0" err="1">
                <a:solidFill>
                  <a:srgbClr val="000000"/>
                </a:solidFill>
                <a:effectLst/>
                <a:latin typeface="Times New Roman" panose="02020603050405020304" pitchFamily="18" charset="0"/>
                <a:ea typeface="Times New Roman" panose="02020603050405020304" pitchFamily="18" charset="0"/>
              </a:rPr>
              <a:t>untuk</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pengganti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buku</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ensiklopedia</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mengenal</a:t>
            </a:r>
            <a:r>
              <a:rPr lang="en-US" dirty="0">
                <a:solidFill>
                  <a:srgbClr val="000000"/>
                </a:solidFill>
                <a:effectLst/>
                <a:latin typeface="Times New Roman" panose="02020603050405020304" pitchFamily="18" charset="0"/>
                <a:ea typeface="Times New Roman" panose="02020603050405020304" pitchFamily="18" charset="0"/>
              </a:rPr>
              <a:t> 13 </a:t>
            </a:r>
            <a:r>
              <a:rPr lang="en-US" dirty="0" err="1">
                <a:solidFill>
                  <a:srgbClr val="000000"/>
                </a:solidFill>
                <a:effectLst/>
                <a:latin typeface="Times New Roman" panose="02020603050405020304" pitchFamily="18" charset="0"/>
                <a:ea typeface="Times New Roman" panose="02020603050405020304" pitchFamily="18" charset="0"/>
              </a:rPr>
              <a:t>binatang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dalam</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alquran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tetapi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sebagai</a:t>
            </a:r>
            <a:r>
              <a:rPr lang="en-US" dirty="0">
                <a:solidFill>
                  <a:srgbClr val="000000"/>
                </a:solidFill>
                <a:effectLst/>
                <a:latin typeface="Times New Roman" panose="02020603050405020304" pitchFamily="18" charset="0"/>
                <a:ea typeface="Times New Roman" panose="02020603050405020304" pitchFamily="18" charset="0"/>
              </a:rPr>
              <a:t> media </a:t>
            </a:r>
            <a:r>
              <a:rPr lang="en-US" dirty="0" err="1">
                <a:solidFill>
                  <a:srgbClr val="000000"/>
                </a:solidFill>
                <a:effectLst/>
                <a:latin typeface="Times New Roman" panose="02020603050405020304" pitchFamily="18" charset="0"/>
                <a:ea typeface="Times New Roman" panose="02020603050405020304" pitchFamily="18" charset="0"/>
              </a:rPr>
              <a:t>penunjang</a:t>
            </a:r>
            <a:r>
              <a:rPr lang="en-US" dirty="0">
                <a:solidFill>
                  <a:srgbClr val="000000"/>
                </a:solidFill>
                <a:effectLst/>
                <a:latin typeface="Times New Roman" panose="02020603050405020304" pitchFamily="18" charset="0"/>
                <a:ea typeface="Times New Roman" panose="02020603050405020304" pitchFamily="18" charset="0"/>
              </a:rPr>
              <a:t> lain agar </a:t>
            </a:r>
            <a:r>
              <a:rPr lang="en-US" dirty="0" err="1">
                <a:solidFill>
                  <a:srgbClr val="000000"/>
                </a:solidFill>
                <a:effectLst/>
                <a:latin typeface="Times New Roman" panose="02020603050405020304" pitchFamily="18" charset="0"/>
                <a:ea typeface="Times New Roman" panose="02020603050405020304" pitchFamily="18" charset="0"/>
              </a:rPr>
              <a:t>lebih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menarik</a:t>
            </a:r>
            <a:endParaRPr lang="en-US" kern="100" dirty="0">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5336442F-928A-A3EE-37D8-39AD66A98E06}"/>
              </a:ext>
            </a:extLst>
          </p:cNvPr>
          <p:cNvSpPr txBox="1"/>
          <p:nvPr/>
        </p:nvSpPr>
        <p:spPr>
          <a:xfrm>
            <a:off x="6355787" y="973002"/>
            <a:ext cx="4786472" cy="3139321"/>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Saran</a:t>
            </a:r>
          </a:p>
          <a:p>
            <a:pPr marL="0" marR="31750" indent="457200" algn="just">
              <a:spcBef>
                <a:spcPts val="0"/>
              </a:spcBef>
              <a:spcAft>
                <a:spcPts val="15"/>
              </a:spcAft>
            </a:pPr>
            <a:r>
              <a:rPr lang="en-US" sz="1800" kern="100" dirty="0" err="1">
                <a:solidFill>
                  <a:srgbClr val="000000"/>
                </a:solidFill>
                <a:effectLst/>
                <a:latin typeface="Times New Roman" panose="02020603050405020304" pitchFamily="18" charset="0"/>
                <a:ea typeface="Times New Roman" panose="02020603050405020304" pitchFamily="18" charset="0"/>
              </a:rPr>
              <a:t>Dengan</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kekurangan</a:t>
            </a:r>
            <a:r>
              <a:rPr lang="en-US" sz="1800" kern="100" dirty="0">
                <a:solidFill>
                  <a:srgbClr val="000000"/>
                </a:solidFill>
                <a:effectLst/>
                <a:latin typeface="Times New Roman" panose="02020603050405020304" pitchFamily="18" charset="0"/>
                <a:ea typeface="Times New Roman" panose="02020603050405020304" pitchFamily="18" charset="0"/>
              </a:rPr>
              <a:t> yang </a:t>
            </a:r>
            <a:r>
              <a:rPr lang="en-US" sz="1800" kern="100" dirty="0" err="1">
                <a:solidFill>
                  <a:srgbClr val="000000"/>
                </a:solidFill>
                <a:effectLst/>
                <a:latin typeface="Times New Roman" panose="02020603050405020304" pitchFamily="18" charset="0"/>
                <a:ea typeface="Times New Roman" panose="02020603050405020304" pitchFamily="18" charset="0"/>
              </a:rPr>
              <a:t>masih</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banyak</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dimana</a:t>
            </a:r>
            <a:r>
              <a:rPr lang="en-US" sz="1800" kern="100" dirty="0">
                <a:solidFill>
                  <a:srgbClr val="000000"/>
                </a:solidFill>
                <a:effectLst/>
                <a:latin typeface="Times New Roman" panose="02020603050405020304" pitchFamily="18" charset="0"/>
                <a:ea typeface="Times New Roman" panose="02020603050405020304" pitchFamily="18" charset="0"/>
              </a:rPr>
              <a:t>-mana, </a:t>
            </a:r>
            <a:r>
              <a:rPr lang="en-US" sz="1800" kern="100" dirty="0" err="1">
                <a:solidFill>
                  <a:srgbClr val="000000"/>
                </a:solidFill>
                <a:effectLst/>
                <a:latin typeface="Times New Roman" panose="02020603050405020304" pitchFamily="18" charset="0"/>
                <a:ea typeface="Times New Roman" panose="02020603050405020304" pitchFamily="18" charset="0"/>
              </a:rPr>
              <a:t>serta</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banyaknya</a:t>
            </a:r>
            <a:r>
              <a:rPr lang="en-US" sz="1800" kern="100" dirty="0">
                <a:solidFill>
                  <a:srgbClr val="000000"/>
                </a:solidFill>
                <a:effectLst/>
                <a:latin typeface="Times New Roman" panose="02020603050405020304" pitchFamily="18" charset="0"/>
                <a:ea typeface="Times New Roman" panose="02020603050405020304" pitchFamily="18" charset="0"/>
              </a:rPr>
              <a:t> saran </a:t>
            </a:r>
            <a:r>
              <a:rPr lang="en-US" sz="1800" kern="100" dirty="0" err="1">
                <a:solidFill>
                  <a:srgbClr val="000000"/>
                </a:solidFill>
                <a:effectLst/>
                <a:latin typeface="Times New Roman" panose="02020603050405020304" pitchFamily="18" charset="0"/>
                <a:ea typeface="Times New Roman" panose="02020603050405020304" pitchFamily="18" charset="0"/>
              </a:rPr>
              <a:t>serta</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rekomendasi</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dari</a:t>
            </a:r>
            <a:r>
              <a:rPr lang="en-US" sz="1800" kern="100" dirty="0">
                <a:solidFill>
                  <a:srgbClr val="000000"/>
                </a:solidFill>
                <a:effectLst/>
                <a:latin typeface="Times New Roman" panose="02020603050405020304" pitchFamily="18" charset="0"/>
                <a:ea typeface="Times New Roman" panose="02020603050405020304" pitchFamily="18" charset="0"/>
              </a:rPr>
              <a:t> para </a:t>
            </a:r>
            <a:r>
              <a:rPr lang="en-US" sz="1800" kern="100" dirty="0" err="1">
                <a:solidFill>
                  <a:srgbClr val="000000"/>
                </a:solidFill>
                <a:effectLst/>
                <a:latin typeface="Times New Roman" panose="02020603050405020304" pitchFamily="18" charset="0"/>
                <a:ea typeface="Times New Roman" panose="02020603050405020304" pitchFamily="18" charset="0"/>
              </a:rPr>
              <a:t>ahli</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materi</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serta</a:t>
            </a:r>
            <a:r>
              <a:rPr lang="en-US" sz="1800" kern="100" dirty="0">
                <a:solidFill>
                  <a:srgbClr val="000000"/>
                </a:solidFill>
                <a:effectLst/>
                <a:latin typeface="Times New Roman" panose="02020603050405020304" pitchFamily="18" charset="0"/>
                <a:ea typeface="Times New Roman" panose="02020603050405020304" pitchFamily="18" charset="0"/>
              </a:rPr>
              <a:t> media, </a:t>
            </a:r>
            <a:r>
              <a:rPr lang="en-US" sz="1800" kern="100" dirty="0" err="1">
                <a:solidFill>
                  <a:srgbClr val="000000"/>
                </a:solidFill>
                <a:effectLst/>
                <a:latin typeface="Times New Roman" panose="02020603050405020304" pitchFamily="18" charset="0"/>
                <a:ea typeface="Times New Roman" panose="02020603050405020304" pitchFamily="18" charset="0"/>
              </a:rPr>
              <a:t>dapat</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disimpulkan</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seb,agai</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berikut</a:t>
            </a:r>
            <a:r>
              <a:rPr lang="en-US" sz="1800" kern="100" dirty="0">
                <a:solidFill>
                  <a:srgbClr val="000000"/>
                </a:solidFill>
                <a:effectLst/>
                <a:latin typeface="Times New Roman" panose="02020603050405020304" pitchFamily="18" charset="0"/>
                <a:ea typeface="Times New Roman" panose="02020603050405020304" pitchFamily="18" charset="0"/>
              </a:rPr>
              <a:t>: </a:t>
            </a:r>
          </a:p>
          <a:p>
            <a:pPr marL="342900" marR="31750" lvl="0" indent="-342900" algn="just" fontAlgn="base">
              <a:spcBef>
                <a:spcPts val="0"/>
              </a:spcBef>
              <a:spcAft>
                <a:spcPts val="0"/>
              </a:spcAft>
              <a:buClr>
                <a:srgbClr val="000000"/>
              </a:buClr>
              <a:buSzPts val="1200"/>
              <a:buFont typeface="+mj-lt"/>
              <a:buAutoNum type="arabicPeriod"/>
            </a:pP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Menambahkan</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beberapa</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hewan</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di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dalam</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Al-Quran yang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masih</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belum</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masuk</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di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dalam</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aplikasi</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seperti</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lebah</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dan lain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sebagainya</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a:t>
            </a:r>
          </a:p>
          <a:p>
            <a:pPr marL="342900" marR="31750" lvl="0" indent="-342900" algn="just" fontAlgn="base">
              <a:spcBef>
                <a:spcPts val="0"/>
              </a:spcBef>
              <a:spcAft>
                <a:spcPts val="560"/>
              </a:spcAft>
              <a:buClr>
                <a:srgbClr val="000000"/>
              </a:buClr>
              <a:buSzPts val="1200"/>
              <a:buFont typeface="+mj-lt"/>
              <a:buAutoNum type="arabicPeriod"/>
            </a:pP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Menggunakan</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voice over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profesional</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dalam</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narasi</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penjelasan</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ayat</a:t>
            </a:r>
            <a:r>
              <a:rPr lang="en-US"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agar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hasil</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suara</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juga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lebih</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baik</a:t>
            </a: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587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2" name="Google Shape;182;p12"/>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12</a:t>
            </a:r>
            <a:endParaRPr dirty="0"/>
          </a:p>
        </p:txBody>
      </p:sp>
      <p:sp>
        <p:nvSpPr>
          <p:cNvPr id="183" name="Google Shape;183;p12"/>
          <p:cNvSpPr txBox="1">
            <a:spLocks noGrp="1"/>
          </p:cNvSpPr>
          <p:nvPr>
            <p:ph type="title"/>
          </p:nvPr>
        </p:nvSpPr>
        <p:spPr>
          <a:xfrm>
            <a:off x="981666" y="2575889"/>
            <a:ext cx="976884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err="1"/>
              <a:t>Terima</a:t>
            </a:r>
            <a:r>
              <a:rPr lang="en-US" dirty="0"/>
              <a:t> </a:t>
            </a:r>
            <a:r>
              <a:rPr lang="en-US" dirty="0" err="1"/>
              <a:t>Kasih</a:t>
            </a:r>
            <a:r>
              <a:rPr lang="en-US" dirty="0"/>
              <a:t>!</a:t>
            </a:r>
            <a:endParaRPr dirty="0"/>
          </a:p>
        </p:txBody>
      </p:sp>
      <p:cxnSp>
        <p:nvCxnSpPr>
          <p:cNvPr id="4" name="Straight Connector 3"/>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Google Shape;183;p12"/>
          <p:cNvSpPr txBox="1">
            <a:spLocks/>
          </p:cNvSpPr>
          <p:nvPr/>
        </p:nvSpPr>
        <p:spPr>
          <a:xfrm>
            <a:off x="990600" y="517525"/>
            <a:ext cx="976884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a:t>Penutup</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4" name="Google Shape;114;p4"/>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3</a:t>
            </a:r>
            <a:endParaRPr dirty="0"/>
          </a:p>
        </p:txBody>
      </p:sp>
      <p:sp>
        <p:nvSpPr>
          <p:cNvPr id="115" name="Google Shape;115;p4"/>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t>Rumusan</a:t>
            </a:r>
            <a:r>
              <a:rPr lang="en-US" dirty="0"/>
              <a:t> </a:t>
            </a:r>
            <a:r>
              <a:rPr lang="en-US" dirty="0" err="1"/>
              <a:t>Masalah</a:t>
            </a:r>
            <a:endParaRPr dirty="0"/>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C39794E-2B98-F3FB-9F28-28CEBF671B89}"/>
              </a:ext>
            </a:extLst>
          </p:cNvPr>
          <p:cNvSpPr txBox="1"/>
          <p:nvPr/>
        </p:nvSpPr>
        <p:spPr>
          <a:xfrm>
            <a:off x="838200" y="1995055"/>
            <a:ext cx="10055772" cy="892552"/>
          </a:xfrm>
          <a:prstGeom prst="rect">
            <a:avLst/>
          </a:prstGeom>
          <a:noFill/>
        </p:spPr>
        <p:txBody>
          <a:bodyPr wrap="square" rtlCol="0">
            <a:spAutoFit/>
          </a:bodyPr>
          <a:lstStyle/>
          <a:p>
            <a:pPr marL="457200" indent="-457200">
              <a:buFont typeface="Arial" panose="020B0604020202020204" pitchFamily="34" charset="0"/>
              <a:buChar char="•"/>
            </a:pPr>
            <a:r>
              <a:rPr lang="de-DE"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Kurangnya </a:t>
            </a:r>
            <a:r>
              <a:rPr lang="de-DE"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pengetahuan</a:t>
            </a:r>
            <a:r>
              <a:rPr lang="de-DE"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anak-anak rentang usia 6 – 12 tahun tentang Hewan-hewan yang ada di dalam Al-Quran</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2" name="Google Shape;122;p5"/>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4</a:t>
            </a:r>
            <a:endParaRPr dirty="0"/>
          </a:p>
        </p:txBody>
      </p:sp>
      <p:sp>
        <p:nvSpPr>
          <p:cNvPr id="123" name="Google Shape;123;p5"/>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t>Batasan</a:t>
            </a:r>
            <a:r>
              <a:rPr lang="en-US" dirty="0"/>
              <a:t> </a:t>
            </a:r>
            <a:r>
              <a:rPr lang="en-US" dirty="0" err="1"/>
              <a:t>Masalah</a:t>
            </a:r>
            <a:endParaRPr dirty="0"/>
          </a:p>
        </p:txBody>
      </p:sp>
      <p:cxnSp>
        <p:nvCxnSpPr>
          <p:cNvPr id="3" name="Straight Connector 2"/>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Google Shape;123;p5"/>
          <p:cNvSpPr txBox="1">
            <a:spLocks/>
          </p:cNvSpPr>
          <p:nvPr/>
        </p:nvSpPr>
        <p:spPr>
          <a:xfrm flipV="1">
            <a:off x="5194109" y="5732060"/>
            <a:ext cx="3515781" cy="105321"/>
          </a:xfrm>
          <a:prstGeom prst="rect">
            <a:avLst/>
          </a:prstGeom>
          <a:noFill/>
          <a:ln>
            <a:noFill/>
          </a:ln>
        </p:spPr>
        <p:txBody>
          <a:bodyPr spcFirstLastPara="1" wrap="square" lIns="91425" tIns="45700" rIns="91425" bIns="45700" anchor="ctr" anchorCtr="0">
            <a:normAutofit fontScale="25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endParaRPr lang="en-US" sz="1800" b="1" dirty="0">
              <a:solidFill>
                <a:schemeClr val="tx1">
                  <a:lumMod val="85000"/>
                  <a:lumOff val="15000"/>
                </a:schemeClr>
              </a:solidFill>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B379CA73-542B-D7AF-B995-A411A42BDD6C}"/>
              </a:ext>
            </a:extLst>
          </p:cNvPr>
          <p:cNvSpPr txBox="1"/>
          <p:nvPr/>
        </p:nvSpPr>
        <p:spPr>
          <a:xfrm>
            <a:off x="854535" y="1933683"/>
            <a:ext cx="10724934" cy="2814617"/>
          </a:xfrm>
          <a:prstGeom prst="rect">
            <a:avLst/>
          </a:prstGeom>
          <a:noFill/>
        </p:spPr>
        <p:txBody>
          <a:bodyPr wrap="square">
            <a:spAutoFit/>
          </a:bodyPr>
          <a:lstStyle/>
          <a:p>
            <a:pPr marL="342900" marR="31750" lvl="0" indent="-342900" algn="just" rtl="0" fontAlgn="base">
              <a:lnSpc>
                <a:spcPct val="150000"/>
              </a:lnSpc>
              <a:spcBef>
                <a:spcPts val="0"/>
              </a:spcBef>
              <a:spcAft>
                <a:spcPts val="0"/>
              </a:spcAft>
              <a:buClr>
                <a:srgbClr val="000000"/>
              </a:buClr>
              <a:buSzPts val="1100"/>
              <a:buFont typeface="Arial" panose="020B0604020202020204" pitchFamily="34" charset="0"/>
              <a:buChar char="•"/>
            </a:pPr>
            <a:r>
              <a:rPr lang="de-DE"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Aplikasi ensiklopedia ini hanya berfokus pada pengenalan terhadap 13 hewan yang ada didalam Al-Quran beserta ayat yang menerangkannya. </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anjing</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gagak</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gajah</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hud</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hud</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kambing</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keledai</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laba</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laba</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sapi</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serigala</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paus,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unta</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ular</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semut</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p>
          <a:p>
            <a:pPr marL="342900" marR="31750" indent="-342900" algn="just" fontAlgn="base">
              <a:lnSpc>
                <a:spcPct val="150000"/>
              </a:lnSpc>
              <a:buSzPts val="1100"/>
              <a:buFont typeface="Arial" panose="020B0604020202020204" pitchFamily="34" charset="0"/>
              <a:buChar char="•"/>
            </a:pP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Aplikasi</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ensiklopedia</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ini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berbasis</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android </a:t>
            </a:r>
          </a:p>
          <a:p>
            <a:pPr marL="342900" marR="31750" indent="-342900" algn="just" fontAlgn="base">
              <a:lnSpc>
                <a:spcPct val="150000"/>
              </a:lnSpc>
              <a:buSzPts val="1100"/>
              <a:buFont typeface="Arial" panose="020B0604020202020204" pitchFamily="34" charset="0"/>
              <a:buChar char="•"/>
            </a:pP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Aplikasi</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ensiklopedia</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ini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menggunakan</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Augmented Reality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dengan</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metode</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Markerless</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342900" marR="31750" indent="-342900" algn="just" fontAlgn="base">
              <a:lnSpc>
                <a:spcPct val="150000"/>
              </a:lnSpc>
              <a:buSzPts val="1100"/>
              <a:buFont typeface="Arial" panose="020B0604020202020204" pitchFamily="34" charset="0"/>
              <a:buChar char="•"/>
            </a:pP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Aplikasi</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ini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ditujukan</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terhadap</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anak</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rentang</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usia</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6 – 12 </a:t>
            </a:r>
            <a:r>
              <a:rPr lang="en-US" sz="20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tahun</a:t>
            </a:r>
            <a:r>
              <a:rPr lang="en-US"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9" name="Google Shape;129;p6"/>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5</a:t>
            </a:r>
            <a:endParaRPr dirty="0"/>
          </a:p>
        </p:txBody>
      </p:sp>
      <p:sp>
        <p:nvSpPr>
          <p:cNvPr id="130" name="Google Shape;130;p6"/>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Tujuan Penelitian</a:t>
            </a:r>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C15D6DB-75CA-2282-1E47-CC27EC95FBC2}"/>
              </a:ext>
            </a:extLst>
          </p:cNvPr>
          <p:cNvSpPr txBox="1"/>
          <p:nvPr/>
        </p:nvSpPr>
        <p:spPr>
          <a:xfrm>
            <a:off x="981666" y="1819564"/>
            <a:ext cx="9768840" cy="1815882"/>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Memperkenalkan anak-anak rentang usia 6 – 12 tahun tentang hewan dalam Al-Quran, serta mempelajari kisah, hikmah, dan ayat yang bersangkutan terhadap hewan yang disebutkan dengan menggunakan Augmented Reality</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7" name="Google Shape;137;p7"/>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6</a:t>
            </a:r>
            <a:endParaRPr dirty="0"/>
          </a:p>
        </p:txBody>
      </p:sp>
      <p:sp>
        <p:nvSpPr>
          <p:cNvPr id="138" name="Google Shape;138;p7"/>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t>Penelitian</a:t>
            </a:r>
            <a:r>
              <a:rPr lang="en-US" dirty="0"/>
              <a:t> </a:t>
            </a:r>
            <a:r>
              <a:rPr lang="en-US" dirty="0" err="1"/>
              <a:t>Terdahulu</a:t>
            </a:r>
            <a:endParaRPr dirty="0"/>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321836604"/>
              </p:ext>
            </p:extLst>
          </p:nvPr>
        </p:nvGraphicFramePr>
        <p:xfrm>
          <a:off x="551268" y="1461703"/>
          <a:ext cx="10865161" cy="4619058"/>
        </p:xfrm>
        <a:graphic>
          <a:graphicData uri="http://schemas.openxmlformats.org/drawingml/2006/table">
            <a:tbl>
              <a:tblPr>
                <a:tableStyleId>{5095403D-4E6C-4E2F-84BE-A32BE76EBDD0}</a:tableStyleId>
              </a:tblPr>
              <a:tblGrid>
                <a:gridCol w="388042">
                  <a:extLst>
                    <a:ext uri="{9D8B030D-6E8A-4147-A177-3AD203B41FA5}">
                      <a16:colId xmlns:a16="http://schemas.microsoft.com/office/drawing/2014/main" val="20000"/>
                    </a:ext>
                  </a:extLst>
                </a:gridCol>
                <a:gridCol w="2160447">
                  <a:extLst>
                    <a:ext uri="{9D8B030D-6E8A-4147-A177-3AD203B41FA5}">
                      <a16:colId xmlns:a16="http://schemas.microsoft.com/office/drawing/2014/main" val="20001"/>
                    </a:ext>
                  </a:extLst>
                </a:gridCol>
                <a:gridCol w="807546">
                  <a:extLst>
                    <a:ext uri="{9D8B030D-6E8A-4147-A177-3AD203B41FA5}">
                      <a16:colId xmlns:a16="http://schemas.microsoft.com/office/drawing/2014/main" val="20002"/>
                    </a:ext>
                  </a:extLst>
                </a:gridCol>
                <a:gridCol w="2538000">
                  <a:extLst>
                    <a:ext uri="{9D8B030D-6E8A-4147-A177-3AD203B41FA5}">
                      <a16:colId xmlns:a16="http://schemas.microsoft.com/office/drawing/2014/main" val="20003"/>
                    </a:ext>
                  </a:extLst>
                </a:gridCol>
                <a:gridCol w="2464588">
                  <a:extLst>
                    <a:ext uri="{9D8B030D-6E8A-4147-A177-3AD203B41FA5}">
                      <a16:colId xmlns:a16="http://schemas.microsoft.com/office/drawing/2014/main" val="20004"/>
                    </a:ext>
                  </a:extLst>
                </a:gridCol>
                <a:gridCol w="2506538">
                  <a:extLst>
                    <a:ext uri="{9D8B030D-6E8A-4147-A177-3AD203B41FA5}">
                      <a16:colId xmlns:a16="http://schemas.microsoft.com/office/drawing/2014/main" val="20005"/>
                    </a:ext>
                  </a:extLst>
                </a:gridCol>
              </a:tblGrid>
              <a:tr h="263225">
                <a:tc>
                  <a:txBody>
                    <a:bodyPr/>
                    <a:lstStyle/>
                    <a:p>
                      <a:pPr algn="ctr" fontAlgn="ctr"/>
                      <a:r>
                        <a:rPr lang="en-US" sz="1200" u="none" strike="noStrike" dirty="0">
                          <a:effectLst/>
                        </a:rPr>
                        <a:t>No</a:t>
                      </a:r>
                      <a:endParaRPr lang="en-US" sz="1200" b="1" i="0" u="none" strike="noStrike" dirty="0">
                        <a:solidFill>
                          <a:srgbClr val="000000"/>
                        </a:solidFill>
                        <a:effectLst/>
                        <a:latin typeface="Times New Roman" panose="02020603050405020304" pitchFamily="18" charset="0"/>
                      </a:endParaRPr>
                    </a:p>
                  </a:txBody>
                  <a:tcPr marL="4840" marR="4840" marT="4840" marB="0" anchor="ctr">
                    <a:solidFill>
                      <a:schemeClr val="accent1">
                        <a:lumMod val="60000"/>
                        <a:lumOff val="40000"/>
                      </a:schemeClr>
                    </a:solidFill>
                  </a:tcPr>
                </a:tc>
                <a:tc>
                  <a:txBody>
                    <a:bodyPr/>
                    <a:lstStyle/>
                    <a:p>
                      <a:pPr algn="ctr" fontAlgn="ctr"/>
                      <a:r>
                        <a:rPr lang="en-US" sz="1200" u="none" strike="noStrike" dirty="0" err="1">
                          <a:effectLst/>
                        </a:rPr>
                        <a:t>Peneliti</a:t>
                      </a:r>
                      <a:endParaRPr lang="en-US" sz="1200" b="1" i="0" u="none" strike="noStrike" dirty="0">
                        <a:solidFill>
                          <a:srgbClr val="000000"/>
                        </a:solidFill>
                        <a:effectLst/>
                        <a:latin typeface="Times New Roman" panose="02020603050405020304" pitchFamily="18" charset="0"/>
                      </a:endParaRPr>
                    </a:p>
                  </a:txBody>
                  <a:tcPr marL="4840" marR="4840" marT="4840" marB="0" anchor="ctr">
                    <a:solidFill>
                      <a:schemeClr val="accent1">
                        <a:lumMod val="60000"/>
                        <a:lumOff val="40000"/>
                      </a:schemeClr>
                    </a:solidFill>
                  </a:tcPr>
                </a:tc>
                <a:tc>
                  <a:txBody>
                    <a:bodyPr/>
                    <a:lstStyle/>
                    <a:p>
                      <a:pPr algn="ctr" fontAlgn="ctr"/>
                      <a:r>
                        <a:rPr lang="en-US" sz="1200" u="none" strike="noStrike">
                          <a:effectLst/>
                        </a:rPr>
                        <a:t>Tahun</a:t>
                      </a:r>
                      <a:endParaRPr lang="en-US" sz="1200" b="1" i="0" u="none" strike="noStrike">
                        <a:solidFill>
                          <a:srgbClr val="000000"/>
                        </a:solidFill>
                        <a:effectLst/>
                        <a:latin typeface="Times New Roman" panose="02020603050405020304" pitchFamily="18" charset="0"/>
                      </a:endParaRPr>
                    </a:p>
                  </a:txBody>
                  <a:tcPr marL="4840" marR="4840" marT="4840" marB="0" anchor="ctr">
                    <a:solidFill>
                      <a:schemeClr val="accent1">
                        <a:lumMod val="60000"/>
                        <a:lumOff val="40000"/>
                      </a:schemeClr>
                    </a:solidFill>
                  </a:tcPr>
                </a:tc>
                <a:tc>
                  <a:txBody>
                    <a:bodyPr/>
                    <a:lstStyle/>
                    <a:p>
                      <a:pPr algn="ctr" fontAlgn="ctr"/>
                      <a:r>
                        <a:rPr lang="en-US" sz="1200" u="none" strike="noStrike" dirty="0" err="1">
                          <a:effectLst/>
                        </a:rPr>
                        <a:t>Judul</a:t>
                      </a:r>
                      <a:endParaRPr lang="en-US" sz="1200" b="1" i="0" u="none" strike="noStrike" dirty="0">
                        <a:solidFill>
                          <a:srgbClr val="000000"/>
                        </a:solidFill>
                        <a:effectLst/>
                        <a:latin typeface="Times New Roman" panose="02020603050405020304" pitchFamily="18" charset="0"/>
                      </a:endParaRPr>
                    </a:p>
                  </a:txBody>
                  <a:tcPr marL="4840" marR="4840" marT="4840" marB="0" anchor="ctr">
                    <a:solidFill>
                      <a:schemeClr val="accent1">
                        <a:lumMod val="60000"/>
                        <a:lumOff val="40000"/>
                      </a:schemeClr>
                    </a:solidFill>
                  </a:tcPr>
                </a:tc>
                <a:tc>
                  <a:txBody>
                    <a:bodyPr/>
                    <a:lstStyle/>
                    <a:p>
                      <a:pPr algn="ctr" fontAlgn="ctr"/>
                      <a:r>
                        <a:rPr lang="en-US" sz="1200" u="none" strike="noStrike" dirty="0" err="1">
                          <a:effectLst/>
                        </a:rPr>
                        <a:t>Penelitian</a:t>
                      </a:r>
                      <a:r>
                        <a:rPr lang="en-US" sz="1200" u="none" strike="noStrike" dirty="0">
                          <a:effectLst/>
                        </a:rPr>
                        <a:t> </a:t>
                      </a:r>
                      <a:r>
                        <a:rPr lang="en-US" sz="1200" u="none" strike="noStrike" dirty="0" err="1">
                          <a:effectLst/>
                        </a:rPr>
                        <a:t>Terdahulu</a:t>
                      </a:r>
                      <a:endParaRPr lang="en-US" sz="1200" b="1" i="0" u="none" strike="noStrike" dirty="0">
                        <a:solidFill>
                          <a:srgbClr val="000000"/>
                        </a:solidFill>
                        <a:effectLst/>
                        <a:latin typeface="Times New Roman" panose="02020603050405020304" pitchFamily="18" charset="0"/>
                      </a:endParaRPr>
                    </a:p>
                  </a:txBody>
                  <a:tcPr marL="4840" marR="4840" marT="4840" marB="0" anchor="ctr">
                    <a:solidFill>
                      <a:schemeClr val="accent1">
                        <a:lumMod val="60000"/>
                        <a:lumOff val="40000"/>
                      </a:schemeClr>
                    </a:solidFill>
                  </a:tcPr>
                </a:tc>
                <a:tc>
                  <a:txBody>
                    <a:bodyPr/>
                    <a:lstStyle/>
                    <a:p>
                      <a:pPr algn="ctr" fontAlgn="ctr"/>
                      <a:r>
                        <a:rPr lang="en-US" sz="1200" u="none" strike="noStrike" dirty="0" err="1">
                          <a:effectLst/>
                        </a:rPr>
                        <a:t>Penelitian</a:t>
                      </a:r>
                      <a:r>
                        <a:rPr lang="en-US" sz="1200" u="none" strike="noStrike" dirty="0">
                          <a:effectLst/>
                        </a:rPr>
                        <a:t> </a:t>
                      </a:r>
                      <a:r>
                        <a:rPr lang="en-US" sz="1200" u="none" strike="noStrike" dirty="0" err="1">
                          <a:effectLst/>
                        </a:rPr>
                        <a:t>Sekarang</a:t>
                      </a:r>
                      <a:endParaRPr lang="en-US" sz="1200" b="1" i="0" u="none" strike="noStrike" dirty="0">
                        <a:solidFill>
                          <a:srgbClr val="000000"/>
                        </a:solidFill>
                        <a:effectLst/>
                        <a:latin typeface="Times New Roman" panose="02020603050405020304" pitchFamily="18" charset="0"/>
                      </a:endParaRPr>
                    </a:p>
                  </a:txBody>
                  <a:tcPr marL="4840" marR="4840" marT="4840" marB="0" anchor="ctr">
                    <a:solidFill>
                      <a:schemeClr val="accent1">
                        <a:lumMod val="60000"/>
                        <a:lumOff val="40000"/>
                      </a:schemeClr>
                    </a:solidFill>
                  </a:tcPr>
                </a:tc>
                <a:extLst>
                  <a:ext uri="{0D108BD9-81ED-4DB2-BD59-A6C34878D82A}">
                    <a16:rowId xmlns:a16="http://schemas.microsoft.com/office/drawing/2014/main" val="10000"/>
                  </a:ext>
                </a:extLst>
              </a:tr>
              <a:tr h="738096">
                <a:tc>
                  <a:txBody>
                    <a:bodyPr/>
                    <a:lstStyle/>
                    <a:p>
                      <a:pPr algn="ctr" fontAlgn="ctr"/>
                      <a:r>
                        <a:rPr lang="en-US" sz="1200" u="none" strike="noStrike">
                          <a:effectLst/>
                        </a:rPr>
                        <a:t>1</a:t>
                      </a:r>
                      <a:endParaRPr lang="en-US" sz="1200" b="0" i="0" u="none" strike="noStrike">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US" sz="1200" b="0" i="0" u="none" strike="noStrike" cap="none" dirty="0" err="1">
                          <a:solidFill>
                            <a:schemeClr val="dk1"/>
                          </a:solidFill>
                          <a:effectLst/>
                          <a:latin typeface="Calibri"/>
                          <a:ea typeface="Calibri"/>
                          <a:cs typeface="Calibri"/>
                          <a:sym typeface="Arial"/>
                        </a:rPr>
                        <a:t>Hayatun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Nuvus</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Mursyidah</a:t>
                      </a:r>
                      <a:r>
                        <a:rPr lang="en-US" sz="1200" b="0" i="0" u="none" strike="noStrike" cap="none" dirty="0">
                          <a:solidFill>
                            <a:schemeClr val="dk1"/>
                          </a:solidFill>
                          <a:effectLst/>
                          <a:latin typeface="Calibri"/>
                          <a:ea typeface="Calibri"/>
                          <a:cs typeface="Calibri"/>
                          <a:sym typeface="Arial"/>
                        </a:rPr>
                        <a:t>, Amri </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ctr" fontAlgn="ctr"/>
                      <a:r>
                        <a:rPr lang="en-US" sz="1200" u="none" strike="noStrike" dirty="0">
                          <a:effectLst/>
                        </a:rPr>
                        <a:t>2019</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US" sz="1200" b="0" i="0" u="none" strike="noStrike" cap="none" dirty="0">
                          <a:solidFill>
                            <a:schemeClr val="dk1"/>
                          </a:solidFill>
                          <a:effectLst/>
                          <a:latin typeface="Calibri"/>
                          <a:ea typeface="Calibri"/>
                          <a:cs typeface="Calibri"/>
                          <a:sym typeface="Arial"/>
                        </a:rPr>
                        <a:t>Augmented Reality </a:t>
                      </a:r>
                      <a:r>
                        <a:rPr lang="en-US" sz="1200" b="0" i="0" u="none" strike="noStrike" cap="none" dirty="0" err="1">
                          <a:solidFill>
                            <a:schemeClr val="dk1"/>
                          </a:solidFill>
                          <a:effectLst/>
                          <a:latin typeface="Calibri"/>
                          <a:ea typeface="Calibri"/>
                          <a:cs typeface="Calibri"/>
                          <a:sym typeface="Arial"/>
                        </a:rPr>
                        <a:t>Sebagai</a:t>
                      </a:r>
                      <a:r>
                        <a:rPr lang="en-US" sz="1200" b="0" i="0" u="none" strike="noStrike" cap="none" dirty="0">
                          <a:solidFill>
                            <a:schemeClr val="dk1"/>
                          </a:solidFill>
                          <a:effectLst/>
                          <a:latin typeface="Calibri"/>
                          <a:ea typeface="Calibri"/>
                          <a:cs typeface="Calibri"/>
                          <a:sym typeface="Arial"/>
                        </a:rPr>
                        <a:t> Alat </a:t>
                      </a:r>
                      <a:r>
                        <a:rPr lang="en-US" sz="1200" b="0" i="0" u="none" strike="noStrike" cap="none" dirty="0" err="1">
                          <a:solidFill>
                            <a:schemeClr val="dk1"/>
                          </a:solidFill>
                          <a:effectLst/>
                          <a:latin typeface="Calibri"/>
                          <a:ea typeface="Calibri"/>
                          <a:cs typeface="Calibri"/>
                          <a:sym typeface="Arial"/>
                        </a:rPr>
                        <a:t>Pengenalan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Hewan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Untuk</a:t>
                      </a:r>
                      <a:r>
                        <a:rPr lang="en-US" sz="1200" b="0" i="0" u="none" strike="noStrike" cap="none" dirty="0">
                          <a:solidFill>
                            <a:schemeClr val="dk1"/>
                          </a:solidFill>
                          <a:effectLst/>
                          <a:latin typeface="Calibri"/>
                          <a:ea typeface="Calibri"/>
                          <a:cs typeface="Calibri"/>
                          <a:sym typeface="Arial"/>
                        </a:rPr>
                        <a:t> Anak </a:t>
                      </a:r>
                      <a:r>
                        <a:rPr lang="en-US" sz="1200" b="0" i="0" u="none" strike="noStrike" cap="none" dirty="0" err="1">
                          <a:solidFill>
                            <a:schemeClr val="dk1"/>
                          </a:solidFill>
                          <a:effectLst/>
                          <a:latin typeface="Calibri"/>
                          <a:ea typeface="Calibri"/>
                          <a:cs typeface="Calibri"/>
                          <a:sym typeface="Arial"/>
                        </a:rPr>
                        <a:t>Usia</a:t>
                      </a:r>
                      <a:r>
                        <a:rPr lang="en-US" sz="1200" b="0" i="0" u="none" strike="noStrike" cap="none" dirty="0">
                          <a:solidFill>
                            <a:schemeClr val="dk1"/>
                          </a:solidFill>
                          <a:effectLst/>
                          <a:latin typeface="Calibri"/>
                          <a:ea typeface="Calibri"/>
                          <a:cs typeface="Calibri"/>
                          <a:sym typeface="Arial"/>
                        </a:rPr>
                        <a:t> Dini </a:t>
                      </a:r>
                      <a:r>
                        <a:rPr lang="en-US" sz="1200" b="0" i="0" u="none" strike="noStrike" cap="none" dirty="0" err="1">
                          <a:solidFill>
                            <a:schemeClr val="dk1"/>
                          </a:solidFill>
                          <a:effectLst/>
                          <a:latin typeface="Calibri"/>
                          <a:ea typeface="Calibri"/>
                          <a:cs typeface="Calibri"/>
                          <a:sym typeface="Arial"/>
                        </a:rPr>
                        <a:t>Menggunakan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Metode</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Markerless</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ID" sz="1200" b="0" i="0" u="none" strike="noStrike" cap="none" dirty="0">
                          <a:solidFill>
                            <a:schemeClr val="dk1"/>
                          </a:solidFill>
                          <a:effectLst/>
                          <a:latin typeface="Calibri"/>
                          <a:ea typeface="Calibri"/>
                          <a:cs typeface="Calibri"/>
                          <a:sym typeface="Arial"/>
                        </a:rPr>
                        <a:t>Media </a:t>
                      </a:r>
                      <a:r>
                        <a:rPr lang="en-ID" sz="1200" b="0" i="0" u="none" strike="noStrike" cap="none" dirty="0" err="1">
                          <a:solidFill>
                            <a:schemeClr val="dk1"/>
                          </a:solidFill>
                          <a:effectLst/>
                          <a:latin typeface="Calibri"/>
                          <a:ea typeface="Calibri"/>
                          <a:cs typeface="Calibri"/>
                          <a:sym typeface="Arial"/>
                        </a:rPr>
                        <a:t>pembelajaran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ini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ditujukan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untuk</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anak</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usia</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dini</a:t>
                      </a:r>
                      <a:r>
                        <a:rPr lang="en-ID" sz="1200" b="0" i="0" u="none" strike="noStrike" cap="none" dirty="0">
                          <a:solidFill>
                            <a:schemeClr val="dk1"/>
                          </a:solidFill>
                          <a:effectLst/>
                          <a:latin typeface="Calibri"/>
                          <a:ea typeface="Calibri"/>
                          <a:cs typeface="Calibri"/>
                          <a:sym typeface="Arial"/>
                        </a:rPr>
                        <a:t> 6-7 </a:t>
                      </a:r>
                      <a:r>
                        <a:rPr lang="en-ID" sz="1200" b="0" i="0" u="none" strike="noStrike" cap="none" dirty="0" err="1">
                          <a:solidFill>
                            <a:schemeClr val="dk1"/>
                          </a:solidFill>
                          <a:effectLst/>
                          <a:latin typeface="Calibri"/>
                          <a:ea typeface="Calibri"/>
                          <a:cs typeface="Calibri"/>
                          <a:sym typeface="Arial"/>
                        </a:rPr>
                        <a:t>tahun</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ID" sz="1200" b="0" i="0" u="none" strike="noStrike" cap="none" dirty="0" err="1">
                          <a:solidFill>
                            <a:schemeClr val="dk1"/>
                          </a:solidFill>
                          <a:effectLst/>
                          <a:latin typeface="Calibri"/>
                          <a:ea typeface="Calibri"/>
                          <a:cs typeface="Calibri"/>
                          <a:sym typeface="Arial"/>
                        </a:rPr>
                        <a:t>Aplikasi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ini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ditujukan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untuk</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anak</a:t>
                      </a:r>
                      <a:r>
                        <a:rPr lang="en-ID" sz="1200" b="0" i="0" u="none" strike="noStrike" cap="none" dirty="0">
                          <a:solidFill>
                            <a:schemeClr val="dk1"/>
                          </a:solidFill>
                          <a:effectLst/>
                          <a:latin typeface="Calibri"/>
                          <a:ea typeface="Calibri"/>
                          <a:cs typeface="Calibri"/>
                          <a:sym typeface="Arial"/>
                        </a:rPr>
                        <a:t> SD </a:t>
                      </a:r>
                      <a:r>
                        <a:rPr lang="en-ID" sz="1200" b="0" i="0" u="none" strike="noStrike" cap="none" dirty="0" err="1">
                          <a:solidFill>
                            <a:schemeClr val="dk1"/>
                          </a:solidFill>
                          <a:effectLst/>
                          <a:latin typeface="Calibri"/>
                          <a:ea typeface="Calibri"/>
                          <a:cs typeface="Calibri"/>
                          <a:sym typeface="Arial"/>
                        </a:rPr>
                        <a:t>dengan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rentang</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usia</a:t>
                      </a:r>
                      <a:r>
                        <a:rPr lang="en-ID" sz="1200" b="0" i="0" u="none" strike="noStrike" cap="none" dirty="0">
                          <a:solidFill>
                            <a:schemeClr val="dk1"/>
                          </a:solidFill>
                          <a:effectLst/>
                          <a:latin typeface="Calibri"/>
                          <a:ea typeface="Calibri"/>
                          <a:cs typeface="Calibri"/>
                          <a:sym typeface="Arial"/>
                        </a:rPr>
                        <a:t> 6-12 </a:t>
                      </a:r>
                      <a:r>
                        <a:rPr lang="en-ID" sz="1200" b="0" i="0" u="none" strike="noStrike" cap="none" dirty="0" err="1">
                          <a:solidFill>
                            <a:schemeClr val="dk1"/>
                          </a:solidFill>
                          <a:effectLst/>
                          <a:latin typeface="Calibri"/>
                          <a:ea typeface="Calibri"/>
                          <a:cs typeface="Calibri"/>
                          <a:sym typeface="Arial"/>
                        </a:rPr>
                        <a:t>tahun</a:t>
                      </a:r>
                      <a:endParaRPr lang="en-US" sz="1200" b="0" i="0" u="none" strike="noStrike" dirty="0">
                        <a:solidFill>
                          <a:srgbClr val="000000"/>
                        </a:solidFill>
                        <a:effectLst/>
                        <a:latin typeface="Times New Roman" panose="02020603050405020304" pitchFamily="18" charset="0"/>
                      </a:endParaRPr>
                    </a:p>
                  </a:txBody>
                  <a:tcPr marL="4840" marR="4840" marT="4840" marB="0" anchor="ctr"/>
                </a:tc>
                <a:extLst>
                  <a:ext uri="{0D108BD9-81ED-4DB2-BD59-A6C34878D82A}">
                    <a16:rowId xmlns:a16="http://schemas.microsoft.com/office/drawing/2014/main" val="10001"/>
                  </a:ext>
                </a:extLst>
              </a:tr>
              <a:tr h="889096">
                <a:tc>
                  <a:txBody>
                    <a:bodyPr/>
                    <a:lstStyle/>
                    <a:p>
                      <a:pPr algn="ctr" fontAlgn="ctr"/>
                      <a:r>
                        <a:rPr lang="en-US" sz="1200" u="none" strike="noStrike">
                          <a:effectLst/>
                        </a:rPr>
                        <a:t>2</a:t>
                      </a:r>
                      <a:endParaRPr lang="en-US" sz="1200" b="0" i="0" u="none" strike="noStrike">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US" sz="1200" b="0" i="0" u="none" strike="noStrike" cap="none" dirty="0">
                          <a:solidFill>
                            <a:schemeClr val="dk1"/>
                          </a:solidFill>
                          <a:effectLst/>
                          <a:latin typeface="Calibri"/>
                          <a:ea typeface="Calibri"/>
                          <a:cs typeface="Calibri"/>
                          <a:sym typeface="Arial"/>
                        </a:rPr>
                        <a:t>S. </a:t>
                      </a:r>
                      <a:r>
                        <a:rPr lang="en-US" sz="1200" b="0" i="0" u="none" strike="noStrike" cap="none" dirty="0" err="1">
                          <a:solidFill>
                            <a:schemeClr val="dk1"/>
                          </a:solidFill>
                          <a:effectLst/>
                          <a:latin typeface="Calibri"/>
                          <a:ea typeface="Calibri"/>
                          <a:cs typeface="Calibri"/>
                          <a:sym typeface="Arial"/>
                        </a:rPr>
                        <a:t>Riskiono</a:t>
                      </a:r>
                      <a:r>
                        <a:rPr lang="en-US" sz="1200" b="0" i="0" u="none" strike="noStrike" cap="none" dirty="0">
                          <a:solidFill>
                            <a:schemeClr val="dk1"/>
                          </a:solidFill>
                          <a:effectLst/>
                          <a:latin typeface="Calibri"/>
                          <a:ea typeface="Calibri"/>
                          <a:cs typeface="Calibri"/>
                          <a:sym typeface="Arial"/>
                        </a:rPr>
                        <a:t>, T. Susanto, K. </a:t>
                      </a:r>
                      <a:r>
                        <a:rPr lang="en-US" sz="1200" b="0" i="0" u="none" strike="noStrike" cap="none" dirty="0" err="1">
                          <a:solidFill>
                            <a:schemeClr val="dk1"/>
                          </a:solidFill>
                          <a:effectLst/>
                          <a:latin typeface="Calibri"/>
                          <a:ea typeface="Calibri"/>
                          <a:cs typeface="Calibri"/>
                          <a:sym typeface="Arial"/>
                        </a:rPr>
                        <a:t>Kristianto</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ctr" fontAlgn="ctr"/>
                      <a:r>
                        <a:rPr lang="en-US" sz="1200" u="none" strike="noStrike" dirty="0">
                          <a:effectLst/>
                        </a:rPr>
                        <a:t>2020</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US" sz="1200" b="0" i="0" u="none" strike="noStrike" cap="none" dirty="0">
                          <a:solidFill>
                            <a:schemeClr val="dk1"/>
                          </a:solidFill>
                          <a:effectLst/>
                          <a:latin typeface="Calibri"/>
                          <a:ea typeface="Calibri"/>
                          <a:cs typeface="Calibri"/>
                          <a:sym typeface="Arial"/>
                        </a:rPr>
                        <a:t>Augmented reality </a:t>
                      </a:r>
                      <a:r>
                        <a:rPr lang="en-US" sz="1200" b="0" i="0" u="none" strike="noStrike" cap="none" dirty="0" err="1">
                          <a:solidFill>
                            <a:schemeClr val="dk1"/>
                          </a:solidFill>
                          <a:effectLst/>
                          <a:latin typeface="Calibri"/>
                          <a:ea typeface="Calibri"/>
                          <a:cs typeface="Calibri"/>
                          <a:sym typeface="Arial"/>
                        </a:rPr>
                        <a:t>sebagai</a:t>
                      </a:r>
                      <a:r>
                        <a:rPr lang="en-US" sz="1200" b="0" i="0" u="none" strike="noStrike" cap="none" dirty="0">
                          <a:solidFill>
                            <a:schemeClr val="dk1"/>
                          </a:solidFill>
                          <a:effectLst/>
                          <a:latin typeface="Calibri"/>
                          <a:ea typeface="Calibri"/>
                          <a:cs typeface="Calibri"/>
                          <a:sym typeface="Arial"/>
                        </a:rPr>
                        <a:t> Media </a:t>
                      </a:r>
                      <a:r>
                        <a:rPr lang="en-US" sz="1200" b="0" i="0" u="none" strike="noStrike" cap="none" dirty="0" err="1">
                          <a:solidFill>
                            <a:schemeClr val="dk1"/>
                          </a:solidFill>
                          <a:effectLst/>
                          <a:latin typeface="Calibri"/>
                          <a:ea typeface="Calibri"/>
                          <a:cs typeface="Calibri"/>
                          <a:sym typeface="Arial"/>
                        </a:rPr>
                        <a:t>Pembelajaran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Hewan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Purbakala</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ID" sz="1200" b="0" i="0" u="none" strike="noStrike" cap="none" dirty="0" err="1">
                          <a:solidFill>
                            <a:schemeClr val="dk1"/>
                          </a:solidFill>
                          <a:effectLst/>
                          <a:latin typeface="Calibri"/>
                          <a:ea typeface="Calibri"/>
                          <a:cs typeface="Calibri"/>
                          <a:sym typeface="Arial"/>
                        </a:rPr>
                        <a:t>Aplikasi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Ensiklopedia</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ini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menggunakan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metode</a:t>
                      </a:r>
                      <a:r>
                        <a:rPr lang="en-ID" sz="1200" b="0" i="0" u="none" strike="noStrike" cap="none" dirty="0">
                          <a:solidFill>
                            <a:schemeClr val="dk1"/>
                          </a:solidFill>
                          <a:effectLst/>
                          <a:latin typeface="Calibri"/>
                          <a:ea typeface="Calibri"/>
                          <a:cs typeface="Calibri"/>
                          <a:sym typeface="Arial"/>
                        </a:rPr>
                        <a:t> Marker Based Tracking</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ID" sz="1200" b="0" i="0" u="none" strike="noStrike" cap="none" dirty="0" err="1">
                          <a:solidFill>
                            <a:schemeClr val="dk1"/>
                          </a:solidFill>
                          <a:effectLst/>
                          <a:latin typeface="Calibri"/>
                          <a:ea typeface="Calibri"/>
                          <a:cs typeface="Calibri"/>
                          <a:sym typeface="Arial"/>
                        </a:rPr>
                        <a:t>Aplikasi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ini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menggunakan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Markerless</a:t>
                      </a:r>
                      <a:r>
                        <a:rPr lang="en-ID" sz="1200" b="0" i="0" u="none" strike="noStrike" cap="none" dirty="0">
                          <a:solidFill>
                            <a:schemeClr val="dk1"/>
                          </a:solidFill>
                          <a:effectLst/>
                          <a:latin typeface="Calibri"/>
                          <a:ea typeface="Calibri"/>
                          <a:cs typeface="Calibri"/>
                          <a:sym typeface="Arial"/>
                        </a:rPr>
                        <a:t> Based Tracking</a:t>
                      </a:r>
                      <a:endParaRPr lang="en-US" sz="1200" b="0" i="0" u="none" strike="noStrike" dirty="0">
                        <a:solidFill>
                          <a:srgbClr val="000000"/>
                        </a:solidFill>
                        <a:effectLst/>
                        <a:latin typeface="Times New Roman" panose="02020603050405020304" pitchFamily="18" charset="0"/>
                      </a:endParaRPr>
                    </a:p>
                  </a:txBody>
                  <a:tcPr marL="4840" marR="4840" marT="4840" marB="0" anchor="ctr"/>
                </a:tc>
                <a:extLst>
                  <a:ext uri="{0D108BD9-81ED-4DB2-BD59-A6C34878D82A}">
                    <a16:rowId xmlns:a16="http://schemas.microsoft.com/office/drawing/2014/main" val="10002"/>
                  </a:ext>
                </a:extLst>
              </a:tr>
              <a:tr h="766853">
                <a:tc>
                  <a:txBody>
                    <a:bodyPr/>
                    <a:lstStyle/>
                    <a:p>
                      <a:pPr algn="ctr" fontAlgn="ctr"/>
                      <a:r>
                        <a:rPr lang="en-US" sz="1200" u="none" strike="noStrike">
                          <a:effectLst/>
                        </a:rPr>
                        <a:t>3</a:t>
                      </a:r>
                      <a:endParaRPr lang="en-US" sz="1200" b="0" i="0" u="none" strike="noStrike">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US" sz="1200" b="0" i="0" u="none" strike="noStrike" cap="none" dirty="0">
                          <a:solidFill>
                            <a:schemeClr val="dk1"/>
                          </a:solidFill>
                          <a:effectLst/>
                          <a:latin typeface="Calibri"/>
                          <a:ea typeface="Calibri"/>
                          <a:cs typeface="Calibri"/>
                          <a:sym typeface="Arial"/>
                        </a:rPr>
                        <a:t>Dona </a:t>
                      </a:r>
                      <a:r>
                        <a:rPr lang="en-US" sz="1200" b="0" i="0" u="none" strike="noStrike" cap="none" dirty="0" err="1">
                          <a:solidFill>
                            <a:schemeClr val="dk1"/>
                          </a:solidFill>
                          <a:effectLst/>
                          <a:latin typeface="Calibri"/>
                          <a:ea typeface="Calibri"/>
                          <a:cs typeface="Calibri"/>
                          <a:sym typeface="Arial"/>
                        </a:rPr>
                        <a:t>Ardiansyah</a:t>
                      </a:r>
                      <a:r>
                        <a:rPr lang="en-US" sz="1200" b="0" i="0" u="none" strike="noStrike" cap="none" dirty="0">
                          <a:solidFill>
                            <a:schemeClr val="dk1"/>
                          </a:solidFill>
                          <a:effectLst/>
                          <a:latin typeface="Calibri"/>
                          <a:ea typeface="Calibri"/>
                          <a:cs typeface="Calibri"/>
                          <a:sym typeface="Arial"/>
                        </a:rPr>
                        <a:t>, Ade </a:t>
                      </a:r>
                      <a:r>
                        <a:rPr lang="en-US" sz="1200" b="0" i="0" u="none" strike="noStrike" cap="none" dirty="0" err="1">
                          <a:solidFill>
                            <a:schemeClr val="dk1"/>
                          </a:solidFill>
                          <a:effectLst/>
                          <a:latin typeface="Calibri"/>
                          <a:ea typeface="Calibri"/>
                          <a:cs typeface="Calibri"/>
                          <a:sym typeface="Arial"/>
                        </a:rPr>
                        <a:t>Eviyanti</a:t>
                      </a:r>
                      <a:r>
                        <a:rPr lang="en-US" sz="1200" b="0" i="0" u="none" strike="noStrike" cap="none" dirty="0">
                          <a:solidFill>
                            <a:schemeClr val="dk1"/>
                          </a:solidFill>
                          <a:effectLst/>
                          <a:latin typeface="Calibri"/>
                          <a:ea typeface="Calibri"/>
                          <a:cs typeface="Calibri"/>
                          <a:sym typeface="Arial"/>
                        </a:rPr>
                        <a:t>, Arif </a:t>
                      </a:r>
                      <a:r>
                        <a:rPr lang="en-US" sz="1200" b="0" i="0" u="none" strike="noStrike" cap="none" dirty="0" err="1">
                          <a:solidFill>
                            <a:schemeClr val="dk1"/>
                          </a:solidFill>
                          <a:effectLst/>
                          <a:latin typeface="Calibri"/>
                          <a:ea typeface="Calibri"/>
                          <a:cs typeface="Calibri"/>
                          <a:sym typeface="Arial"/>
                        </a:rPr>
                        <a:t>Senja</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Fitrani</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ctr" fontAlgn="ctr"/>
                      <a:r>
                        <a:rPr lang="en-US" sz="1200" u="none" strike="noStrike" dirty="0">
                          <a:effectLst/>
                        </a:rPr>
                        <a:t>2022</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US" sz="1200" b="0" i="0" u="none" strike="noStrike" cap="none" dirty="0" err="1">
                          <a:solidFill>
                            <a:schemeClr val="dk1"/>
                          </a:solidFill>
                          <a:effectLst/>
                          <a:latin typeface="Calibri"/>
                          <a:ea typeface="Calibri"/>
                          <a:cs typeface="Calibri"/>
                          <a:sym typeface="Arial"/>
                        </a:rPr>
                        <a:t>Aplikasi</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Pengenalan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Hewan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Berdasarkan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Jenis</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Makanan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Menggunakan</a:t>
                      </a:r>
                      <a:r>
                        <a:rPr lang="en-US" sz="1200" b="0" i="0" u="none" strike="noStrike" cap="none" dirty="0">
                          <a:solidFill>
                            <a:schemeClr val="dk1"/>
                          </a:solidFill>
                          <a:effectLst/>
                          <a:latin typeface="Calibri"/>
                          <a:ea typeface="Calibri"/>
                          <a:cs typeface="Calibri"/>
                          <a:sym typeface="Arial"/>
                        </a:rPr>
                        <a:t> Augmented Reality </a:t>
                      </a:r>
                      <a:r>
                        <a:rPr lang="en-US" sz="1200" b="0" i="0" u="none" strike="noStrike" cap="none" dirty="0" err="1">
                          <a:solidFill>
                            <a:schemeClr val="dk1"/>
                          </a:solidFill>
                          <a:effectLst/>
                          <a:latin typeface="Calibri"/>
                          <a:ea typeface="Calibri"/>
                          <a:cs typeface="Calibri"/>
                          <a:sym typeface="Arial"/>
                        </a:rPr>
                        <a:t>Berbasis</a:t>
                      </a:r>
                      <a:r>
                        <a:rPr lang="en-US" sz="1200" b="0" i="0" u="none" strike="noStrike" cap="none" dirty="0">
                          <a:solidFill>
                            <a:schemeClr val="dk1"/>
                          </a:solidFill>
                          <a:effectLst/>
                          <a:latin typeface="Calibri"/>
                          <a:ea typeface="Calibri"/>
                          <a:cs typeface="Calibri"/>
                          <a:sym typeface="Arial"/>
                        </a:rPr>
                        <a:t> Android</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ID" sz="1200" b="0" i="0" u="none" strike="noStrike" cap="none" dirty="0" err="1">
                          <a:solidFill>
                            <a:schemeClr val="dk1"/>
                          </a:solidFill>
                          <a:effectLst/>
                          <a:latin typeface="Calibri"/>
                          <a:ea typeface="Calibri"/>
                          <a:cs typeface="Calibri"/>
                          <a:sym typeface="Arial"/>
                        </a:rPr>
                        <a:t>Memperkenalkan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Hewan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berdasarkan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Jenis</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Makanannya</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ID" sz="1200" b="0" i="0" u="none" strike="noStrike" cap="none" dirty="0" err="1">
                          <a:solidFill>
                            <a:schemeClr val="dk1"/>
                          </a:solidFill>
                          <a:effectLst/>
                          <a:latin typeface="Calibri"/>
                          <a:ea typeface="Calibri"/>
                          <a:cs typeface="Calibri"/>
                          <a:sym typeface="Arial"/>
                        </a:rPr>
                        <a:t>Memperkenalkan</a:t>
                      </a:r>
                      <a:r>
                        <a:rPr lang="en-ID" sz="1200" b="0" i="0" u="none" strike="noStrike" cap="none" dirty="0">
                          <a:solidFill>
                            <a:schemeClr val="dk1"/>
                          </a:solidFill>
                          <a:effectLst/>
                          <a:latin typeface="Calibri"/>
                          <a:ea typeface="Calibri"/>
                          <a:cs typeface="Calibri"/>
                          <a:sym typeface="Arial"/>
                        </a:rPr>
                        <a:t> 13 </a:t>
                      </a:r>
                      <a:r>
                        <a:rPr lang="en-ID" sz="1200" b="0" i="0" u="none" strike="noStrike" cap="none" dirty="0" err="1">
                          <a:solidFill>
                            <a:schemeClr val="dk1"/>
                          </a:solidFill>
                          <a:effectLst/>
                          <a:latin typeface="Calibri"/>
                          <a:ea typeface="Calibri"/>
                          <a:cs typeface="Calibri"/>
                          <a:sym typeface="Arial"/>
                        </a:rPr>
                        <a:t>Hewan</a:t>
                      </a:r>
                      <a:r>
                        <a:rPr lang="en-ID" sz="1200" b="0" i="0" u="none" strike="noStrike" cap="none" dirty="0">
                          <a:solidFill>
                            <a:schemeClr val="dk1"/>
                          </a:solidFill>
                          <a:effectLst/>
                          <a:latin typeface="Calibri"/>
                          <a:ea typeface="Calibri"/>
                          <a:cs typeface="Calibri"/>
                          <a:sym typeface="Arial"/>
                        </a:rPr>
                        <a:t> Al-Quran </a:t>
                      </a:r>
                      <a:r>
                        <a:rPr lang="en-ID" sz="1200" b="0" i="0" u="none" strike="noStrike" cap="none" dirty="0" err="1">
                          <a:solidFill>
                            <a:schemeClr val="dk1"/>
                          </a:solidFill>
                          <a:effectLst/>
                          <a:latin typeface="Calibri"/>
                          <a:ea typeface="Calibri"/>
                          <a:cs typeface="Calibri"/>
                          <a:sym typeface="Arial"/>
                        </a:rPr>
                        <a:t>berdasarkan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Referensi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Buku</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Mengenal</a:t>
                      </a:r>
                      <a:r>
                        <a:rPr lang="en-ID" sz="1200" b="0" i="0" u="none" strike="noStrike" cap="none" dirty="0">
                          <a:solidFill>
                            <a:schemeClr val="dk1"/>
                          </a:solidFill>
                          <a:effectLst/>
                          <a:latin typeface="Calibri"/>
                          <a:ea typeface="Calibri"/>
                          <a:cs typeface="Calibri"/>
                          <a:sym typeface="Arial"/>
                        </a:rPr>
                        <a:t> 13 Binatang </a:t>
                      </a:r>
                      <a:r>
                        <a:rPr lang="en-ID" sz="1200" b="0" i="0" u="none" strike="noStrike" cap="none" dirty="0" err="1">
                          <a:solidFill>
                            <a:schemeClr val="dk1"/>
                          </a:solidFill>
                          <a:effectLst/>
                          <a:latin typeface="Calibri"/>
                          <a:ea typeface="Calibri"/>
                          <a:cs typeface="Calibri"/>
                          <a:sym typeface="Arial"/>
                        </a:rPr>
                        <a:t>Dalam</a:t>
                      </a:r>
                      <a:r>
                        <a:rPr lang="en-ID" sz="1200" b="0" i="0" u="none" strike="noStrike" cap="none" dirty="0">
                          <a:solidFill>
                            <a:schemeClr val="dk1"/>
                          </a:solidFill>
                          <a:effectLst/>
                          <a:latin typeface="Calibri"/>
                          <a:ea typeface="Calibri"/>
                          <a:cs typeface="Calibri"/>
                          <a:sym typeface="Arial"/>
                        </a:rPr>
                        <a:t> Al-Quran”</a:t>
                      </a:r>
                      <a:endParaRPr lang="en-US" sz="1200" b="0" i="0" u="none" strike="noStrike" dirty="0">
                        <a:solidFill>
                          <a:srgbClr val="000000"/>
                        </a:solidFill>
                        <a:effectLst/>
                        <a:latin typeface="Times New Roman" panose="02020603050405020304" pitchFamily="18" charset="0"/>
                      </a:endParaRPr>
                    </a:p>
                  </a:txBody>
                  <a:tcPr marL="4840" marR="4840" marT="4840" marB="0" anchor="ctr"/>
                </a:tc>
                <a:extLst>
                  <a:ext uri="{0D108BD9-81ED-4DB2-BD59-A6C34878D82A}">
                    <a16:rowId xmlns:a16="http://schemas.microsoft.com/office/drawing/2014/main" val="10003"/>
                  </a:ext>
                </a:extLst>
              </a:tr>
              <a:tr h="1242862">
                <a:tc>
                  <a:txBody>
                    <a:bodyPr/>
                    <a:lstStyle/>
                    <a:p>
                      <a:pPr algn="ctr" fontAlgn="ctr"/>
                      <a:r>
                        <a:rPr lang="en-US" sz="1200" u="none" strike="noStrike">
                          <a:effectLst/>
                        </a:rPr>
                        <a:t>4</a:t>
                      </a:r>
                      <a:endParaRPr lang="en-US" sz="1200" b="0" i="0" u="none" strike="noStrike">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US" sz="1200" b="0" i="0" u="none" strike="noStrike" cap="none" dirty="0">
                          <a:solidFill>
                            <a:schemeClr val="dk1"/>
                          </a:solidFill>
                          <a:effectLst/>
                          <a:latin typeface="Calibri"/>
                          <a:ea typeface="Calibri"/>
                          <a:cs typeface="Calibri"/>
                          <a:sym typeface="Arial"/>
                        </a:rPr>
                        <a:t>E. Satria, A. Latifah, R. </a:t>
                      </a:r>
                      <a:r>
                        <a:rPr lang="en-US" sz="1200" b="0" i="0" u="none" strike="noStrike" cap="none" dirty="0" err="1">
                          <a:solidFill>
                            <a:schemeClr val="dk1"/>
                          </a:solidFill>
                          <a:effectLst/>
                          <a:latin typeface="Calibri"/>
                          <a:ea typeface="Calibri"/>
                          <a:cs typeface="Calibri"/>
                          <a:sym typeface="Arial"/>
                        </a:rPr>
                        <a:t>Prasusetyo</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ctr" fontAlgn="ctr"/>
                      <a:r>
                        <a:rPr lang="en-US" sz="1200" u="none" strike="noStrike" dirty="0">
                          <a:effectLst/>
                        </a:rPr>
                        <a:t>2022</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US" sz="1200" b="0" i="0" u="none" strike="noStrike" cap="none" dirty="0" err="1">
                          <a:solidFill>
                            <a:schemeClr val="dk1"/>
                          </a:solidFill>
                          <a:effectLst/>
                          <a:latin typeface="Calibri"/>
                          <a:ea typeface="Calibri"/>
                          <a:cs typeface="Calibri"/>
                          <a:sym typeface="Arial"/>
                        </a:rPr>
                        <a:t>Perancangan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Pengenalan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Hewan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Laut</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Berdasarkan</a:t>
                      </a:r>
                      <a:r>
                        <a:rPr lang="en-US" sz="1200" b="0" i="0" u="none" strike="noStrike" cap="none" dirty="0">
                          <a:solidFill>
                            <a:schemeClr val="dk1"/>
                          </a:solidFill>
                          <a:effectLst/>
                          <a:latin typeface="Calibri"/>
                          <a:ea typeface="Calibri"/>
                          <a:cs typeface="Calibri"/>
                          <a:sym typeface="Arial"/>
                        </a:rPr>
                        <a:t> Zona </a:t>
                      </a:r>
                      <a:r>
                        <a:rPr lang="en-US" sz="1200" b="0" i="0" u="none" strike="noStrike" cap="none" dirty="0" err="1">
                          <a:solidFill>
                            <a:schemeClr val="dk1"/>
                          </a:solidFill>
                          <a:effectLst/>
                          <a:latin typeface="Calibri"/>
                          <a:ea typeface="Calibri"/>
                          <a:cs typeface="Calibri"/>
                          <a:sym typeface="Arial"/>
                        </a:rPr>
                        <a:t>Kedalaman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Menggunakan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Teknologi</a:t>
                      </a:r>
                      <a:r>
                        <a:rPr lang="en-US" sz="1200" b="0" i="0" u="none" strike="noStrike" cap="none" dirty="0">
                          <a:solidFill>
                            <a:schemeClr val="dk1"/>
                          </a:solidFill>
                          <a:effectLst/>
                          <a:latin typeface="Calibri"/>
                          <a:ea typeface="Calibri"/>
                          <a:cs typeface="Calibri"/>
                          <a:sym typeface="Arial"/>
                        </a:rPr>
                        <a:t> Augmented Reality</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ID" sz="1200" b="0" i="0" u="none" strike="noStrike" cap="none" dirty="0" err="1">
                          <a:solidFill>
                            <a:schemeClr val="dk1"/>
                          </a:solidFill>
                          <a:effectLst/>
                          <a:latin typeface="Calibri"/>
                          <a:ea typeface="Calibri"/>
                          <a:cs typeface="Calibri"/>
                          <a:sym typeface="Arial"/>
                        </a:rPr>
                        <a:t>Aplikasi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ini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berfokus</a:t>
                      </a:r>
                      <a:r>
                        <a:rPr lang="en-ID" sz="1200" b="0" i="0" u="none" strike="noStrike" cap="none" dirty="0">
                          <a:solidFill>
                            <a:schemeClr val="dk1"/>
                          </a:solidFill>
                          <a:effectLst/>
                          <a:latin typeface="Calibri"/>
                          <a:ea typeface="Calibri"/>
                          <a:cs typeface="Calibri"/>
                          <a:sym typeface="Arial"/>
                        </a:rPr>
                        <a:t> pada </a:t>
                      </a:r>
                      <a:r>
                        <a:rPr lang="en-ID" sz="1200" b="0" i="0" u="none" strike="noStrike" cap="none" dirty="0" err="1">
                          <a:solidFill>
                            <a:schemeClr val="dk1"/>
                          </a:solidFill>
                          <a:effectLst/>
                          <a:latin typeface="Calibri"/>
                          <a:ea typeface="Calibri"/>
                          <a:cs typeface="Calibri"/>
                          <a:sym typeface="Arial"/>
                        </a:rPr>
                        <a:t>hewan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laut</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dalam</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berdasarkan</a:t>
                      </a:r>
                      <a:r>
                        <a:rPr lang="en-ID" sz="1200" b="0" i="0" u="none" strike="noStrike" cap="none" dirty="0">
                          <a:solidFill>
                            <a:schemeClr val="dk1"/>
                          </a:solidFill>
                          <a:effectLst/>
                          <a:latin typeface="Calibri"/>
                          <a:ea typeface="Calibri"/>
                          <a:cs typeface="Calibri"/>
                          <a:sym typeface="Arial"/>
                        </a:rPr>
                        <a:t> zona </a:t>
                      </a:r>
                      <a:r>
                        <a:rPr lang="en-ID" sz="1200" b="0" i="0" u="none" strike="noStrike" cap="none" dirty="0" err="1">
                          <a:solidFill>
                            <a:schemeClr val="dk1"/>
                          </a:solidFill>
                          <a:effectLst/>
                          <a:latin typeface="Calibri"/>
                          <a:ea typeface="Calibri"/>
                          <a:cs typeface="Calibri"/>
                          <a:sym typeface="Arial"/>
                        </a:rPr>
                        <a:t>kedalaman</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ID" sz="1200" b="0" i="0" u="none" strike="noStrike" cap="none" dirty="0" err="1">
                          <a:solidFill>
                            <a:schemeClr val="dk1"/>
                          </a:solidFill>
                          <a:effectLst/>
                          <a:latin typeface="Calibri"/>
                          <a:ea typeface="Calibri"/>
                          <a:cs typeface="Calibri"/>
                          <a:sym typeface="Arial"/>
                        </a:rPr>
                        <a:t>Aplikasi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ini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berfokus</a:t>
                      </a:r>
                      <a:r>
                        <a:rPr lang="en-ID" sz="1200" b="0" i="0" u="none" strike="noStrike" cap="none" dirty="0">
                          <a:solidFill>
                            <a:schemeClr val="dk1"/>
                          </a:solidFill>
                          <a:effectLst/>
                          <a:latin typeface="Calibri"/>
                          <a:ea typeface="Calibri"/>
                          <a:cs typeface="Calibri"/>
                          <a:sym typeface="Arial"/>
                        </a:rPr>
                        <a:t> pada </a:t>
                      </a:r>
                      <a:r>
                        <a:rPr lang="en-ID" sz="1200" b="0" i="0" u="none" strike="noStrike" cap="none" dirty="0" err="1">
                          <a:solidFill>
                            <a:schemeClr val="dk1"/>
                          </a:solidFill>
                          <a:effectLst/>
                          <a:latin typeface="Calibri"/>
                          <a:ea typeface="Calibri"/>
                          <a:cs typeface="Calibri"/>
                          <a:sym typeface="Arial"/>
                        </a:rPr>
                        <a:t>hewan</a:t>
                      </a:r>
                      <a:r>
                        <a:rPr lang="en-ID" sz="1200" b="0" i="0" u="none" strike="noStrike" cap="none" dirty="0">
                          <a:solidFill>
                            <a:schemeClr val="dk1"/>
                          </a:solidFill>
                          <a:effectLst/>
                          <a:latin typeface="Calibri"/>
                          <a:ea typeface="Calibri"/>
                          <a:cs typeface="Calibri"/>
                          <a:sym typeface="Arial"/>
                        </a:rPr>
                        <a:t> yang </a:t>
                      </a:r>
                      <a:r>
                        <a:rPr lang="en-ID" sz="1200" b="0" i="0" u="none" strike="noStrike" cap="none" dirty="0" err="1">
                          <a:solidFill>
                            <a:schemeClr val="dk1"/>
                          </a:solidFill>
                          <a:effectLst/>
                          <a:latin typeface="Calibri"/>
                          <a:ea typeface="Calibri"/>
                          <a:cs typeface="Calibri"/>
                          <a:sym typeface="Arial"/>
                        </a:rPr>
                        <a:t>dibahas</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didalam</a:t>
                      </a:r>
                      <a:r>
                        <a:rPr lang="en-ID" sz="1200" b="0" i="0" u="none" strike="noStrike" cap="none" dirty="0">
                          <a:solidFill>
                            <a:schemeClr val="dk1"/>
                          </a:solidFill>
                          <a:effectLst/>
                          <a:latin typeface="Calibri"/>
                          <a:ea typeface="Calibri"/>
                          <a:cs typeface="Calibri"/>
                          <a:sym typeface="Arial"/>
                        </a:rPr>
                        <a:t> Al-Quran </a:t>
                      </a:r>
                      <a:r>
                        <a:rPr lang="en-ID" sz="1200" b="0" i="0" u="none" strike="noStrike" cap="none" dirty="0" err="1">
                          <a:solidFill>
                            <a:schemeClr val="dk1"/>
                          </a:solidFill>
                          <a:effectLst/>
                          <a:latin typeface="Calibri"/>
                          <a:ea typeface="Calibri"/>
                          <a:cs typeface="Calibri"/>
                          <a:sym typeface="Arial"/>
                        </a:rPr>
                        <a:t>berdasarkan</a:t>
                      </a:r>
                      <a:r>
                        <a:rPr lang="en-ID" sz="1200" b="0" i="0" u="none" strike="noStrike" cap="none" dirty="0">
                          <a:solidFill>
                            <a:schemeClr val="dk1"/>
                          </a:solidFill>
                          <a:effectLst/>
                          <a:latin typeface="Calibri"/>
                          <a:ea typeface="Calibri"/>
                          <a:cs typeface="Calibri"/>
                          <a:sym typeface="Arial"/>
                        </a:rPr>
                        <a:t> Ayat dan </a:t>
                      </a:r>
                      <a:r>
                        <a:rPr lang="en-ID" sz="1200" b="0" i="0" u="none" strike="noStrike" cap="none" dirty="0" err="1">
                          <a:solidFill>
                            <a:schemeClr val="dk1"/>
                          </a:solidFill>
                          <a:effectLst/>
                          <a:latin typeface="Calibri"/>
                          <a:ea typeface="Calibri"/>
                          <a:cs typeface="Calibri"/>
                          <a:sym typeface="Arial"/>
                        </a:rPr>
                        <a:t>nama</a:t>
                      </a:r>
                      <a:r>
                        <a:rPr lang="en-ID" sz="1200" b="0" i="0" u="none" strike="noStrike" cap="none" dirty="0">
                          <a:solidFill>
                            <a:schemeClr val="dk1"/>
                          </a:solidFill>
                          <a:effectLst/>
                          <a:latin typeface="Calibri"/>
                          <a:ea typeface="Calibri"/>
                          <a:cs typeface="Calibri"/>
                          <a:sym typeface="Arial"/>
                        </a:rPr>
                        <a:t> surah</a:t>
                      </a:r>
                      <a:endParaRPr lang="en-US" sz="1200" b="0" i="0" u="none" strike="noStrike" dirty="0">
                        <a:solidFill>
                          <a:srgbClr val="000000"/>
                        </a:solidFill>
                        <a:effectLst/>
                        <a:latin typeface="Times New Roman" panose="02020603050405020304" pitchFamily="18" charset="0"/>
                      </a:endParaRPr>
                    </a:p>
                  </a:txBody>
                  <a:tcPr marL="4840" marR="4840" marT="4840" marB="0" anchor="ctr"/>
                </a:tc>
                <a:extLst>
                  <a:ext uri="{0D108BD9-81ED-4DB2-BD59-A6C34878D82A}">
                    <a16:rowId xmlns:a16="http://schemas.microsoft.com/office/drawing/2014/main" val="10004"/>
                  </a:ext>
                </a:extLst>
              </a:tr>
              <a:tr h="718926">
                <a:tc>
                  <a:txBody>
                    <a:bodyPr/>
                    <a:lstStyle/>
                    <a:p>
                      <a:pPr algn="ctr" fontAlgn="ctr"/>
                      <a:r>
                        <a:rPr lang="en-US" sz="1200" u="none" strike="noStrike">
                          <a:effectLst/>
                        </a:rPr>
                        <a:t>5</a:t>
                      </a:r>
                      <a:endParaRPr lang="en-US" sz="1200" b="0" i="0" u="none" strike="noStrike">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ID" sz="1200" b="0" i="0" u="none" strike="noStrike" cap="none" dirty="0" err="1">
                          <a:solidFill>
                            <a:schemeClr val="dk1"/>
                          </a:solidFill>
                          <a:effectLst/>
                          <a:latin typeface="Calibri"/>
                          <a:ea typeface="Calibri"/>
                          <a:cs typeface="Calibri"/>
                          <a:sym typeface="Arial"/>
                        </a:rPr>
                        <a:t>Joselly</a:t>
                      </a:r>
                      <a:r>
                        <a:rPr lang="en-ID" sz="1200" b="0" i="0" u="none" strike="noStrike" cap="none" dirty="0">
                          <a:solidFill>
                            <a:schemeClr val="dk1"/>
                          </a:solidFill>
                          <a:effectLst/>
                          <a:latin typeface="Calibri"/>
                          <a:ea typeface="Calibri"/>
                          <a:cs typeface="Calibri"/>
                          <a:sym typeface="Arial"/>
                        </a:rPr>
                        <a:t> Joy Christy</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ctr" fontAlgn="ctr"/>
                      <a:r>
                        <a:rPr lang="en-US" sz="1200" u="none" strike="noStrike" dirty="0">
                          <a:effectLst/>
                        </a:rPr>
                        <a:t>2023</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US" sz="1200" b="0" i="0" u="none" strike="noStrike" cap="none" dirty="0" err="1">
                          <a:solidFill>
                            <a:schemeClr val="dk1"/>
                          </a:solidFill>
                          <a:effectLst/>
                          <a:latin typeface="Calibri"/>
                          <a:ea typeface="Calibri"/>
                          <a:cs typeface="Calibri"/>
                          <a:sym typeface="Arial"/>
                        </a:rPr>
                        <a:t>Perancangan</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Ensiklopedia</a:t>
                      </a:r>
                      <a:r>
                        <a:rPr lang="en-US" sz="1200" b="0" i="0" u="none" strike="noStrike" cap="none" dirty="0">
                          <a:solidFill>
                            <a:schemeClr val="dk1"/>
                          </a:solidFill>
                          <a:effectLst/>
                          <a:latin typeface="Calibri"/>
                          <a:ea typeface="Calibri"/>
                          <a:cs typeface="Calibri"/>
                          <a:sym typeface="Arial"/>
                        </a:rPr>
                        <a:t> Augmented Reality </a:t>
                      </a:r>
                      <a:r>
                        <a:rPr lang="en-US" sz="1200" b="0" i="0" u="none" strike="noStrike" cap="none" dirty="0" err="1">
                          <a:solidFill>
                            <a:schemeClr val="dk1"/>
                          </a:solidFill>
                          <a:effectLst/>
                          <a:latin typeface="Calibri"/>
                          <a:ea typeface="Calibri"/>
                          <a:cs typeface="Calibri"/>
                          <a:sym typeface="Arial"/>
                        </a:rPr>
                        <a:t>Hiu</a:t>
                      </a:r>
                      <a:r>
                        <a:rPr lang="en-US" sz="1200" b="0" i="0" u="none" strike="noStrike" cap="none" dirty="0">
                          <a:solidFill>
                            <a:schemeClr val="dk1"/>
                          </a:solidFill>
                          <a:effectLst/>
                          <a:latin typeface="Calibri"/>
                          <a:ea typeface="Calibri"/>
                          <a:cs typeface="Calibri"/>
                          <a:sym typeface="Arial"/>
                        </a:rPr>
                        <a:t> Dan Pari Yang </a:t>
                      </a:r>
                      <a:r>
                        <a:rPr lang="en-US" sz="1200" b="0" i="0" u="none" strike="noStrike" cap="none" dirty="0" err="1">
                          <a:solidFill>
                            <a:schemeClr val="dk1"/>
                          </a:solidFill>
                          <a:effectLst/>
                          <a:latin typeface="Calibri"/>
                          <a:ea typeface="Calibri"/>
                          <a:cs typeface="Calibri"/>
                          <a:sym typeface="Arial"/>
                        </a:rPr>
                        <a:t>Dilindungi</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ID" sz="1200" b="0" i="0" u="none" strike="noStrike" cap="none" dirty="0" err="1">
                          <a:solidFill>
                            <a:schemeClr val="dk1"/>
                          </a:solidFill>
                          <a:effectLst/>
                          <a:latin typeface="Calibri"/>
                          <a:ea typeface="Calibri"/>
                          <a:cs typeface="Calibri"/>
                          <a:sym typeface="Arial"/>
                        </a:rPr>
                        <a:t>Metodelogi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penelitian</a:t>
                      </a:r>
                      <a:r>
                        <a:rPr lang="en-ID" sz="1200" b="0" i="0" u="none" strike="noStrike" cap="none" dirty="0">
                          <a:solidFill>
                            <a:schemeClr val="dk1"/>
                          </a:solidFill>
                          <a:effectLst/>
                          <a:latin typeface="Calibri"/>
                          <a:ea typeface="Calibri"/>
                          <a:cs typeface="Calibri"/>
                          <a:sym typeface="Arial"/>
                        </a:rPr>
                        <a:t> yang </a:t>
                      </a:r>
                      <a:r>
                        <a:rPr lang="en-ID" sz="1200" b="0" i="0" u="none" strike="noStrike" cap="none" dirty="0" err="1">
                          <a:solidFill>
                            <a:schemeClr val="dk1"/>
                          </a:solidFill>
                          <a:effectLst/>
                          <a:latin typeface="Calibri"/>
                          <a:ea typeface="Calibri"/>
                          <a:cs typeface="Calibri"/>
                          <a:sym typeface="Arial"/>
                        </a:rPr>
                        <a:t>digunakan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adalah</a:t>
                      </a:r>
                      <a:r>
                        <a:rPr lang="en-ID" sz="1200" b="0" i="0" u="none" strike="noStrike" cap="none" dirty="0">
                          <a:solidFill>
                            <a:schemeClr val="dk1"/>
                          </a:solidFill>
                          <a:effectLst/>
                          <a:latin typeface="Calibri"/>
                          <a:ea typeface="Calibri"/>
                          <a:cs typeface="Calibri"/>
                          <a:sym typeface="Arial"/>
                        </a:rPr>
                        <a:t> Design Thinking</a:t>
                      </a:r>
                      <a:endParaRPr lang="en-US" sz="1200" b="0" i="0" u="none" strike="noStrike" dirty="0">
                        <a:solidFill>
                          <a:srgbClr val="000000"/>
                        </a:solidFill>
                        <a:effectLst/>
                        <a:latin typeface="Times New Roman" panose="02020603050405020304" pitchFamily="18" charset="0"/>
                      </a:endParaRPr>
                    </a:p>
                  </a:txBody>
                  <a:tcPr marL="4840" marR="4840" marT="4840" marB="0" anchor="ctr"/>
                </a:tc>
                <a:tc>
                  <a:txBody>
                    <a:bodyPr/>
                    <a:lstStyle/>
                    <a:p>
                      <a:pPr algn="l" fontAlgn="ctr"/>
                      <a:r>
                        <a:rPr lang="en-ID" sz="1200" b="0" i="0" u="none" strike="noStrike" cap="none" dirty="0" err="1">
                          <a:solidFill>
                            <a:schemeClr val="dk1"/>
                          </a:solidFill>
                          <a:effectLst/>
                          <a:latin typeface="Calibri"/>
                          <a:ea typeface="Calibri"/>
                          <a:cs typeface="Calibri"/>
                          <a:sym typeface="Arial"/>
                        </a:rPr>
                        <a:t>Metodelogi</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penelitian</a:t>
                      </a:r>
                      <a:r>
                        <a:rPr lang="en-ID" sz="1200" b="0" i="0" u="none" strike="noStrike" cap="none" dirty="0">
                          <a:solidFill>
                            <a:schemeClr val="dk1"/>
                          </a:solidFill>
                          <a:effectLst/>
                          <a:latin typeface="Calibri"/>
                          <a:ea typeface="Calibri"/>
                          <a:cs typeface="Calibri"/>
                          <a:sym typeface="Arial"/>
                        </a:rPr>
                        <a:t> yang </a:t>
                      </a:r>
                      <a:r>
                        <a:rPr lang="en-ID" sz="1200" b="0" i="0" u="none" strike="noStrike" cap="none" dirty="0" err="1">
                          <a:solidFill>
                            <a:schemeClr val="dk1"/>
                          </a:solidFill>
                          <a:effectLst/>
                          <a:latin typeface="Calibri"/>
                          <a:ea typeface="Calibri"/>
                          <a:cs typeface="Calibri"/>
                          <a:sym typeface="Arial"/>
                        </a:rPr>
                        <a:t>digunakan</a:t>
                      </a:r>
                      <a:r>
                        <a:rPr lang="en-ID" sz="1200" b="0" i="0" u="none" strike="noStrike" cap="none" dirty="0">
                          <a:solidFill>
                            <a:schemeClr val="dk1"/>
                          </a:solidFill>
                          <a:effectLst/>
                          <a:latin typeface="Calibri"/>
                          <a:ea typeface="Calibri"/>
                          <a:cs typeface="Calibri"/>
                          <a:sym typeface="Arial"/>
                        </a:rPr>
                        <a:t> </a:t>
                      </a:r>
                      <a:r>
                        <a:rPr lang="en-ID" sz="1200" b="0" i="0" u="none" strike="noStrike" cap="none" dirty="0" err="1">
                          <a:solidFill>
                            <a:schemeClr val="dk1"/>
                          </a:solidFill>
                          <a:effectLst/>
                          <a:latin typeface="Calibri"/>
                          <a:ea typeface="Calibri"/>
                          <a:cs typeface="Calibri"/>
                          <a:sym typeface="Arial"/>
                        </a:rPr>
                        <a:t>adalah</a:t>
                      </a:r>
                      <a:r>
                        <a:rPr lang="en-ID" sz="1200" b="0" i="0" u="none" strike="noStrike" cap="none" dirty="0">
                          <a:solidFill>
                            <a:schemeClr val="dk1"/>
                          </a:solidFill>
                          <a:effectLst/>
                          <a:latin typeface="Calibri"/>
                          <a:ea typeface="Calibri"/>
                          <a:cs typeface="Calibri"/>
                          <a:sym typeface="Arial"/>
                        </a:rPr>
                        <a:t> Waterfall</a:t>
                      </a:r>
                      <a:endParaRPr lang="en-US" sz="1200" b="0" i="0" u="none" strike="noStrike" dirty="0">
                        <a:solidFill>
                          <a:srgbClr val="000000"/>
                        </a:solidFill>
                        <a:effectLst/>
                        <a:latin typeface="Times New Roman" panose="02020603050405020304" pitchFamily="18" charset="0"/>
                      </a:endParaRPr>
                    </a:p>
                  </a:txBody>
                  <a:tcPr marL="4840" marR="4840" marT="484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F1B4E38E-90C4-CACE-1265-29F132BCD46C}"/>
            </a:ext>
          </a:extLst>
        </p:cNvPr>
        <p:cNvGrpSpPr/>
        <p:nvPr/>
      </p:nvGrpSpPr>
      <p:grpSpPr>
        <a:xfrm>
          <a:off x="0" y="0"/>
          <a:ext cx="0" cy="0"/>
          <a:chOff x="0" y="0"/>
          <a:chExt cx="0" cy="0"/>
        </a:xfrm>
      </p:grpSpPr>
      <p:sp>
        <p:nvSpPr>
          <p:cNvPr id="137" name="Google Shape;137;p7">
            <a:extLst>
              <a:ext uri="{FF2B5EF4-FFF2-40B4-BE49-F238E27FC236}">
                <a16:creationId xmlns:a16="http://schemas.microsoft.com/office/drawing/2014/main" id="{FC7BEA5B-4336-2685-F940-05CA3784DB00}"/>
              </a:ext>
            </a:extLst>
          </p:cNvPr>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6</a:t>
            </a:r>
            <a:endParaRPr dirty="0"/>
          </a:p>
        </p:txBody>
      </p:sp>
      <p:sp>
        <p:nvSpPr>
          <p:cNvPr id="138" name="Google Shape;138;p7">
            <a:extLst>
              <a:ext uri="{FF2B5EF4-FFF2-40B4-BE49-F238E27FC236}">
                <a16:creationId xmlns:a16="http://schemas.microsoft.com/office/drawing/2014/main" id="{6E1D5B3F-71DE-604B-D8E9-C4802428FE37}"/>
              </a:ext>
            </a:extLst>
          </p:cNvPr>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t>Teori</a:t>
            </a:r>
            <a:endParaRPr dirty="0"/>
          </a:p>
        </p:txBody>
      </p:sp>
      <p:cxnSp>
        <p:nvCxnSpPr>
          <p:cNvPr id="5" name="Straight Connector 4">
            <a:extLst>
              <a:ext uri="{FF2B5EF4-FFF2-40B4-BE49-F238E27FC236}">
                <a16:creationId xmlns:a16="http://schemas.microsoft.com/office/drawing/2014/main" id="{0C3D33ED-04F9-BA20-FAB9-15A28D469FCF}"/>
              </a:ext>
            </a:extLst>
          </p:cNvPr>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042DB9C-4712-09C0-2253-8AB7D654590B}"/>
              </a:ext>
            </a:extLst>
          </p:cNvPr>
          <p:cNvSpPr txBox="1"/>
          <p:nvPr/>
        </p:nvSpPr>
        <p:spPr>
          <a:xfrm>
            <a:off x="838200" y="1706454"/>
            <a:ext cx="10055772" cy="2554545"/>
          </a:xfrm>
          <a:prstGeom prst="rect">
            <a:avLst/>
          </a:prstGeom>
          <a:noFill/>
        </p:spPr>
        <p:txBody>
          <a:bodyPr wrap="square">
            <a:spAutoFit/>
          </a:bodyPr>
          <a:lstStyle/>
          <a:p>
            <a:pPr marL="285750" indent="-285750">
              <a:buFont typeface="Arial" panose="020B0604020202020204" pitchFamily="34" charset="0"/>
              <a:buChar char="•"/>
            </a:pPr>
            <a:r>
              <a:rPr lang="en-US" sz="2000" b="1" dirty="0" err="1"/>
              <a:t>Buku</a:t>
            </a:r>
            <a:r>
              <a:rPr lang="en-US" sz="2000" b="1" dirty="0"/>
              <a:t> </a:t>
            </a:r>
            <a:r>
              <a:rPr lang="en-US" sz="2000" b="1" dirty="0" err="1"/>
              <a:t>Mengenal</a:t>
            </a:r>
            <a:r>
              <a:rPr lang="en-US" sz="2000" b="1" dirty="0"/>
              <a:t> 13 Binatang </a:t>
            </a:r>
            <a:r>
              <a:rPr lang="en-US" sz="2000" b="1" dirty="0" err="1"/>
              <a:t>dalam</a:t>
            </a:r>
            <a:r>
              <a:rPr lang="en-US" sz="2000" b="1" dirty="0"/>
              <a:t> Al-Quran</a:t>
            </a:r>
          </a:p>
          <a:p>
            <a:endParaRPr lang="en-US" dirty="0"/>
          </a:p>
          <a:p>
            <a:pPr algn="just"/>
            <a:r>
              <a:rPr lang="de-DE" sz="1800" dirty="0">
                <a:solidFill>
                  <a:srgbClr val="000000"/>
                </a:solidFill>
                <a:effectLst/>
                <a:latin typeface="Times New Roman" panose="02020603050405020304" pitchFamily="18" charset="0"/>
                <a:ea typeface="Times New Roman" panose="02020603050405020304" pitchFamily="18" charset="0"/>
              </a:rPr>
              <a:t>Buku Mengenal 13 Binatang dalam Al-Quran ini cocok untuk anak-anak usia TK, SD dan bahkan dewasa. Buku ini sangat cocok untuk bahan ajar pendamping. Sebagai contoh, fakta unik Binatang sangat selaras dengan mata Pelajaran IPA. Kisah Binatang di zaman nabi sangat selaras dengan mata Pelajaran agama Islam. Terakhir, kisah imajinatif sangat sejalan dengan pengembangan kepribadian anak, kami berharap bahwa buku ini dapat memperluas wawasan, meningkatkan daya imajinasi, dan membentuk karakter anak-anak Indonesia</a:t>
            </a:r>
            <a:r>
              <a:rPr lang="en-US" sz="1800" dirty="0">
                <a:solidFill>
                  <a:srgbClr val="000000"/>
                </a:solidFill>
                <a:effectLst/>
                <a:latin typeface="Times New Roman" panose="02020603050405020304" pitchFamily="18" charset="0"/>
                <a:ea typeface="Times New Roman" panose="02020603050405020304" pitchFamily="18" charset="0"/>
              </a:rPr>
              <a:t>. (</a:t>
            </a:r>
            <a:r>
              <a:rPr lang="de-DE" sz="1800" dirty="0">
                <a:solidFill>
                  <a:srgbClr val="000000"/>
                </a:solidFill>
                <a:effectLst/>
                <a:latin typeface="Times New Roman" panose="02020603050405020304" pitchFamily="18" charset="0"/>
                <a:ea typeface="Times New Roman" panose="02020603050405020304" pitchFamily="18" charset="0"/>
              </a:rPr>
              <a:t>Kuswanto Redy and Sulistya Jack, </a:t>
            </a:r>
            <a:r>
              <a:rPr lang="de-DE" sz="1800" i="1" dirty="0">
                <a:solidFill>
                  <a:srgbClr val="000000"/>
                </a:solidFill>
                <a:effectLst/>
                <a:latin typeface="Times New Roman" panose="02020603050405020304" pitchFamily="18" charset="0"/>
                <a:ea typeface="Times New Roman" panose="02020603050405020304" pitchFamily="18" charset="0"/>
              </a:rPr>
              <a:t>Mengenal 13 Binatang Dalam Al-Quran</a:t>
            </a:r>
            <a:r>
              <a:rPr lang="de-DE" sz="1800" dirty="0">
                <a:solidFill>
                  <a:srgbClr val="000000"/>
                </a:solidFill>
                <a:effectLst/>
                <a:latin typeface="Times New Roman" panose="02020603050405020304" pitchFamily="18" charset="0"/>
                <a:ea typeface="Times New Roman" panose="02020603050405020304" pitchFamily="18" charset="0"/>
              </a:rPr>
              <a:t>, Jakarta: PT Elex Media Komputindo Kompas Gramedia, 2018)</a:t>
            </a:r>
            <a:endParaRPr lang="en-US" sz="1800" dirty="0"/>
          </a:p>
        </p:txBody>
      </p:sp>
      <p:sp>
        <p:nvSpPr>
          <p:cNvPr id="8" name="TextBox 7">
            <a:extLst>
              <a:ext uri="{FF2B5EF4-FFF2-40B4-BE49-F238E27FC236}">
                <a16:creationId xmlns:a16="http://schemas.microsoft.com/office/drawing/2014/main" id="{0BA274B4-7CCE-4169-B9FC-0BC416202E69}"/>
              </a:ext>
            </a:extLst>
          </p:cNvPr>
          <p:cNvSpPr txBox="1"/>
          <p:nvPr/>
        </p:nvSpPr>
        <p:spPr>
          <a:xfrm>
            <a:off x="838200" y="4276765"/>
            <a:ext cx="10055772" cy="1446550"/>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rgbClr val="000000"/>
                </a:solidFill>
                <a:effectLst/>
                <a:latin typeface="+mj-lt"/>
                <a:ea typeface="Times New Roman" panose="02020603050405020304" pitchFamily="18" charset="0"/>
              </a:rPr>
              <a:t>13 </a:t>
            </a:r>
            <a:r>
              <a:rPr lang="en-US" sz="2000" b="1" dirty="0" err="1">
                <a:solidFill>
                  <a:srgbClr val="000000"/>
                </a:solidFill>
                <a:effectLst/>
                <a:latin typeface="+mj-lt"/>
                <a:ea typeface="Times New Roman" panose="02020603050405020304" pitchFamily="18" charset="0"/>
              </a:rPr>
              <a:t>Hewan</a:t>
            </a:r>
            <a:r>
              <a:rPr lang="en-US" sz="2000" b="1" dirty="0">
                <a:solidFill>
                  <a:srgbClr val="000000"/>
                </a:solidFill>
                <a:effectLst/>
                <a:latin typeface="+mj-lt"/>
                <a:ea typeface="Times New Roman" panose="02020603050405020304" pitchFamily="18" charset="0"/>
              </a:rPr>
              <a:t> </a:t>
            </a:r>
            <a:r>
              <a:rPr lang="en-US" sz="2000" b="1" dirty="0" err="1">
                <a:solidFill>
                  <a:srgbClr val="000000"/>
                </a:solidFill>
                <a:effectLst/>
                <a:latin typeface="+mj-lt"/>
                <a:ea typeface="Times New Roman" panose="02020603050405020304" pitchFamily="18" charset="0"/>
              </a:rPr>
              <a:t>dalam</a:t>
            </a:r>
            <a:r>
              <a:rPr lang="en-US" sz="2000" b="1" dirty="0">
                <a:solidFill>
                  <a:srgbClr val="000000"/>
                </a:solidFill>
                <a:effectLst/>
                <a:latin typeface="+mj-lt"/>
                <a:ea typeface="Times New Roman" panose="02020603050405020304" pitchFamily="18" charset="0"/>
              </a:rPr>
              <a:t> Al-Quran</a:t>
            </a:r>
          </a:p>
          <a:p>
            <a:endParaRPr lang="en-US" dirty="0">
              <a:solidFill>
                <a:srgbClr val="000000"/>
              </a:solidFill>
              <a:effectLst/>
              <a:latin typeface="Times New Roman" panose="02020603050405020304" pitchFamily="18" charset="0"/>
              <a:ea typeface="Times New Roman" panose="02020603050405020304" pitchFamily="18" charset="0"/>
            </a:endParaRPr>
          </a:p>
          <a:p>
            <a:pPr algn="just"/>
            <a:r>
              <a:rPr lang="de-DE" sz="1800" dirty="0">
                <a:solidFill>
                  <a:srgbClr val="000000"/>
                </a:solidFill>
                <a:effectLst/>
                <a:latin typeface="Times New Roman" panose="02020603050405020304" pitchFamily="18" charset="0"/>
                <a:ea typeface="Times New Roman" panose="02020603050405020304" pitchFamily="18" charset="0"/>
              </a:rPr>
              <a:t>13 hewan dalam Al-Quran yang akan dibahas dalam aplikasi ensiklopedia hikmah ini adalah unta, gajah, gagak, hud-hud, keledai, ular, anjing, sapi, laba-laba, kambing, serigala, paus, dan semut, masing masing dari pembahasan hewan di selaraskan dengan informasi dari Al-quran berupa ayat, kisah, beserta hikmah.</a:t>
            </a:r>
            <a:r>
              <a:rPr lang="de-DE" sz="1400" dirty="0">
                <a:solidFill>
                  <a:srgbClr val="000000"/>
                </a:solidFill>
                <a:effectLst/>
                <a:latin typeface="Times New Roman" panose="02020603050405020304" pitchFamily="18" charset="0"/>
                <a:ea typeface="Times New Roman" panose="02020603050405020304" pitchFamily="18" charset="0"/>
              </a:rPr>
              <a:t> </a:t>
            </a:r>
            <a:endParaRPr lang="en-US" sz="1400" dirty="0"/>
          </a:p>
        </p:txBody>
      </p:sp>
    </p:spTree>
    <p:extLst>
      <p:ext uri="{BB962C8B-B14F-4D97-AF65-F5344CB8AC3E}">
        <p14:creationId xmlns:p14="http://schemas.microsoft.com/office/powerpoint/2010/main" val="399206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10"/>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11</a:t>
            </a:r>
            <a:endParaRPr dirty="0"/>
          </a:p>
        </p:txBody>
      </p:sp>
      <p:sp>
        <p:nvSpPr>
          <p:cNvPr id="160" name="Google Shape;160;p10"/>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Estimasi Pengerjaan</a:t>
            </a:r>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661B1F37-8E34-DA78-2689-9689696EB2A3}"/>
              </a:ext>
            </a:extLst>
          </p:cNvPr>
          <p:cNvGraphicFramePr>
            <a:graphicFrameLocks noGrp="1"/>
          </p:cNvGraphicFramePr>
          <p:nvPr>
            <p:extLst>
              <p:ext uri="{D42A27DB-BD31-4B8C-83A1-F6EECF244321}">
                <p14:modId xmlns:p14="http://schemas.microsoft.com/office/powerpoint/2010/main" val="3040755047"/>
              </p:ext>
            </p:extLst>
          </p:nvPr>
        </p:nvGraphicFramePr>
        <p:xfrm>
          <a:off x="838200" y="1690688"/>
          <a:ext cx="10055770" cy="3939672"/>
        </p:xfrm>
        <a:graphic>
          <a:graphicData uri="http://schemas.openxmlformats.org/drawingml/2006/table">
            <a:tbl>
              <a:tblPr>
                <a:tableStyleId>{5095403D-4E6C-4E2F-84BE-A32BE76EBDD0}</a:tableStyleId>
              </a:tblPr>
              <a:tblGrid>
                <a:gridCol w="791190">
                  <a:extLst>
                    <a:ext uri="{9D8B030D-6E8A-4147-A177-3AD203B41FA5}">
                      <a16:colId xmlns:a16="http://schemas.microsoft.com/office/drawing/2014/main" val="3794437947"/>
                    </a:ext>
                  </a:extLst>
                </a:gridCol>
                <a:gridCol w="2664524">
                  <a:extLst>
                    <a:ext uri="{9D8B030D-6E8A-4147-A177-3AD203B41FA5}">
                      <a16:colId xmlns:a16="http://schemas.microsoft.com/office/drawing/2014/main" val="3107192502"/>
                    </a:ext>
                  </a:extLst>
                </a:gridCol>
                <a:gridCol w="1225068">
                  <a:extLst>
                    <a:ext uri="{9D8B030D-6E8A-4147-A177-3AD203B41FA5}">
                      <a16:colId xmlns:a16="http://schemas.microsoft.com/office/drawing/2014/main" val="4138202840"/>
                    </a:ext>
                  </a:extLst>
                </a:gridCol>
                <a:gridCol w="1347575">
                  <a:extLst>
                    <a:ext uri="{9D8B030D-6E8A-4147-A177-3AD203B41FA5}">
                      <a16:colId xmlns:a16="http://schemas.microsoft.com/office/drawing/2014/main" val="1816809866"/>
                    </a:ext>
                  </a:extLst>
                </a:gridCol>
                <a:gridCol w="1301635">
                  <a:extLst>
                    <a:ext uri="{9D8B030D-6E8A-4147-A177-3AD203B41FA5}">
                      <a16:colId xmlns:a16="http://schemas.microsoft.com/office/drawing/2014/main" val="2214239910"/>
                    </a:ext>
                  </a:extLst>
                </a:gridCol>
                <a:gridCol w="1362889">
                  <a:extLst>
                    <a:ext uri="{9D8B030D-6E8A-4147-A177-3AD203B41FA5}">
                      <a16:colId xmlns:a16="http://schemas.microsoft.com/office/drawing/2014/main" val="1445915351"/>
                    </a:ext>
                  </a:extLst>
                </a:gridCol>
                <a:gridCol w="1362889">
                  <a:extLst>
                    <a:ext uri="{9D8B030D-6E8A-4147-A177-3AD203B41FA5}">
                      <a16:colId xmlns:a16="http://schemas.microsoft.com/office/drawing/2014/main" val="3240907995"/>
                    </a:ext>
                  </a:extLst>
                </a:gridCol>
              </a:tblGrid>
              <a:tr h="492459">
                <a:tc rowSpan="2">
                  <a:txBody>
                    <a:bodyPr/>
                    <a:lstStyle/>
                    <a:p>
                      <a:pPr algn="ctr" fontAlgn="ctr"/>
                      <a:r>
                        <a:rPr lang="en-US" sz="1800" u="none" strike="noStrike" dirty="0">
                          <a:effectLst/>
                        </a:rPr>
                        <a:t>NO</a:t>
                      </a:r>
                      <a:endParaRPr lang="en-US" sz="1800" b="0" i="0" u="none" strike="noStrike" dirty="0">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US" sz="1800" u="none" strike="noStrike" dirty="0" err="1">
                          <a:effectLst/>
                        </a:rPr>
                        <a:t>Jenis</a:t>
                      </a:r>
                      <a:r>
                        <a:rPr lang="en-US" sz="1800" u="none" strike="noStrike" dirty="0">
                          <a:effectLst/>
                        </a:rPr>
                        <a:t> </a:t>
                      </a:r>
                      <a:r>
                        <a:rPr lang="en-US" sz="1800" u="none" strike="noStrike" dirty="0" err="1">
                          <a:effectLst/>
                        </a:rPr>
                        <a:t>Kegiatan</a:t>
                      </a:r>
                      <a:endParaRPr lang="en-US" sz="1800" b="0" i="0" u="none" strike="noStrike" dirty="0">
                        <a:solidFill>
                          <a:srgbClr val="000000"/>
                        </a:solidFill>
                        <a:effectLst/>
                        <a:latin typeface="Calibri" panose="020F0502020204030204" pitchFamily="34" charset="0"/>
                      </a:endParaRPr>
                    </a:p>
                  </a:txBody>
                  <a:tcPr marL="7620" marR="7620" marT="7620" marB="0" anchor="ctr"/>
                </a:tc>
                <a:tc gridSpan="5">
                  <a:txBody>
                    <a:bodyPr/>
                    <a:lstStyle/>
                    <a:p>
                      <a:pPr algn="ctr" fontAlgn="b"/>
                      <a:r>
                        <a:rPr lang="en-US" sz="1800" u="none" strike="noStrike" dirty="0" err="1">
                          <a:effectLst/>
                          <a:latin typeface="Calibri" panose="020F0502020204030204" pitchFamily="34" charset="0"/>
                          <a:ea typeface="Calibri" panose="020F0502020204030204" pitchFamily="34" charset="0"/>
                          <a:cs typeface="Calibri" panose="020F0502020204030204" pitchFamily="34" charset="0"/>
                        </a:rPr>
                        <a:t>Bulan</a:t>
                      </a:r>
                      <a:endPar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3562696"/>
                  </a:ext>
                </a:extLst>
              </a:tr>
              <a:tr h="492459">
                <a:tc vMerge="1">
                  <a:txBody>
                    <a:bodyPr/>
                    <a:lstStyle/>
                    <a:p>
                      <a:endParaRPr lang="en-US"/>
                    </a:p>
                  </a:txBody>
                  <a:tcPr/>
                </a:tc>
                <a:tc vMerge="1">
                  <a:txBody>
                    <a:bodyPr/>
                    <a:lstStyle/>
                    <a:p>
                      <a:endParaRPr lang="en-US"/>
                    </a:p>
                  </a:txBody>
                  <a:tcPr/>
                </a:tc>
                <a:tc>
                  <a:txBody>
                    <a:bodyPr/>
                    <a:lstStyle/>
                    <a:p>
                      <a:pPr algn="ctr" fontAlgn="b"/>
                      <a:r>
                        <a:rPr lang="en-US" sz="1600" u="none" strike="noStrike" dirty="0" err="1">
                          <a:effectLst/>
                        </a:rPr>
                        <a:t>Agustus</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September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err="1">
                          <a:effectLst/>
                        </a:rPr>
                        <a:t>Oktober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November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err="1">
                          <a:effectLst/>
                        </a:rPr>
                        <a:t>Desember</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0591259"/>
                  </a:ext>
                </a:extLst>
              </a:tr>
              <a:tr h="492459">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u="none" strike="noStrike" dirty="0" err="1">
                          <a:effectLst/>
                        </a:rPr>
                        <a:t>Pengumpulan</a:t>
                      </a:r>
                      <a:r>
                        <a:rPr lang="en-US" sz="1800" u="none" strike="noStrike" dirty="0">
                          <a:effectLst/>
                        </a:rPr>
                        <a:t> Data</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highlight>
                            <a:srgbClr val="FFFF00"/>
                          </a:highlight>
                        </a:rPr>
                        <a:t> </a:t>
                      </a:r>
                      <a:endParaRPr lang="en-US" sz="1100" b="0" i="0" u="none" strike="noStrike" dirty="0">
                        <a:solidFill>
                          <a:srgbClr val="000000"/>
                        </a:solidFill>
                        <a:effectLst/>
                        <a:highlight>
                          <a:srgbClr val="FFFF00"/>
                        </a:highlight>
                        <a:latin typeface="Calibri" panose="020F0502020204030204" pitchFamily="34" charset="0"/>
                      </a:endParaRPr>
                    </a:p>
                  </a:txBody>
                  <a:tcPr marL="7620" marR="7620" marT="7620" marB="0" anchor="b">
                    <a:solidFill>
                      <a:schemeClr val="accent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1030500"/>
                  </a:ext>
                </a:extLst>
              </a:tr>
              <a:tr h="492459">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err="1">
                          <a:effectLst/>
                        </a:rPr>
                        <a:t>Analisis</a:t>
                      </a:r>
                      <a:r>
                        <a:rPr lang="en-US" sz="1800" u="none" strike="noStrike" dirty="0">
                          <a:effectLst/>
                        </a:rPr>
                        <a:t> </a:t>
                      </a:r>
                      <a:r>
                        <a:rPr lang="en-US" sz="1800" u="none" strike="noStrike" dirty="0" err="1">
                          <a:effectLst/>
                        </a:rPr>
                        <a:t>Kebutuhan</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highlight>
                            <a:srgbClr val="FFFF00"/>
                          </a:highlight>
                        </a:rPr>
                        <a:t> </a:t>
                      </a:r>
                      <a:endParaRPr lang="en-US" sz="1100" b="0" i="0" u="none" strike="noStrike" dirty="0">
                        <a:solidFill>
                          <a:srgbClr val="000000"/>
                        </a:solidFill>
                        <a:effectLst/>
                        <a:highlight>
                          <a:srgbClr val="FFFF00"/>
                        </a:highlight>
                        <a:latin typeface="Calibri" panose="020F0502020204030204" pitchFamily="34" charset="0"/>
                      </a:endParaRPr>
                    </a:p>
                  </a:txBody>
                  <a:tcPr marL="7620" marR="7620" marT="7620" marB="0" anchor="b">
                    <a:solidFill>
                      <a:schemeClr val="accent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9049940"/>
                  </a:ext>
                </a:extLst>
              </a:tr>
              <a:tr h="492459">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err="1">
                          <a:effectLst/>
                        </a:rPr>
                        <a:t>Perancangan</a:t>
                      </a:r>
                      <a:r>
                        <a:rPr lang="en-US" sz="1800" u="none" strike="noStrike" dirty="0">
                          <a:effectLst/>
                        </a:rPr>
                        <a:t> Model</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0775119"/>
                  </a:ext>
                </a:extLst>
              </a:tr>
              <a:tr h="492459">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err="1">
                          <a:effectLst/>
                        </a:rPr>
                        <a:t>Implementasi</a:t>
                      </a:r>
                      <a:r>
                        <a:rPr lang="en-US" sz="1800" u="none" strike="noStrike" dirty="0">
                          <a:effectLst/>
                        </a:rPr>
                        <a:t> </a:t>
                      </a:r>
                      <a:r>
                        <a:rPr lang="en-US" sz="1800" u="none" strike="noStrike" dirty="0" err="1">
                          <a:effectLst/>
                        </a:rPr>
                        <a:t>Sistem</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3557398"/>
                  </a:ext>
                </a:extLst>
              </a:tr>
              <a:tr h="492459">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err="1">
                          <a:effectLst/>
                        </a:rPr>
                        <a:t>Tahap</a:t>
                      </a:r>
                      <a:r>
                        <a:rPr lang="en-US" sz="1800" u="none" strike="noStrike" dirty="0">
                          <a:effectLst/>
                        </a:rPr>
                        <a:t> </a:t>
                      </a:r>
                      <a:r>
                        <a:rPr lang="en-US" sz="1800" u="none" strike="noStrike" dirty="0" err="1">
                          <a:effectLst/>
                        </a:rPr>
                        <a:t>Pengujian</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3203649"/>
                  </a:ext>
                </a:extLst>
              </a:tr>
              <a:tr h="492459">
                <a:tc>
                  <a:txBody>
                    <a:bodyPr/>
                    <a:lstStyle/>
                    <a:p>
                      <a:pPr algn="ctr" fontAlgn="b"/>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err="1">
                          <a:effectLst/>
                        </a:rPr>
                        <a:t>Pemeliharaan</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extLst>
                  <a:ext uri="{0D108BD9-81ED-4DB2-BD59-A6C34878D82A}">
                    <a16:rowId xmlns:a16="http://schemas.microsoft.com/office/drawing/2014/main" val="37822792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5" name="Google Shape;145;p8"/>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7</a:t>
            </a:r>
            <a:endParaRPr dirty="0"/>
          </a:p>
        </p:txBody>
      </p:sp>
      <p:sp>
        <p:nvSpPr>
          <p:cNvPr id="146" name="Google Shape;146;p8"/>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t>Tahapan</a:t>
            </a:r>
            <a:r>
              <a:rPr lang="en-US" dirty="0"/>
              <a:t> </a:t>
            </a:r>
            <a:r>
              <a:rPr lang="en-US" dirty="0" err="1"/>
              <a:t>Penelitian</a:t>
            </a:r>
            <a:endParaRPr dirty="0"/>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505" y="1027906"/>
            <a:ext cx="9271162" cy="52921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TotalTime>
  <Words>3345</Words>
  <Application>Microsoft Office PowerPoint</Application>
  <PresentationFormat>Widescreen</PresentationFormat>
  <Paragraphs>523</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Calibri</vt:lpstr>
      <vt:lpstr>Poppins</vt:lpstr>
      <vt:lpstr>Georgia</vt:lpstr>
      <vt:lpstr>Arial</vt:lpstr>
      <vt:lpstr>Montserrat SemiBold</vt:lpstr>
      <vt:lpstr>Times New Roman</vt:lpstr>
      <vt:lpstr>Office Theme</vt:lpstr>
      <vt:lpstr>Perancangan Ensiklopedia Hikmah Tentang Hewan Dalam Al-Quran Dengan Augmented Reality Menggunakan Metode Markerless Berbasis Android</vt:lpstr>
      <vt:lpstr>Latar Belakang</vt:lpstr>
      <vt:lpstr>Rumusan Masalah</vt:lpstr>
      <vt:lpstr>Batasan Masalah</vt:lpstr>
      <vt:lpstr>Tujuan Penelitian</vt:lpstr>
      <vt:lpstr>Penelitian Terdahulu</vt:lpstr>
      <vt:lpstr>Teori</vt:lpstr>
      <vt:lpstr>Estimasi Pengerjaan</vt:lpstr>
      <vt:lpstr>Tahapan Penelitian</vt:lpstr>
      <vt:lpstr>Perancangan Desain Sistem</vt:lpstr>
      <vt:lpstr>Perancangan Desain Sistem</vt:lpstr>
      <vt:lpstr>Perancangan Desain User Interface</vt:lpstr>
      <vt:lpstr>Implementasi Pengembangan Sistem</vt:lpstr>
      <vt:lpstr>Verification/System Testing</vt:lpstr>
      <vt:lpstr>PowerPoint Presentation</vt:lpstr>
      <vt:lpstr>Hasil Aplikasi</vt:lpstr>
      <vt:lpstr>Hasil Uji Coba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Pengukuran Tingkat Keparahan Hama Pada Daun Padi Menggunakan Convolutional Neural Network (CNN)</dc:title>
  <dc:creator>Raihan MZ</dc:creator>
  <cp:lastModifiedBy>Raihan MZ</cp:lastModifiedBy>
  <cp:revision>69</cp:revision>
  <dcterms:created xsi:type="dcterms:W3CDTF">2021-01-21T12:17:38Z</dcterms:created>
  <dcterms:modified xsi:type="dcterms:W3CDTF">2024-03-03T01:26:06Z</dcterms:modified>
</cp:coreProperties>
</file>