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1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1160EA64-D806-43AC-9DF2-F8C432F32B4C}"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4F7D4976-E339-4826-83B7-FBD03F55ECF8}"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160EA64-D806-43AC-9DF2-F8C432F32B4C}" type="datetimeFigureOut">
              <a:rPr lang="en-US" dirty="0"/>
              <a:t>6/10/2021</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6/10/2021</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6/10/2021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190CF9-520E-460A-A52A-1970E45950BC}"/>
              </a:ext>
            </a:extLst>
          </p:cNvPr>
          <p:cNvSpPr>
            <a:spLocks noGrp="1"/>
          </p:cNvSpPr>
          <p:nvPr>
            <p:ph type="ctrTitle"/>
          </p:nvPr>
        </p:nvSpPr>
        <p:spPr/>
        <p:txBody>
          <a:bodyPr/>
          <a:lstStyle/>
          <a:p>
            <a:r>
              <a:rPr lang="en-US" dirty="0" err="1"/>
              <a:t>MazeGenerator</a:t>
            </a:r>
            <a:endParaRPr lang="ru-UA" dirty="0"/>
          </a:p>
        </p:txBody>
      </p:sp>
      <p:sp>
        <p:nvSpPr>
          <p:cNvPr id="3" name="Подзаголовок 2">
            <a:extLst>
              <a:ext uri="{FF2B5EF4-FFF2-40B4-BE49-F238E27FC236}">
                <a16:creationId xmlns:a16="http://schemas.microsoft.com/office/drawing/2014/main" id="{715AAB2A-FEC0-42BD-A084-61C2E5B58CEE}"/>
              </a:ext>
            </a:extLst>
          </p:cNvPr>
          <p:cNvSpPr>
            <a:spLocks noGrp="1"/>
          </p:cNvSpPr>
          <p:nvPr>
            <p:ph type="subTitle" idx="1"/>
          </p:nvPr>
        </p:nvSpPr>
        <p:spPr/>
        <p:txBody>
          <a:bodyPr/>
          <a:lstStyle/>
          <a:p>
            <a:r>
              <a:rPr lang="uk-UA" dirty="0"/>
              <a:t>Презентація до курсової роботи на тему:</a:t>
            </a:r>
          </a:p>
          <a:p>
            <a:r>
              <a:rPr lang="uk-UA" dirty="0"/>
              <a:t>«Генерація та вирішення лабіринту»</a:t>
            </a:r>
            <a:endParaRPr lang="ru-UA" dirty="0"/>
          </a:p>
        </p:txBody>
      </p:sp>
    </p:spTree>
    <p:extLst>
      <p:ext uri="{BB962C8B-B14F-4D97-AF65-F5344CB8AC3E}">
        <p14:creationId xmlns:p14="http://schemas.microsoft.com/office/powerpoint/2010/main" val="44054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D55AB-EC97-4E98-BF42-3D68FEA72E23}"/>
              </a:ext>
            </a:extLst>
          </p:cNvPr>
          <p:cNvSpPr>
            <a:spLocks noGrp="1"/>
          </p:cNvSpPr>
          <p:nvPr>
            <p:ph type="title"/>
          </p:nvPr>
        </p:nvSpPr>
        <p:spPr/>
        <p:txBody>
          <a:bodyPr/>
          <a:lstStyle/>
          <a:p>
            <a:r>
              <a:rPr lang="uk-UA" dirty="0"/>
              <a:t>Засоби що використовувалися при розробці</a:t>
            </a:r>
            <a:endParaRPr lang="ru-UA" dirty="0"/>
          </a:p>
        </p:txBody>
      </p:sp>
      <p:pic>
        <p:nvPicPr>
          <p:cNvPr id="1030" name="Picture 6" descr="Rider: кросс-платформенная IDE для .NET">
            <a:extLst>
              <a:ext uri="{FF2B5EF4-FFF2-40B4-BE49-F238E27FC236}">
                <a16:creationId xmlns:a16="http://schemas.microsoft.com/office/drawing/2014/main" id="{CDC71A95-AC52-4A0B-93D2-4B0343490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385" y="3429000"/>
            <a:ext cx="1751479" cy="175147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2" name="Picture 8" descr="20 years anniversary of C# programming language. What the future holds. -  Avenga">
            <a:extLst>
              <a:ext uri="{FF2B5EF4-FFF2-40B4-BE49-F238E27FC236}">
                <a16:creationId xmlns:a16="http://schemas.microsoft.com/office/drawing/2014/main" id="{E6A08F4C-648A-4197-AB36-1CA36D3C16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61" r="20161"/>
          <a:stretch/>
        </p:blipFill>
        <p:spPr bwMode="auto">
          <a:xfrm>
            <a:off x="2231136" y="3365299"/>
            <a:ext cx="1858199" cy="175147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4" name="Picture 10" descr="Code any winforms application for you by Carlos_1988 | Fiverr">
            <a:extLst>
              <a:ext uri="{FF2B5EF4-FFF2-40B4-BE49-F238E27FC236}">
                <a16:creationId xmlns:a16="http://schemas.microsoft.com/office/drawing/2014/main" id="{D83FE591-E7CE-43C2-89C9-BDDF821105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37" t="7903" r="10737" b="7903"/>
          <a:stretch/>
        </p:blipFill>
        <p:spPr bwMode="auto">
          <a:xfrm>
            <a:off x="4881857" y="3429000"/>
            <a:ext cx="2428286" cy="17514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4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0AF2B5-D667-4967-BF62-24B4F23E4AB0}"/>
              </a:ext>
            </a:extLst>
          </p:cNvPr>
          <p:cNvSpPr>
            <a:spLocks noGrp="1"/>
          </p:cNvSpPr>
          <p:nvPr>
            <p:ph type="title"/>
          </p:nvPr>
        </p:nvSpPr>
        <p:spPr/>
        <p:txBody>
          <a:bodyPr/>
          <a:lstStyle/>
          <a:p>
            <a:r>
              <a:rPr lang="uk-UA" dirty="0"/>
              <a:t>Алгоритм генерації лабіринтів</a:t>
            </a:r>
            <a:endParaRPr lang="ru-UA" dirty="0"/>
          </a:p>
        </p:txBody>
      </p:sp>
      <p:sp>
        <p:nvSpPr>
          <p:cNvPr id="3" name="Объект 2">
            <a:extLst>
              <a:ext uri="{FF2B5EF4-FFF2-40B4-BE49-F238E27FC236}">
                <a16:creationId xmlns:a16="http://schemas.microsoft.com/office/drawing/2014/main" id="{A4FDA578-04D0-4D19-8389-04A4C402FA7C}"/>
              </a:ext>
            </a:extLst>
          </p:cNvPr>
          <p:cNvSpPr>
            <a:spLocks noGrp="1"/>
          </p:cNvSpPr>
          <p:nvPr>
            <p:ph idx="1"/>
          </p:nvPr>
        </p:nvSpPr>
        <p:spPr>
          <a:xfrm>
            <a:off x="2231136" y="2330824"/>
            <a:ext cx="7729728" cy="4213411"/>
          </a:xfrm>
        </p:spPr>
        <p:txBody>
          <a:bodyPr numCol="1">
            <a:normAutofit fontScale="92500" lnSpcReduction="20000"/>
          </a:bodyPr>
          <a:lstStyle/>
          <a:p>
            <a:pPr algn="just">
              <a:lnSpc>
                <a:spcPct val="120000"/>
              </a:lnSpc>
            </a:pPr>
            <a:r>
              <a:rPr lang="uk-UA" sz="1400" b="1" dirty="0">
                <a:effectLst/>
                <a:ea typeface="Times New Roman" panose="02020603050405020304" pitchFamily="18" charset="0"/>
                <a:cs typeface="Times New Roman" panose="02020603050405020304" pitchFamily="18" charset="0"/>
              </a:rPr>
              <a:t>Алгоритм </a:t>
            </a:r>
            <a:r>
              <a:rPr lang="uk-UA" sz="1400" b="1" dirty="0" err="1">
                <a:effectLst/>
                <a:ea typeface="Times New Roman" panose="02020603050405020304" pitchFamily="18" charset="0"/>
                <a:cs typeface="Times New Roman" panose="02020603050405020304" pitchFamily="18" charset="0"/>
              </a:rPr>
              <a:t>Еллера</a:t>
            </a:r>
            <a:r>
              <a:rPr lang="uk-UA" sz="1400" dirty="0">
                <a:effectLst/>
                <a:ea typeface="Times New Roman" panose="02020603050405020304" pitchFamily="18" charset="0"/>
                <a:cs typeface="Times New Roman" panose="02020603050405020304" pitchFamily="18" charset="0"/>
              </a:rPr>
              <a:t> – алгоритм, що дозволяю створювати лабіринти, які мають тільки один шлях між двома точками. Сам по собі алгоритм дуже швидкий, та використовую пам’ять ефективно ніж інші популярні алгоритми, що дозволяє створити лабіринти більшого розміру при обмежених розмірах оперативної пам’яті</a:t>
            </a:r>
            <a:endParaRPr lang="ru-UA" sz="1400" dirty="0">
              <a:effectLst/>
              <a:ea typeface="Calibri" panose="020F0502020204030204" pitchFamily="34" charset="0"/>
              <a:cs typeface="Times New Roman" panose="02020603050405020304" pitchFamily="18" charset="0"/>
            </a:endParaRPr>
          </a:p>
          <a:p>
            <a:pPr algn="just">
              <a:lnSpc>
                <a:spcPct val="120000"/>
              </a:lnSpc>
              <a:spcAft>
                <a:spcPts val="800"/>
              </a:spcAft>
            </a:pPr>
            <a:r>
              <a:rPr lang="uk-UA" sz="1400" dirty="0">
                <a:effectLst/>
                <a:ea typeface="Times New Roman" panose="02020603050405020304" pitchFamily="18" charset="0"/>
                <a:cs typeface="Times New Roman" panose="02020603050405020304" pitchFamily="18" charset="0"/>
              </a:rPr>
              <a:t>Для генерації лабіринту був використаний «Алгоритм </a:t>
            </a:r>
            <a:r>
              <a:rPr lang="uk-UA" sz="1400" dirty="0" err="1">
                <a:effectLst/>
                <a:ea typeface="Times New Roman" panose="02020603050405020304" pitchFamily="18" charset="0"/>
                <a:cs typeface="Times New Roman" panose="02020603050405020304" pitchFamily="18" charset="0"/>
              </a:rPr>
              <a:t>Еллера</a:t>
            </a:r>
            <a:r>
              <a:rPr lang="uk-UA" sz="1400" dirty="0">
                <a:effectLst/>
                <a:ea typeface="Times New Roman" panose="02020603050405020304" pitchFamily="18" charset="0"/>
                <a:cs typeface="Times New Roman" panose="02020603050405020304" pitchFamily="18" charset="0"/>
              </a:rPr>
              <a:t>» який полягає в такій послідовності:</a:t>
            </a:r>
            <a:endParaRPr lang="ru-UA" sz="1100" dirty="0">
              <a:effectLst/>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uk-UA" sz="1400" dirty="0">
                <a:effectLst/>
                <a:ea typeface="Times New Roman" panose="02020603050405020304" pitchFamily="18" charset="0"/>
                <a:cs typeface="Times New Roman" panose="02020603050405020304" pitchFamily="18" charset="0"/>
              </a:rPr>
              <a:t>Створення матриці клітинок з всіма клітинками які відділені стінками</a:t>
            </a:r>
            <a:endParaRPr lang="ru-UA" sz="1100" dirty="0">
              <a:effectLst/>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uk-UA" sz="1400" dirty="0">
                <a:effectLst/>
                <a:ea typeface="Times New Roman" panose="02020603050405020304" pitchFamily="18" charset="0"/>
                <a:cs typeface="Times New Roman" panose="02020603050405020304" pitchFamily="18" charset="0"/>
              </a:rPr>
              <a:t>Створення початкової клітинки та відмічення її як «відвідана»</a:t>
            </a:r>
            <a:endParaRPr lang="ru-UA" sz="1100" dirty="0">
              <a:effectLst/>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uk-UA" sz="1400" dirty="0">
                <a:effectLst/>
                <a:ea typeface="Times New Roman" panose="02020603050405020304" pitchFamily="18" charset="0"/>
                <a:cs typeface="Times New Roman" panose="02020603050405020304" pitchFamily="18" charset="0"/>
              </a:rPr>
              <a:t>Поки є не відвідані клітинки</a:t>
            </a:r>
            <a:endParaRPr lang="ru-UA" sz="1100" dirty="0">
              <a:effectLst/>
              <a:ea typeface="Calibri" panose="020F0502020204030204" pitchFamily="34" charset="0"/>
              <a:cs typeface="Times New Roman" panose="02020603050405020304" pitchFamily="18" charset="0"/>
            </a:endParaRPr>
          </a:p>
          <a:p>
            <a:pPr marL="742950" lvl="1" indent="-285750" algn="just">
              <a:lnSpc>
                <a:spcPct val="120000"/>
              </a:lnSpc>
              <a:buFont typeface="+mj-lt"/>
              <a:buAutoNum type="alphaLcPeriod"/>
            </a:pPr>
            <a:r>
              <a:rPr lang="uk-UA" sz="1400" dirty="0">
                <a:effectLst/>
                <a:ea typeface="Times New Roman" panose="02020603050405020304" pitchFamily="18" charset="0"/>
                <a:cs typeface="Times New Roman" panose="02020603050405020304" pitchFamily="18" charset="0"/>
              </a:rPr>
              <a:t>Якщо у клітинки є невідвідані «сусіди»</a:t>
            </a:r>
            <a:endParaRPr lang="ru-UA" sz="1100" dirty="0">
              <a:effectLst/>
              <a:ea typeface="Calibri" panose="020F0502020204030204" pitchFamily="34" charset="0"/>
              <a:cs typeface="Times New Roman" panose="02020603050405020304" pitchFamily="18" charset="0"/>
            </a:endParaRPr>
          </a:p>
          <a:p>
            <a:pPr marL="1143000" lvl="2" indent="-228600" algn="just">
              <a:lnSpc>
                <a:spcPct val="120000"/>
              </a:lnSpc>
              <a:buFont typeface="+mj-lt"/>
              <a:buAutoNum type="romanLcPeriod"/>
            </a:pPr>
            <a:r>
              <a:rPr lang="uk-UA" sz="1400" dirty="0">
                <a:effectLst/>
                <a:ea typeface="Times New Roman" panose="02020603050405020304" pitchFamily="18" charset="0"/>
                <a:cs typeface="Times New Roman" panose="02020603050405020304" pitchFamily="18" charset="0"/>
              </a:rPr>
              <a:t>Вибрати випадкову клітинку з сусідніх</a:t>
            </a:r>
            <a:endParaRPr lang="ru-UA" sz="1100" dirty="0">
              <a:effectLst/>
              <a:ea typeface="Calibri" panose="020F0502020204030204" pitchFamily="34" charset="0"/>
              <a:cs typeface="Times New Roman" panose="02020603050405020304" pitchFamily="18" charset="0"/>
            </a:endParaRPr>
          </a:p>
          <a:p>
            <a:pPr marL="1143000" lvl="2" indent="-228600" algn="just">
              <a:lnSpc>
                <a:spcPct val="120000"/>
              </a:lnSpc>
              <a:buFont typeface="+mj-lt"/>
              <a:buAutoNum type="romanLcPeriod"/>
            </a:pPr>
            <a:r>
              <a:rPr lang="uk-UA" sz="1400" dirty="0">
                <a:effectLst/>
                <a:ea typeface="Times New Roman" panose="02020603050405020304" pitchFamily="18" charset="0"/>
                <a:cs typeface="Times New Roman" panose="02020603050405020304" pitchFamily="18" charset="0"/>
              </a:rPr>
              <a:t>Видалити стіну між поточною клітинкою та обраною</a:t>
            </a:r>
            <a:endParaRPr lang="ru-UA" sz="1100" dirty="0">
              <a:effectLst/>
              <a:ea typeface="Calibri" panose="020F0502020204030204" pitchFamily="34" charset="0"/>
              <a:cs typeface="Times New Roman" panose="02020603050405020304" pitchFamily="18" charset="0"/>
            </a:endParaRPr>
          </a:p>
          <a:p>
            <a:pPr marL="1143000" lvl="2" indent="-228600" algn="just">
              <a:lnSpc>
                <a:spcPct val="120000"/>
              </a:lnSpc>
              <a:spcAft>
                <a:spcPts val="800"/>
              </a:spcAft>
              <a:buFont typeface="+mj-lt"/>
              <a:buAutoNum type="romanLcPeriod"/>
            </a:pPr>
            <a:r>
              <a:rPr lang="uk-UA" sz="1400" dirty="0">
                <a:effectLst/>
                <a:ea typeface="Times New Roman" panose="02020603050405020304" pitchFamily="18" charset="0"/>
                <a:cs typeface="Times New Roman" panose="02020603050405020304" pitchFamily="18" charset="0"/>
              </a:rPr>
              <a:t>Вибрати обрану клітинку як поточну та відмітити її як «відвідана»</a:t>
            </a:r>
            <a:endParaRPr lang="ru-UA" sz="1100" dirty="0">
              <a:effectLst/>
              <a:ea typeface="Calibri" panose="020F0502020204030204" pitchFamily="34" charset="0"/>
              <a:cs typeface="Times New Roman" panose="02020603050405020304" pitchFamily="18" charset="0"/>
            </a:endParaRPr>
          </a:p>
          <a:p>
            <a:pPr algn="just">
              <a:lnSpc>
                <a:spcPct val="120000"/>
              </a:lnSpc>
            </a:pPr>
            <a:r>
              <a:rPr lang="uk-UA" sz="1400" dirty="0">
                <a:effectLst/>
                <a:ea typeface="Times New Roman" panose="02020603050405020304" pitchFamily="18" charset="0"/>
              </a:rPr>
              <a:t>Побудований лабіринт буде «ідеальним» тому що в ньому не буде замкнених областей, і з будь-якої клітинки можна буди дійти до іншої.</a:t>
            </a:r>
            <a:endParaRPr lang="ru-UA" dirty="0"/>
          </a:p>
        </p:txBody>
      </p:sp>
    </p:spTree>
    <p:extLst>
      <p:ext uri="{BB962C8B-B14F-4D97-AF65-F5344CB8AC3E}">
        <p14:creationId xmlns:p14="http://schemas.microsoft.com/office/powerpoint/2010/main" val="226587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7625443A-8A91-4C1B-AE5C-F5D1775EA5D8}"/>
              </a:ext>
            </a:extLst>
          </p:cNvPr>
          <p:cNvSpPr>
            <a:spLocks noGrp="1"/>
          </p:cNvSpPr>
          <p:nvPr>
            <p:ph type="body" idx="1"/>
          </p:nvPr>
        </p:nvSpPr>
        <p:spPr>
          <a:xfrm>
            <a:off x="2231136" y="2150267"/>
            <a:ext cx="3151991" cy="704087"/>
          </a:xfrm>
        </p:spPr>
        <p:txBody>
          <a:bodyPr>
            <a:normAutofit/>
          </a:bodyPr>
          <a:lstStyle/>
          <a:p>
            <a:r>
              <a:rPr lang="uk-UA" sz="1600" b="1" u="sng" dirty="0">
                <a:solidFill>
                  <a:schemeClr val="tx1"/>
                </a:solidFill>
              </a:rPr>
              <a:t>Результат генерації лабіринту</a:t>
            </a:r>
            <a:endParaRPr lang="ru-UA" sz="1600" b="1" u="sng" dirty="0">
              <a:solidFill>
                <a:schemeClr val="tx1"/>
              </a:solidFill>
            </a:endParaRPr>
          </a:p>
        </p:txBody>
      </p:sp>
      <p:pic>
        <p:nvPicPr>
          <p:cNvPr id="10" name="Объект 9">
            <a:extLst>
              <a:ext uri="{FF2B5EF4-FFF2-40B4-BE49-F238E27FC236}">
                <a16:creationId xmlns:a16="http://schemas.microsoft.com/office/drawing/2014/main" id="{18FC02F9-08B9-44EF-90DC-1EB85C4691AA}"/>
              </a:ext>
            </a:extLst>
          </p:cNvPr>
          <p:cNvPicPr>
            <a:picLocks noGrp="1" noChangeAspect="1"/>
          </p:cNvPicPr>
          <p:nvPr>
            <p:ph sz="half" idx="2"/>
          </p:nvPr>
        </p:nvPicPr>
        <p:blipFill>
          <a:blip r:embed="rId2"/>
          <a:stretch>
            <a:fillRect/>
          </a:stretch>
        </p:blipFill>
        <p:spPr>
          <a:xfrm>
            <a:off x="2231136" y="2854354"/>
            <a:ext cx="3151990" cy="3783930"/>
          </a:xfrm>
          <a:prstGeom prst="rect">
            <a:avLst/>
          </a:prstGeom>
          <a:ln>
            <a:noFill/>
          </a:ln>
          <a:effectLst>
            <a:outerShdw blurRad="190500" algn="tl" rotWithShape="0">
              <a:srgbClr val="000000">
                <a:alpha val="70000"/>
              </a:srgbClr>
            </a:outerShdw>
          </a:effectLst>
        </p:spPr>
      </p:pic>
      <p:pic>
        <p:nvPicPr>
          <p:cNvPr id="12" name="Объект 11">
            <a:extLst>
              <a:ext uri="{FF2B5EF4-FFF2-40B4-BE49-F238E27FC236}">
                <a16:creationId xmlns:a16="http://schemas.microsoft.com/office/drawing/2014/main" id="{982E7CBD-3F82-4820-BDC7-52543D55A1D9}"/>
              </a:ext>
            </a:extLst>
          </p:cNvPr>
          <p:cNvPicPr>
            <a:picLocks noGrp="1" noChangeAspect="1"/>
          </p:cNvPicPr>
          <p:nvPr>
            <p:ph sz="quarter" idx="4"/>
          </p:nvPr>
        </p:nvPicPr>
        <p:blipFill>
          <a:blip r:embed="rId3"/>
          <a:stretch>
            <a:fillRect/>
          </a:stretch>
        </p:blipFill>
        <p:spPr>
          <a:xfrm>
            <a:off x="6829338" y="2854354"/>
            <a:ext cx="3131526" cy="3783930"/>
          </a:xfrm>
          <a:prstGeom prst="rect">
            <a:avLst/>
          </a:prstGeom>
          <a:ln>
            <a:noFill/>
          </a:ln>
          <a:effectLst>
            <a:outerShdw blurRad="190500" algn="tl" rotWithShape="0">
              <a:srgbClr val="000000">
                <a:alpha val="70000"/>
              </a:srgbClr>
            </a:outerShdw>
          </a:effectLst>
        </p:spPr>
      </p:pic>
      <p:sp>
        <p:nvSpPr>
          <p:cNvPr id="8" name="Текст 7">
            <a:extLst>
              <a:ext uri="{FF2B5EF4-FFF2-40B4-BE49-F238E27FC236}">
                <a16:creationId xmlns:a16="http://schemas.microsoft.com/office/drawing/2014/main" id="{65AE19C5-0979-44BC-BB30-54C00838C310}"/>
              </a:ext>
            </a:extLst>
          </p:cNvPr>
          <p:cNvSpPr>
            <a:spLocks noGrp="1"/>
          </p:cNvSpPr>
          <p:nvPr>
            <p:ph type="body" sz="quarter" idx="13"/>
          </p:nvPr>
        </p:nvSpPr>
        <p:spPr>
          <a:xfrm>
            <a:off x="6808874" y="2153412"/>
            <a:ext cx="3151990" cy="704087"/>
          </a:xfrm>
        </p:spPr>
        <p:txBody>
          <a:bodyPr>
            <a:normAutofit/>
          </a:bodyPr>
          <a:lstStyle/>
          <a:p>
            <a:r>
              <a:rPr lang="uk-UA" sz="1600" b="1" u="sng" dirty="0">
                <a:solidFill>
                  <a:schemeClr val="tx1"/>
                </a:solidFill>
              </a:rPr>
              <a:t>Результат вирішення лабіринту додатком</a:t>
            </a:r>
            <a:endParaRPr lang="ru-UA" sz="1600" b="1" u="sng" dirty="0">
              <a:solidFill>
                <a:schemeClr val="tx1"/>
              </a:solidFill>
            </a:endParaRPr>
          </a:p>
        </p:txBody>
      </p:sp>
      <p:sp>
        <p:nvSpPr>
          <p:cNvPr id="4" name="Заголовок 3">
            <a:extLst>
              <a:ext uri="{FF2B5EF4-FFF2-40B4-BE49-F238E27FC236}">
                <a16:creationId xmlns:a16="http://schemas.microsoft.com/office/drawing/2014/main" id="{D6032198-DCF3-4642-856A-CC6D599E6A55}"/>
              </a:ext>
            </a:extLst>
          </p:cNvPr>
          <p:cNvSpPr>
            <a:spLocks noGrp="1"/>
          </p:cNvSpPr>
          <p:nvPr>
            <p:ph type="title"/>
          </p:nvPr>
        </p:nvSpPr>
        <p:spPr/>
        <p:txBody>
          <a:bodyPr/>
          <a:lstStyle/>
          <a:p>
            <a:r>
              <a:rPr lang="uk-UA" dirty="0"/>
              <a:t>Приклади роботи програми</a:t>
            </a:r>
            <a:endParaRPr lang="ru-UA" dirty="0"/>
          </a:p>
        </p:txBody>
      </p:sp>
    </p:spTree>
    <p:extLst>
      <p:ext uri="{BB962C8B-B14F-4D97-AF65-F5344CB8AC3E}">
        <p14:creationId xmlns:p14="http://schemas.microsoft.com/office/powerpoint/2010/main" val="352408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AE847C04-F96A-4E16-BB21-D433D70F9D4F}"/>
              </a:ext>
            </a:extLst>
          </p:cNvPr>
          <p:cNvSpPr>
            <a:spLocks noGrp="1"/>
          </p:cNvSpPr>
          <p:nvPr>
            <p:ph type="title"/>
          </p:nvPr>
        </p:nvSpPr>
        <p:spPr/>
        <p:txBody>
          <a:bodyPr/>
          <a:lstStyle/>
          <a:p>
            <a:r>
              <a:rPr lang="uk-UA" dirty="0"/>
              <a:t>Дякую за увагу</a:t>
            </a:r>
            <a:endParaRPr lang="ru-UA" dirty="0"/>
          </a:p>
        </p:txBody>
      </p:sp>
      <p:sp>
        <p:nvSpPr>
          <p:cNvPr id="8" name="Текст 7">
            <a:extLst>
              <a:ext uri="{FF2B5EF4-FFF2-40B4-BE49-F238E27FC236}">
                <a16:creationId xmlns:a16="http://schemas.microsoft.com/office/drawing/2014/main" id="{B8622511-EA17-49F4-A772-F195ED12697B}"/>
              </a:ext>
            </a:extLst>
          </p:cNvPr>
          <p:cNvSpPr>
            <a:spLocks noGrp="1"/>
          </p:cNvSpPr>
          <p:nvPr>
            <p:ph type="body" idx="1"/>
          </p:nvPr>
        </p:nvSpPr>
        <p:spPr/>
        <p:txBody>
          <a:bodyPr/>
          <a:lstStyle/>
          <a:p>
            <a:r>
              <a:rPr lang="uk-UA" dirty="0"/>
              <a:t>Презентацію підготував:</a:t>
            </a:r>
          </a:p>
          <a:p>
            <a:r>
              <a:rPr lang="uk-UA" dirty="0"/>
              <a:t>Студент групи ПД-21 </a:t>
            </a:r>
          </a:p>
          <a:p>
            <a:r>
              <a:rPr lang="uk-UA" b="1" dirty="0" err="1"/>
              <a:t>Решетнік</a:t>
            </a:r>
            <a:r>
              <a:rPr lang="uk-UA" b="1" dirty="0"/>
              <a:t> Нікіта</a:t>
            </a:r>
            <a:endParaRPr lang="ru-UA" b="1" dirty="0"/>
          </a:p>
        </p:txBody>
      </p:sp>
    </p:spTree>
    <p:extLst>
      <p:ext uri="{BB962C8B-B14F-4D97-AF65-F5344CB8AC3E}">
        <p14:creationId xmlns:p14="http://schemas.microsoft.com/office/powerpoint/2010/main" val="20508793"/>
      </p:ext>
    </p:extLst>
  </p:cSld>
  <p:clrMapOvr>
    <a:masterClrMapping/>
  </p:clrMapOvr>
</p:sld>
</file>

<file path=ppt/theme/theme1.xml><?xml version="1.0" encoding="utf-8"?>
<a:theme xmlns:a="http://schemas.openxmlformats.org/drawingml/2006/main" name="Посылка">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TM10001115[[fn=Посылка]]</Template>
  <TotalTime>32</TotalTime>
  <Words>185</Words>
  <Application>Microsoft Office PowerPoint</Application>
  <PresentationFormat>Широкоэкранный</PresentationFormat>
  <Paragraphs>22</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Corbel</vt:lpstr>
      <vt:lpstr>Gill Sans MT</vt:lpstr>
      <vt:lpstr>Посылка</vt:lpstr>
      <vt:lpstr>MazeGenerator</vt:lpstr>
      <vt:lpstr>Засоби що використовувалися при розробці</vt:lpstr>
      <vt:lpstr>Алгоритм генерації лабіринтів</vt:lpstr>
      <vt:lpstr>Приклади роботи програми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MazeGenerator</dc:title>
  <dc:creator>Nikita Reshetnik</dc:creator>
  <cp:lastModifiedBy>Nikita Reshetnik</cp:lastModifiedBy>
  <cp:revision>3</cp:revision>
  <dcterms:created xsi:type="dcterms:W3CDTF">2021-06-10T18:05:01Z</dcterms:created>
  <dcterms:modified xsi:type="dcterms:W3CDTF">2021-06-10T18:37:27Z</dcterms:modified>
</cp:coreProperties>
</file>