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73" r:id="rId13"/>
    <p:sldId id="272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5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6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05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7401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73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94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961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16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7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8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93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1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2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5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4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2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82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9031D-9D56-4803-AE2B-C52246D137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Proyectos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AF0273-6B0F-4E4E-93C7-8CB981BDF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9456" y="4182617"/>
            <a:ext cx="9448800" cy="685800"/>
          </a:xfrm>
        </p:spPr>
        <p:txBody>
          <a:bodyPr>
            <a:noAutofit/>
          </a:bodyPr>
          <a:lstStyle/>
          <a:p>
            <a:r>
              <a:rPr lang="es-ES" sz="2800" cap="all" dirty="0"/>
              <a:t>2º Sistemas microinformáticos y redes</a:t>
            </a:r>
          </a:p>
        </p:txBody>
      </p:sp>
    </p:spTree>
    <p:extLst>
      <p:ext uri="{BB962C8B-B14F-4D97-AF65-F5344CB8AC3E}">
        <p14:creationId xmlns:p14="http://schemas.microsoft.com/office/powerpoint/2010/main" val="130714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8C11F-D5CF-3899-5EDB-E73B8304D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E9EBB-7007-FC01-D938-66E332B2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17" y="358592"/>
            <a:ext cx="10377365" cy="1507067"/>
          </a:xfrm>
        </p:spPr>
        <p:txBody>
          <a:bodyPr>
            <a:normAutofit/>
          </a:bodyPr>
          <a:lstStyle/>
          <a:p>
            <a:r>
              <a:rPr lang="es-ES" dirty="0"/>
              <a:t>Análisis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519535-FC15-0A4D-7361-52A88E1AE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66483"/>
            <a:ext cx="10119912" cy="4172504"/>
          </a:xfrm>
        </p:spPr>
        <p:txBody>
          <a:bodyPr>
            <a:normAutofit/>
          </a:bodyPr>
          <a:lstStyle/>
          <a:p>
            <a:r>
              <a:rPr lang="es-ES" sz="3200" b="1" dirty="0"/>
              <a:t>Análisis</a:t>
            </a:r>
          </a:p>
          <a:p>
            <a:r>
              <a:rPr lang="es-ES" dirty="0"/>
              <a:t>En el análisis se profundiza en los aspectos técnicos y conceptuales del proyecto.</a:t>
            </a:r>
          </a:p>
          <a:p>
            <a:pPr lvl="1"/>
            <a:r>
              <a:rPr lang="es-ES" dirty="0"/>
              <a:t>¿Cuál o cuáles son las funcionalidades del proyecto propuesto?</a:t>
            </a:r>
          </a:p>
          <a:p>
            <a:pPr lvl="1"/>
            <a:r>
              <a:rPr lang="es-ES" dirty="0"/>
              <a:t>¿Existen experiencias puestas en marcha similares a tu trabajo?</a:t>
            </a:r>
          </a:p>
          <a:p>
            <a:pPr lvl="1"/>
            <a:r>
              <a:rPr lang="es-ES" dirty="0"/>
              <a:t>¿Hay una o varias tecnologías/lenguajes para realizar dicho proyecto?</a:t>
            </a:r>
          </a:p>
          <a:p>
            <a:pPr lvl="1"/>
            <a:r>
              <a:rPr lang="es-ES" dirty="0"/>
              <a:t>Si es así, ¿por qué has seleccionado esa/esas en concreto?</a:t>
            </a:r>
          </a:p>
          <a:p>
            <a:pPr lvl="1"/>
            <a:r>
              <a:rPr lang="es-ES" dirty="0"/>
              <a:t>¿Cuánto puede costar en realizarlo y mantenerlo</a:t>
            </a:r>
            <a:br>
              <a:rPr lang="es-ES" dirty="0"/>
            </a:b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579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B359D-9F0A-69D4-E008-243A6AB9C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A86F8-4CE4-EB57-2C44-46B75D5D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17" y="358592"/>
            <a:ext cx="10377365" cy="1507067"/>
          </a:xfrm>
        </p:spPr>
        <p:txBody>
          <a:bodyPr>
            <a:normAutofit/>
          </a:bodyPr>
          <a:lstStyle/>
          <a:p>
            <a:r>
              <a:rPr lang="es-ES" dirty="0"/>
              <a:t>Análisis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2A04FE-5899-61B9-ED92-98E89DD6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66483"/>
            <a:ext cx="10119912" cy="4172504"/>
          </a:xfrm>
        </p:spPr>
        <p:txBody>
          <a:bodyPr>
            <a:normAutofit/>
          </a:bodyPr>
          <a:lstStyle/>
          <a:p>
            <a:r>
              <a:rPr lang="es-ES" sz="3200" b="1" dirty="0"/>
              <a:t>Partes</a:t>
            </a:r>
          </a:p>
          <a:p>
            <a:r>
              <a:rPr lang="es-ES" b="1" dirty="0"/>
              <a:t>Requisitos funcionales y no funcionales</a:t>
            </a:r>
          </a:p>
          <a:p>
            <a:pPr lvl="1"/>
            <a:r>
              <a:rPr lang="es-ES" dirty="0"/>
              <a:t>Identificar y detallar las funcionalidades de la aplicación (requisitos funcionales) y las características de calidad (requisitos no funcionales).</a:t>
            </a:r>
          </a:p>
          <a:p>
            <a:pPr lvl="1"/>
            <a:endParaRPr lang="es-ES" dirty="0"/>
          </a:p>
          <a:p>
            <a:r>
              <a:rPr lang="es-ES" b="1" dirty="0"/>
              <a:t>Estudio del Arte</a:t>
            </a:r>
          </a:p>
          <a:p>
            <a:pPr lvl="1"/>
            <a:r>
              <a:rPr lang="es-ES" dirty="0"/>
              <a:t>Investigar y analizar soluciones existentes relacionadas con el proyecto para contextualizar el trabajo.</a:t>
            </a:r>
            <a:br>
              <a:rPr lang="es-ES" dirty="0"/>
            </a:b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501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147C4-8957-E1EE-547D-6813E09A1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0766F-961A-3F02-EF68-F635E216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17" y="358592"/>
            <a:ext cx="10377365" cy="1507067"/>
          </a:xfrm>
        </p:spPr>
        <p:txBody>
          <a:bodyPr>
            <a:normAutofit/>
          </a:bodyPr>
          <a:lstStyle/>
          <a:p>
            <a:r>
              <a:rPr lang="es-ES" dirty="0"/>
              <a:t>Análisis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B2969-E9D3-A7BF-B6D2-E3016C3B8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66483"/>
            <a:ext cx="10119912" cy="4172504"/>
          </a:xfrm>
        </p:spPr>
        <p:txBody>
          <a:bodyPr>
            <a:normAutofit lnSpcReduction="10000"/>
          </a:bodyPr>
          <a:lstStyle/>
          <a:p>
            <a:r>
              <a:rPr lang="es-ES" sz="3200" b="1" dirty="0"/>
              <a:t>Partes</a:t>
            </a:r>
          </a:p>
          <a:p>
            <a:r>
              <a:rPr lang="es-ES" b="1" dirty="0"/>
              <a:t>Arquitectura de la aplicación: </a:t>
            </a:r>
          </a:p>
          <a:p>
            <a:r>
              <a:rPr lang="es-ES" dirty="0"/>
              <a:t>Describir el modelo arquitectónico empleado (MVC, MVVM u otros) y justificar su elección.</a:t>
            </a:r>
          </a:p>
          <a:p>
            <a:endParaRPr lang="es-ES" dirty="0"/>
          </a:p>
          <a:p>
            <a:r>
              <a:rPr lang="es-ES" b="1" dirty="0"/>
              <a:t>Software y tecnologías utilizadas</a:t>
            </a:r>
          </a:p>
          <a:p>
            <a:r>
              <a:rPr lang="es-ES" dirty="0"/>
              <a:t>Identificar y especificar las herramientas y tecnologías empleadas tanto en el desarrollo como en el despliegue de la aplicación: Lenguaje/s de programación, Entorno de desarrollo, Control de versiones, Despliegue de la aplicación web.</a:t>
            </a:r>
            <a:br>
              <a:rPr lang="es-ES" dirty="0"/>
            </a:b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214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5476B-CAA2-159A-8054-557C23365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FFF59-676D-4E59-7468-6122C60B6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17" y="358592"/>
            <a:ext cx="10377365" cy="1507067"/>
          </a:xfrm>
        </p:spPr>
        <p:txBody>
          <a:bodyPr>
            <a:normAutofit/>
          </a:bodyPr>
          <a:lstStyle/>
          <a:p>
            <a:r>
              <a:rPr lang="es-ES" dirty="0"/>
              <a:t>Análisis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BF450F-4AB8-3CE4-FE9A-455A902EC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66483"/>
            <a:ext cx="10119912" cy="4172504"/>
          </a:xfrm>
        </p:spPr>
        <p:txBody>
          <a:bodyPr>
            <a:normAutofit/>
          </a:bodyPr>
          <a:lstStyle/>
          <a:p>
            <a:r>
              <a:rPr lang="es-ES" sz="3200" b="1" dirty="0"/>
              <a:t>Partes</a:t>
            </a:r>
          </a:p>
          <a:p>
            <a:r>
              <a:rPr lang="es-ES" b="1" dirty="0"/>
              <a:t>Justificación de viabilidad</a:t>
            </a:r>
          </a:p>
          <a:p>
            <a:pPr lvl="1"/>
            <a:r>
              <a:rPr lang="es-ES" dirty="0"/>
              <a:t>Evaluar la viabilidad técnica (herramientas y tecnologías disponibles), económica (costes asociados) y operativa (factibilidad de implementación y mantenimiento).</a:t>
            </a:r>
            <a:br>
              <a:rPr lang="es-ES" dirty="0"/>
            </a:b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8399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7C324-DC45-46EB-82F8-BF3FDB205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3BC21-01D3-5084-7CD4-AC61EC33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17" y="358592"/>
            <a:ext cx="10377365" cy="1507067"/>
          </a:xfrm>
        </p:spPr>
        <p:txBody>
          <a:bodyPr>
            <a:normAutofit/>
          </a:bodyPr>
          <a:lstStyle/>
          <a:p>
            <a:r>
              <a:rPr lang="es-ES" dirty="0"/>
              <a:t>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3DBC84-B622-CAA3-B66A-FA58F5AC4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66483"/>
            <a:ext cx="10119912" cy="4172504"/>
          </a:xfrm>
        </p:spPr>
        <p:txBody>
          <a:bodyPr>
            <a:normAutofit/>
          </a:bodyPr>
          <a:lstStyle/>
          <a:p>
            <a:r>
              <a:rPr lang="es-ES" sz="3200" b="1" dirty="0"/>
              <a:t>Diseño</a:t>
            </a:r>
          </a:p>
          <a:p>
            <a:r>
              <a:rPr lang="es-ES" dirty="0"/>
              <a:t>En el diseño se define, utilizando diferentes diagramas, qué se va a hacer y cómo se van a realizar en base a los objetivos indicados en los apartados anteriores.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86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9B199-B445-B31C-D458-CFB242275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3A629-DC71-C1CD-ACE5-B0BC5CC0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17" y="358592"/>
            <a:ext cx="10377365" cy="1507067"/>
          </a:xfrm>
        </p:spPr>
        <p:txBody>
          <a:bodyPr>
            <a:normAutofit/>
          </a:bodyPr>
          <a:lstStyle/>
          <a:p>
            <a:r>
              <a:rPr lang="es-ES" dirty="0"/>
              <a:t>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999224-BAAA-DB29-9DE5-D199358D3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671782"/>
            <a:ext cx="10119912" cy="4667205"/>
          </a:xfrm>
        </p:spPr>
        <p:txBody>
          <a:bodyPr>
            <a:normAutofit lnSpcReduction="10000"/>
          </a:bodyPr>
          <a:lstStyle/>
          <a:p>
            <a:r>
              <a:rPr lang="es-ES" sz="3200" b="1" dirty="0"/>
              <a:t>Partes</a:t>
            </a:r>
          </a:p>
          <a:p>
            <a:r>
              <a:rPr lang="es-ES" b="1" dirty="0"/>
              <a:t>Diagrama de Gantt</a:t>
            </a:r>
          </a:p>
          <a:p>
            <a:r>
              <a:rPr lang="es-ES" dirty="0"/>
              <a:t>Incluir un cronograma detallado con las fases del proyecto, sus actividades y la duración estimada.</a:t>
            </a:r>
          </a:p>
          <a:p>
            <a:endParaRPr lang="es-ES" dirty="0"/>
          </a:p>
          <a:p>
            <a:r>
              <a:rPr lang="es-ES" b="1" dirty="0"/>
              <a:t>Árbol de navegación</a:t>
            </a:r>
          </a:p>
          <a:p>
            <a:r>
              <a:rPr lang="es-ES" dirty="0"/>
              <a:t>Diseñar un esquema jerárquico que represente la estructura de navegación de la aplicación.</a:t>
            </a:r>
          </a:p>
          <a:p>
            <a:endParaRPr lang="es-ES" dirty="0"/>
          </a:p>
          <a:p>
            <a:r>
              <a:rPr lang="es-ES" b="1" dirty="0"/>
              <a:t>Diagramas BBDD (EER)</a:t>
            </a:r>
          </a:p>
          <a:p>
            <a:r>
              <a:rPr lang="es-ES" dirty="0"/>
              <a:t>Diseñar el diagrama Entidad-Relación Extendido (EER) que represente la estructura de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940355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B5E8C-A514-47AF-1A7B-442D82606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A5F6A-25C6-2EFE-B4D2-6748F038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17" y="358592"/>
            <a:ext cx="10377365" cy="1507067"/>
          </a:xfrm>
        </p:spPr>
        <p:txBody>
          <a:bodyPr>
            <a:normAutofit/>
          </a:bodyPr>
          <a:lstStyle/>
          <a:p>
            <a:r>
              <a:rPr lang="es-ES" dirty="0"/>
              <a:t>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DE3ED7-9EC9-8BA3-EB85-56AB6AF95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66483"/>
            <a:ext cx="10119912" cy="4172504"/>
          </a:xfrm>
        </p:spPr>
        <p:txBody>
          <a:bodyPr>
            <a:normAutofit/>
          </a:bodyPr>
          <a:lstStyle/>
          <a:p>
            <a:r>
              <a:rPr lang="es-ES" sz="3200" b="1" dirty="0"/>
              <a:t>Partes</a:t>
            </a:r>
          </a:p>
          <a:p>
            <a:r>
              <a:rPr lang="es-ES" b="1" dirty="0"/>
              <a:t>Diagrama de casos de uso</a:t>
            </a:r>
          </a:p>
          <a:p>
            <a:r>
              <a:rPr lang="es-ES" dirty="0"/>
              <a:t>Identificar e ilustrar los principales casos de uso de la aplicación, detallando los actores y sus interacciones.</a:t>
            </a:r>
          </a:p>
          <a:p>
            <a:endParaRPr lang="es-ES" dirty="0"/>
          </a:p>
          <a:p>
            <a:r>
              <a:rPr lang="es-ES" b="1" dirty="0"/>
              <a:t>Diagramas de clase</a:t>
            </a:r>
          </a:p>
          <a:p>
            <a:r>
              <a:rPr lang="es-ES" dirty="0"/>
              <a:t>Elaborar los diagramas de clase que representen la estructura del código y las relaciones entre los objetos de la aplicación.</a:t>
            </a:r>
          </a:p>
        </p:txBody>
      </p:sp>
    </p:spTree>
    <p:extLst>
      <p:ext uri="{BB962C8B-B14F-4D97-AF65-F5344CB8AC3E}">
        <p14:creationId xmlns:p14="http://schemas.microsoft.com/office/powerpoint/2010/main" val="3285991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DBD02-6C8D-EF2E-923F-1FE2DACC2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BE6BA-A63E-44C2-3310-399B2A38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17" y="358592"/>
            <a:ext cx="10377365" cy="1507067"/>
          </a:xfrm>
        </p:spPr>
        <p:txBody>
          <a:bodyPr>
            <a:normAutofit/>
          </a:bodyPr>
          <a:lstStyle/>
          <a:p>
            <a:r>
              <a:rPr lang="es-ES" dirty="0"/>
              <a:t>Implantación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CC4B4C-2FEC-2178-69A3-11C00E244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66483"/>
            <a:ext cx="10119912" cy="4172504"/>
          </a:xfrm>
        </p:spPr>
        <p:txBody>
          <a:bodyPr>
            <a:normAutofit/>
          </a:bodyPr>
          <a:lstStyle/>
          <a:p>
            <a:r>
              <a:rPr lang="es-ES" sz="3200" b="1" dirty="0"/>
              <a:t>Implantación</a:t>
            </a:r>
          </a:p>
          <a:p>
            <a:r>
              <a:rPr lang="es-ES" dirty="0"/>
              <a:t>En la implantación se describe todo el proceso de desarrollo de la aplicación.</a:t>
            </a:r>
          </a:p>
          <a:p>
            <a:endParaRPr lang="es-ES" dirty="0"/>
          </a:p>
          <a:p>
            <a:r>
              <a:rPr lang="es-ES" sz="3200" b="1" dirty="0"/>
              <a:t>Partes</a:t>
            </a:r>
          </a:p>
          <a:p>
            <a:r>
              <a:rPr lang="es-ES" dirty="0"/>
              <a:t>Implementación</a:t>
            </a:r>
          </a:p>
          <a:p>
            <a:r>
              <a:rPr lang="es-ES" dirty="0"/>
              <a:t>Seguimiento</a:t>
            </a:r>
          </a:p>
        </p:txBody>
      </p:sp>
    </p:spTree>
    <p:extLst>
      <p:ext uri="{BB962C8B-B14F-4D97-AF65-F5344CB8AC3E}">
        <p14:creationId xmlns:p14="http://schemas.microsoft.com/office/powerpoint/2010/main" val="1621377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66D30-BF7A-4637-73E4-6BC51CA65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28A24-34EF-F55C-B43D-AA6CED74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17" y="358592"/>
            <a:ext cx="10377365" cy="1507067"/>
          </a:xfrm>
        </p:spPr>
        <p:txBody>
          <a:bodyPr>
            <a:normAutofit/>
          </a:bodyPr>
          <a:lstStyle/>
          <a:p>
            <a:r>
              <a:rPr lang="es-ES" dirty="0"/>
              <a:t>Implantación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C22184-30FD-05B8-F79D-9A105BF31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66483"/>
            <a:ext cx="10119912" cy="4172504"/>
          </a:xfrm>
        </p:spPr>
        <p:txBody>
          <a:bodyPr>
            <a:normAutofit/>
          </a:bodyPr>
          <a:lstStyle/>
          <a:p>
            <a:r>
              <a:rPr lang="es-ES" sz="3200" b="1" dirty="0"/>
              <a:t>Implementación</a:t>
            </a:r>
          </a:p>
          <a:p>
            <a:r>
              <a:rPr lang="es-ES" dirty="0"/>
              <a:t>Describir la organización del proyecto, mostrando la relación entre los archivos y su función; así como, explicar los componentes clave de la aplicación y cómo interactúan entre sí: Interfaz de usuario, Lógica de negocio, etc.</a:t>
            </a:r>
          </a:p>
        </p:txBody>
      </p:sp>
    </p:spTree>
    <p:extLst>
      <p:ext uri="{BB962C8B-B14F-4D97-AF65-F5344CB8AC3E}">
        <p14:creationId xmlns:p14="http://schemas.microsoft.com/office/powerpoint/2010/main" val="312837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912FE-62B8-827D-8A4E-6CE9F988B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50890-C4C3-28A3-4AF0-E5A2D2E2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17" y="358592"/>
            <a:ext cx="10377365" cy="1507067"/>
          </a:xfrm>
        </p:spPr>
        <p:txBody>
          <a:bodyPr>
            <a:normAutofit/>
          </a:bodyPr>
          <a:lstStyle/>
          <a:p>
            <a:r>
              <a:rPr lang="es-ES" dirty="0"/>
              <a:t>Implantación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D8566D-4905-E948-EBFA-B69058B80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662545"/>
            <a:ext cx="10119912" cy="4676442"/>
          </a:xfrm>
        </p:spPr>
        <p:txBody>
          <a:bodyPr>
            <a:normAutofit/>
          </a:bodyPr>
          <a:lstStyle/>
          <a:p>
            <a:r>
              <a:rPr lang="es-ES" sz="3200" b="1" dirty="0"/>
              <a:t>Seguimiento</a:t>
            </a:r>
          </a:p>
          <a:p>
            <a:r>
              <a:rPr lang="es-ES" dirty="0"/>
              <a:t>Describir el proceso de validación y control de calidad de la aplicación. </a:t>
            </a:r>
          </a:p>
          <a:p>
            <a:r>
              <a:rPr lang="es-ES" dirty="0"/>
              <a:t>Para ello se debe indicar los diferentes tipos de pruebas realizadas durante el desarrollo: </a:t>
            </a:r>
          </a:p>
          <a:p>
            <a:pPr lvl="1"/>
            <a:r>
              <a:rPr lang="es-ES" sz="2200" b="1" dirty="0"/>
              <a:t>Pruebas unitarias: </a:t>
            </a:r>
            <a:r>
              <a:rPr lang="es-ES" sz="2200" dirty="0"/>
              <a:t>Validan el comportamiento de funciones o módulos individuales</a:t>
            </a:r>
          </a:p>
          <a:p>
            <a:pPr lvl="1"/>
            <a:r>
              <a:rPr lang="es-ES" sz="2200" b="1" dirty="0"/>
              <a:t>Pruebas de integración: </a:t>
            </a:r>
            <a:r>
              <a:rPr lang="es-ES" sz="2200" dirty="0"/>
              <a:t>Verifican que los distintos módulos de la aplicación (interfaz, API, base de datos) interactúan correctamente.</a:t>
            </a:r>
          </a:p>
          <a:p>
            <a:pPr lvl="1"/>
            <a:r>
              <a:rPr lang="es-ES" sz="2200" b="1" dirty="0"/>
              <a:t>Pruebas de sistema: </a:t>
            </a:r>
            <a:r>
              <a:rPr lang="es-ES" sz="2200" dirty="0"/>
              <a:t>Evalúan la aplicación en su conjunto, incluyendo la interfaz, el rendimiento y el comportamiento en distintos entornos (navegadores y dispositivos).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544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EACDC-AB7A-49CB-B67C-32125081E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17" y="358592"/>
            <a:ext cx="10377365" cy="1507067"/>
          </a:xfrm>
        </p:spPr>
        <p:txBody>
          <a:bodyPr>
            <a:normAutofit/>
          </a:bodyPr>
          <a:lstStyle/>
          <a:p>
            <a:r>
              <a:rPr lang="es-ES" dirty="0"/>
              <a:t>Proyectos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6D802F-4ED4-402E-A6E5-522AC73F3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66483"/>
            <a:ext cx="10119912" cy="4172504"/>
          </a:xfrm>
        </p:spPr>
        <p:txBody>
          <a:bodyPr>
            <a:normAutofit/>
          </a:bodyPr>
          <a:lstStyle/>
          <a:p>
            <a:r>
              <a:rPr lang="es-ES" sz="3200" b="1" dirty="0"/>
              <a:t>Estructura básica de un TFG:</a:t>
            </a:r>
          </a:p>
          <a:p>
            <a:r>
              <a:rPr lang="es-ES" dirty="0"/>
              <a:t>Resumen</a:t>
            </a:r>
          </a:p>
          <a:p>
            <a:r>
              <a:rPr lang="es-ES" dirty="0"/>
              <a:t>Introducción</a:t>
            </a:r>
          </a:p>
          <a:p>
            <a:r>
              <a:rPr lang="es-ES" dirty="0"/>
              <a:t>Análisis</a:t>
            </a:r>
          </a:p>
          <a:p>
            <a:r>
              <a:rPr lang="es-ES" dirty="0"/>
              <a:t>Diseño</a:t>
            </a:r>
          </a:p>
          <a:p>
            <a:r>
              <a:rPr lang="es-ES" dirty="0"/>
              <a:t>Implantación</a:t>
            </a:r>
          </a:p>
          <a:p>
            <a:r>
              <a:rPr lang="es-ES" dirty="0"/>
              <a:t>Conclusiones</a:t>
            </a:r>
          </a:p>
          <a:p>
            <a:r>
              <a:rPr lang="es-ES" dirty="0"/>
              <a:t>Limitaciones y prospectiva</a:t>
            </a:r>
          </a:p>
          <a:p>
            <a:r>
              <a:rPr lang="es-ES" dirty="0"/>
              <a:t>Anexo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3284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F2616-6F1E-3B81-22AE-097B37D30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48E97-FF13-6322-737B-CB6D22BF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17" y="358592"/>
            <a:ext cx="10377365" cy="1507067"/>
          </a:xfrm>
        </p:spPr>
        <p:txBody>
          <a:bodyPr>
            <a:normAutofit/>
          </a:bodyPr>
          <a:lstStyle/>
          <a:p>
            <a:r>
              <a:rPr lang="es-ES" dirty="0"/>
              <a:t>Implantación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1BC0AF-D82F-D6E6-6C93-443B50781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66483"/>
            <a:ext cx="10119912" cy="4172504"/>
          </a:xfrm>
        </p:spPr>
        <p:txBody>
          <a:bodyPr>
            <a:normAutofit/>
          </a:bodyPr>
          <a:lstStyle/>
          <a:p>
            <a:r>
              <a:rPr lang="es-ES" sz="3200" b="1" dirty="0"/>
              <a:t>Seguimiento</a:t>
            </a:r>
          </a:p>
          <a:p>
            <a:r>
              <a:rPr lang="es-ES" dirty="0"/>
              <a:t>Documentar los casos de prueba que verifican las principales funcionalidades de la aplicación, los resultados obtenidos y las correcciones realizadas, en caso de realizarse.</a:t>
            </a:r>
          </a:p>
          <a:p>
            <a:r>
              <a:rPr lang="es-ES" dirty="0"/>
              <a:t>El objetivo es garantizar el correcto funcionamiento de todas las funcionalidades y la estabilidad del sistema.</a:t>
            </a:r>
          </a:p>
        </p:txBody>
      </p:sp>
    </p:spTree>
    <p:extLst>
      <p:ext uri="{BB962C8B-B14F-4D97-AF65-F5344CB8AC3E}">
        <p14:creationId xmlns:p14="http://schemas.microsoft.com/office/powerpoint/2010/main" val="4014402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E3B1E-4F11-E320-12B3-1B0F93EF7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9D151-5D31-EB62-3DC8-98C6B076F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17" y="358592"/>
            <a:ext cx="10377365" cy="1507067"/>
          </a:xfrm>
        </p:spPr>
        <p:txBody>
          <a:bodyPr>
            <a:normAutofit/>
          </a:bodyPr>
          <a:lstStyle/>
          <a:p>
            <a:r>
              <a:rPr lang="es-ES" dirty="0"/>
              <a:t>Implantación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2931D6-F90F-56F0-E35D-BD8CE2267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53" y="1342748"/>
            <a:ext cx="10119912" cy="4172504"/>
          </a:xfrm>
        </p:spPr>
        <p:txBody>
          <a:bodyPr>
            <a:normAutofit/>
          </a:bodyPr>
          <a:lstStyle/>
          <a:p>
            <a:r>
              <a:rPr lang="es-ES" sz="3200" b="1" dirty="0"/>
              <a:t>Seguimiento</a:t>
            </a:r>
          </a:p>
          <a:p>
            <a:r>
              <a:rPr lang="es-ES" dirty="0"/>
              <a:t>Ejemplo casos de prueba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5813D0-7A66-4AA3-B280-5209AF1AF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53" y="2456296"/>
            <a:ext cx="10920440" cy="388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55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0DE64-41BB-6CD6-5FE7-F87EF17A7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E5A79-8FF7-14A3-9A95-757C5566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17" y="358592"/>
            <a:ext cx="10377365" cy="1507067"/>
          </a:xfrm>
        </p:spPr>
        <p:txBody>
          <a:bodyPr>
            <a:normAutofit/>
          </a:bodyPr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6D60D2-D22D-21BE-2923-7B8314238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66483"/>
            <a:ext cx="10119912" cy="4172504"/>
          </a:xfrm>
        </p:spPr>
        <p:txBody>
          <a:bodyPr>
            <a:normAutofit/>
          </a:bodyPr>
          <a:lstStyle/>
          <a:p>
            <a:r>
              <a:rPr lang="es-ES" sz="3200" b="1" dirty="0"/>
              <a:t>Conclusiones</a:t>
            </a:r>
          </a:p>
          <a:p>
            <a:r>
              <a:rPr lang="es-ES" dirty="0"/>
              <a:t>En la conclusión se resume los resultados obtenidos y su alineación con los objetivos planteados.</a:t>
            </a:r>
          </a:p>
          <a:p>
            <a:r>
              <a:rPr lang="es-ES" dirty="0"/>
              <a:t>Además, se reflexiona sobre las dificultades encontradas y las soluciones adoptadas.</a:t>
            </a:r>
          </a:p>
        </p:txBody>
      </p:sp>
    </p:spTree>
    <p:extLst>
      <p:ext uri="{BB962C8B-B14F-4D97-AF65-F5344CB8AC3E}">
        <p14:creationId xmlns:p14="http://schemas.microsoft.com/office/powerpoint/2010/main" val="1677294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E286A-F642-C78B-8D5A-61BDB327D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BD964-81CF-9169-A836-C96A85CA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17" y="358592"/>
            <a:ext cx="10377365" cy="1507067"/>
          </a:xfrm>
        </p:spPr>
        <p:txBody>
          <a:bodyPr>
            <a:normAutofit/>
          </a:bodyPr>
          <a:lstStyle/>
          <a:p>
            <a:r>
              <a:rPr lang="es-ES" dirty="0"/>
              <a:t>Limitaciones y prospectiva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F3C6E2-DC72-9A49-BF5C-8CD6D8F83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66483"/>
            <a:ext cx="10119912" cy="4172504"/>
          </a:xfrm>
        </p:spPr>
        <p:txBody>
          <a:bodyPr>
            <a:normAutofit/>
          </a:bodyPr>
          <a:lstStyle/>
          <a:p>
            <a:r>
              <a:rPr lang="es-ES" sz="3200" b="1" dirty="0"/>
              <a:t>Limitaciones y prospectiva</a:t>
            </a:r>
          </a:p>
          <a:p>
            <a:r>
              <a:rPr lang="es-ES" dirty="0"/>
              <a:t>En este apartado se debe proponer futura líneas de ampliación o de mejora de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2327616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D4D9A-B4F5-D4AC-B48D-FFF8CA617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C1A96-36B3-1DE8-7E79-5BD4BFA3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17" y="358592"/>
            <a:ext cx="10377365" cy="1507067"/>
          </a:xfrm>
        </p:spPr>
        <p:txBody>
          <a:bodyPr>
            <a:normAutofit/>
          </a:bodyPr>
          <a:lstStyle/>
          <a:p>
            <a:r>
              <a:rPr lang="es-ES" dirty="0"/>
              <a:t>Anexos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81B650-489F-EF17-DC68-9954F1813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66483"/>
            <a:ext cx="10119912" cy="4172504"/>
          </a:xfrm>
        </p:spPr>
        <p:txBody>
          <a:bodyPr>
            <a:normAutofit/>
          </a:bodyPr>
          <a:lstStyle/>
          <a:p>
            <a:r>
              <a:rPr lang="es-ES" sz="3200" b="1" dirty="0"/>
              <a:t>Anexos</a:t>
            </a:r>
          </a:p>
          <a:p>
            <a:r>
              <a:rPr lang="es-ES" dirty="0"/>
              <a:t>En este apartado se incluye documentación complementaria que proporciona información adicional y detallada sobre el proyecto. </a:t>
            </a:r>
          </a:p>
          <a:p>
            <a:r>
              <a:rPr lang="es-ES" dirty="0"/>
              <a:t>Estos documentos sirven como referencia para facilitar el uso, la comprensión y el mantenimiento de la aplicación.</a:t>
            </a:r>
          </a:p>
          <a:p>
            <a:r>
              <a:rPr lang="es-ES" dirty="0"/>
              <a:t>En general, los anexos pueden contener manuales, guías técnicas, esquemas u otros recursos relevantes para garantizar una correcta implementación y comprensión del proyecto.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6870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A0C53-2A66-F15A-A417-15F1B6FC4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5B059-AAFD-024D-2861-34F73AD5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17" y="358592"/>
            <a:ext cx="10377365" cy="1507067"/>
          </a:xfrm>
        </p:spPr>
        <p:txBody>
          <a:bodyPr>
            <a:normAutofit/>
          </a:bodyPr>
          <a:lstStyle/>
          <a:p>
            <a:r>
              <a:rPr lang="es-ES" dirty="0"/>
              <a:t>Anexos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6ACA6-26AE-5746-08EB-130F8DFAC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542473"/>
            <a:ext cx="10119912" cy="4796514"/>
          </a:xfrm>
        </p:spPr>
        <p:txBody>
          <a:bodyPr>
            <a:normAutofit/>
          </a:bodyPr>
          <a:lstStyle/>
          <a:p>
            <a:r>
              <a:rPr lang="es-ES" sz="3200" b="1" dirty="0"/>
              <a:t>Anexos</a:t>
            </a:r>
          </a:p>
          <a:p>
            <a:r>
              <a:rPr lang="es-ES" dirty="0"/>
              <a:t>Posibles ejemplos de anexos serían:</a:t>
            </a:r>
          </a:p>
          <a:p>
            <a:r>
              <a:rPr lang="es-ES" b="1" dirty="0"/>
              <a:t>Manual de usuario</a:t>
            </a:r>
          </a:p>
          <a:p>
            <a:r>
              <a:rPr lang="es-ES" dirty="0"/>
              <a:t>Explica cómo utilizar la aplicación de forma clara y accesible para los usuarios finales, proporcionando instrucciones paso a paso, ejemplos prácticos y soluciones a problemas comunes.</a:t>
            </a:r>
          </a:p>
          <a:p>
            <a:endParaRPr lang="es-ES" dirty="0"/>
          </a:p>
          <a:p>
            <a:r>
              <a:rPr lang="es-ES" b="1" dirty="0"/>
              <a:t>Manual del desarrollador</a:t>
            </a:r>
          </a:p>
          <a:p>
            <a:r>
              <a:rPr lang="es-ES" dirty="0"/>
              <a:t>Dirigido a programadores o futuros mantenedores del proyecto. Incluye detalles técnicos, arquitectura del sistema, estructura del código, procedimientos de instalación, configuración y pautas para realizar actualizaciones o mejoras.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384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F901E-A150-FE32-E932-3D6385EDC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8D60F-195D-9B6B-7CAB-783FDA95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17" y="358592"/>
            <a:ext cx="10377365" cy="1507067"/>
          </a:xfrm>
        </p:spPr>
        <p:txBody>
          <a:bodyPr>
            <a:normAutofit/>
          </a:bodyPr>
          <a:lstStyle/>
          <a:p>
            <a:r>
              <a:rPr lang="es-ES" dirty="0"/>
              <a:t>Resumen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B81812-7895-F366-0524-1D0EBC622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66483"/>
            <a:ext cx="10119912" cy="4172504"/>
          </a:xfrm>
        </p:spPr>
        <p:txBody>
          <a:bodyPr>
            <a:normAutofit/>
          </a:bodyPr>
          <a:lstStyle/>
          <a:p>
            <a:r>
              <a:rPr lang="es-ES" sz="3200" b="1" dirty="0"/>
              <a:t>Resumen</a:t>
            </a:r>
          </a:p>
          <a:p>
            <a:r>
              <a:rPr lang="es-ES" dirty="0"/>
              <a:t>Recoge las contribuciones más importantes del trabajo.</a:t>
            </a:r>
          </a:p>
          <a:p>
            <a:r>
              <a:rPr lang="es-ES" dirty="0"/>
              <a:t>Debe ofrecer una visión global de lo que el lector encontrará en el trabajo, destacando sus aspectos fundamentales.</a:t>
            </a:r>
          </a:p>
          <a:p>
            <a:r>
              <a:rPr lang="es-ES" dirty="0"/>
              <a:t>Extensión de 100 a 150 palabras.</a:t>
            </a:r>
          </a:p>
          <a:p>
            <a:r>
              <a:rPr lang="es-ES" dirty="0"/>
              <a:t>Indicar de 3 a 5 palabras clave o </a:t>
            </a:r>
            <a:r>
              <a:rPr lang="es-ES" dirty="0" err="1"/>
              <a:t>keywords</a:t>
            </a:r>
            <a:r>
              <a:rPr lang="es-ES" dirty="0"/>
              <a:t> como descriptores del trabajo que lo enmarcan en unas temáticas determinadas.</a:t>
            </a:r>
          </a:p>
        </p:txBody>
      </p:sp>
    </p:spTree>
    <p:extLst>
      <p:ext uri="{BB962C8B-B14F-4D97-AF65-F5344CB8AC3E}">
        <p14:creationId xmlns:p14="http://schemas.microsoft.com/office/powerpoint/2010/main" val="5141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1B3B1-61E5-F8BC-30EA-7C7C6D986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3C530-230E-D700-E2AB-754B0497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17" y="358592"/>
            <a:ext cx="10377365" cy="1507067"/>
          </a:xfrm>
        </p:spPr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A63B69-3D65-DDB0-F9CD-4C0D3FA9B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66483"/>
            <a:ext cx="10119912" cy="4172504"/>
          </a:xfrm>
        </p:spPr>
        <p:txBody>
          <a:bodyPr>
            <a:normAutofit/>
          </a:bodyPr>
          <a:lstStyle/>
          <a:p>
            <a:r>
              <a:rPr lang="es-ES" sz="3200" b="1" dirty="0"/>
              <a:t>Introducción</a:t>
            </a:r>
          </a:p>
          <a:p>
            <a:r>
              <a:rPr lang="es-ES" dirty="0"/>
              <a:t>La introducción presenta el trabajo al lector.</a:t>
            </a:r>
          </a:p>
          <a:p>
            <a:pPr lvl="1"/>
            <a:r>
              <a:rPr lang="es-ES" dirty="0"/>
              <a:t>Por qué se ha elegido ese tema</a:t>
            </a:r>
          </a:p>
          <a:p>
            <a:pPr lvl="1"/>
            <a:r>
              <a:rPr lang="es-ES" dirty="0"/>
              <a:t>Qué interés personal se tiene.</a:t>
            </a:r>
          </a:p>
          <a:p>
            <a:pPr lvl="1"/>
            <a:r>
              <a:rPr lang="es-ES" dirty="0"/>
              <a:t>Problemas encontrados y que se plantean.</a:t>
            </a:r>
          </a:p>
          <a:p>
            <a:pPr lvl="1"/>
            <a:r>
              <a:rPr lang="es-ES" dirty="0"/>
              <a:t>Qué resultados se quieren conseguir con el trabajo.</a:t>
            </a:r>
          </a:p>
          <a:p>
            <a:pPr lvl="1"/>
            <a:r>
              <a:rPr lang="es-ES" dirty="0"/>
              <a:t>Cómo se va a enfocar.</a:t>
            </a:r>
          </a:p>
          <a:p>
            <a:pPr lvl="1"/>
            <a:endParaRPr lang="es-ES" dirty="0"/>
          </a:p>
          <a:p>
            <a:r>
              <a:rPr lang="es-ES" dirty="0"/>
              <a:t>Se debe utilizar una fórmula impersonal.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224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44EE4-594B-EAC5-77A4-D5F332D13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2BD1A-17A5-FC6A-1049-0FDF8B72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17" y="358592"/>
            <a:ext cx="10377365" cy="1507067"/>
          </a:xfrm>
        </p:spPr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B8F36-DCD5-A483-46FA-C871E03CA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66483"/>
            <a:ext cx="10119912" cy="4172504"/>
          </a:xfrm>
        </p:spPr>
        <p:txBody>
          <a:bodyPr>
            <a:normAutofit/>
          </a:bodyPr>
          <a:lstStyle/>
          <a:p>
            <a:r>
              <a:rPr lang="es-ES" sz="3200" b="1" dirty="0"/>
              <a:t>Partes</a:t>
            </a:r>
          </a:p>
          <a:p>
            <a:r>
              <a:rPr lang="es-ES" dirty="0"/>
              <a:t>Justificación y Planteamiento del problema</a:t>
            </a:r>
          </a:p>
          <a:p>
            <a:r>
              <a:rPr lang="es-ES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9128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63ACE-C1C2-11A5-9C96-5FCBAB248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93648-24A6-E03A-8C69-1DC42858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17" y="358592"/>
            <a:ext cx="10377365" cy="1507067"/>
          </a:xfrm>
        </p:spPr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ADDF5-147B-C883-2AFB-AF10EF65D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66483"/>
            <a:ext cx="10119912" cy="4172504"/>
          </a:xfrm>
        </p:spPr>
        <p:txBody>
          <a:bodyPr>
            <a:normAutofit/>
          </a:bodyPr>
          <a:lstStyle/>
          <a:p>
            <a:r>
              <a:rPr lang="es-ES" sz="3200" b="1" dirty="0"/>
              <a:t>Justificación y Planteamiento del Problema</a:t>
            </a:r>
          </a:p>
          <a:p>
            <a:r>
              <a:rPr lang="es-ES" dirty="0"/>
              <a:t>En este apartado se deberá presentar el objeto de estudio y justificar su importancia.</a:t>
            </a:r>
          </a:p>
          <a:p>
            <a:r>
              <a:rPr lang="es-ES" dirty="0"/>
              <a:t>La lectura de este apartado debe dar una idea clara de las razones, motivos e intereses que han llevado a la elección de este tema. </a:t>
            </a:r>
          </a:p>
          <a:p>
            <a:r>
              <a:rPr lang="es-ES" dirty="0"/>
              <a:t>Es importante que reflejes las motivaciones, necesidades o problemas que has detectado y que dan sentido al proyecto que planteas.</a:t>
            </a:r>
          </a:p>
          <a:p>
            <a:r>
              <a:rPr lang="es-ES" dirty="0"/>
              <a:t>En definitiva, en este apartado debe quedar claro qué pretendes conseguir con la realización de tu trabajo.</a:t>
            </a:r>
          </a:p>
        </p:txBody>
      </p:sp>
    </p:spTree>
    <p:extLst>
      <p:ext uri="{BB962C8B-B14F-4D97-AF65-F5344CB8AC3E}">
        <p14:creationId xmlns:p14="http://schemas.microsoft.com/office/powerpoint/2010/main" val="258219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AFD19-763E-914F-99E5-2C0AB6CA0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E5666-0E5E-AA64-2A68-D747A4B3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17" y="358592"/>
            <a:ext cx="10377365" cy="1507067"/>
          </a:xfrm>
        </p:spPr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B0D39F-3DC0-D3E5-7EC0-EBF8F5C8A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66483"/>
            <a:ext cx="10119912" cy="4172504"/>
          </a:xfrm>
        </p:spPr>
        <p:txBody>
          <a:bodyPr>
            <a:normAutofit/>
          </a:bodyPr>
          <a:lstStyle/>
          <a:p>
            <a:r>
              <a:rPr lang="es-ES" sz="3200" b="1" dirty="0"/>
              <a:t>Objetivos</a:t>
            </a:r>
          </a:p>
          <a:p>
            <a:r>
              <a:rPr lang="es-ES" dirty="0"/>
              <a:t>Orientan el trabajo, influyen en el planteamiento y en la metodología, y deben ser retomados en las conclusiones para examinar su cumplimiento. </a:t>
            </a:r>
          </a:p>
          <a:p>
            <a:r>
              <a:rPr lang="es-ES" b="1" dirty="0"/>
              <a:t>IMPORTANTE</a:t>
            </a:r>
            <a:r>
              <a:rPr lang="es-ES" dirty="0"/>
              <a:t>:</a:t>
            </a:r>
          </a:p>
          <a:p>
            <a:r>
              <a:rPr lang="es-ES" dirty="0"/>
              <a:t>Que estén bien enunciados. Deben ser claros y concisos. Se redactan en infinitivo: DISEÑAR, IMPLEMENTAR, DEFINIR, ANALIZAR, ETC.</a:t>
            </a:r>
          </a:p>
          <a:p>
            <a:r>
              <a:rPr lang="es-ES" b="1" dirty="0"/>
              <a:t>Que sean abarcables. </a:t>
            </a:r>
          </a:p>
          <a:p>
            <a:pPr lvl="1"/>
            <a:r>
              <a:rPr lang="es-ES" dirty="0"/>
              <a:t>Al terminar el trabajo se tiene que comprobar si se han cumplido los objetivos.</a:t>
            </a:r>
          </a:p>
          <a:p>
            <a:pPr lvl="1"/>
            <a:r>
              <a:rPr lang="es-ES" dirty="0"/>
              <a:t>No deben ser excesivamente ambiciosos ni numerosos. </a:t>
            </a:r>
          </a:p>
        </p:txBody>
      </p:sp>
    </p:spTree>
    <p:extLst>
      <p:ext uri="{BB962C8B-B14F-4D97-AF65-F5344CB8AC3E}">
        <p14:creationId xmlns:p14="http://schemas.microsoft.com/office/powerpoint/2010/main" val="39371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8E322-69E7-5EA5-D7AA-C1CB0E6F7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876E4-FDFC-2F22-4D75-474F4A79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17" y="358592"/>
            <a:ext cx="10377365" cy="1507067"/>
          </a:xfrm>
        </p:spPr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7A4BE2-8296-7246-B609-424D84D85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66483"/>
            <a:ext cx="10119912" cy="4172504"/>
          </a:xfrm>
        </p:spPr>
        <p:txBody>
          <a:bodyPr>
            <a:normAutofit lnSpcReduction="10000"/>
          </a:bodyPr>
          <a:lstStyle/>
          <a:p>
            <a:r>
              <a:rPr lang="es-ES" sz="3200" b="1" dirty="0"/>
              <a:t>Objetivos</a:t>
            </a:r>
          </a:p>
          <a:p>
            <a:r>
              <a:rPr lang="es-ES" dirty="0"/>
              <a:t>Objetivo General: Indica la finalidad del trabajo.</a:t>
            </a:r>
          </a:p>
          <a:p>
            <a:r>
              <a:rPr lang="es-ES" dirty="0"/>
              <a:t>Objetivo Específico: Concretan las acciones a realizar para el logro del objetivo general.</a:t>
            </a:r>
          </a:p>
          <a:p>
            <a:r>
              <a:rPr lang="es-ES" dirty="0"/>
              <a:t>Lo más apropiado es que un trabajo tenga un objetivo general y tres/cuatro objetivos específicos.</a:t>
            </a:r>
          </a:p>
          <a:p>
            <a:endParaRPr lang="es-ES" dirty="0"/>
          </a:p>
          <a:p>
            <a:r>
              <a:rPr lang="es-ES" b="1" dirty="0"/>
              <a:t>NOTA</a:t>
            </a:r>
            <a:r>
              <a:rPr lang="es-ES" dirty="0"/>
              <a:t>: Si los objetivos iniciales cambian a medida que avanzas en el trabajo, puedes modificarlos para mantener la coherencia con el contenido del TFG.</a:t>
            </a:r>
            <a:br>
              <a:rPr lang="es-ES" dirty="0"/>
            </a:b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530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26659-4D80-4276-54BC-CE1A00D0A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B8B2E-0D1C-EEAD-06DA-D6BDBE28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17" y="358592"/>
            <a:ext cx="10377365" cy="1507067"/>
          </a:xfrm>
        </p:spPr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E86E4-4E2C-2F71-993B-BFF3215DD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66483"/>
            <a:ext cx="10119912" cy="4172504"/>
          </a:xfrm>
        </p:spPr>
        <p:txBody>
          <a:bodyPr>
            <a:normAutofit lnSpcReduction="10000"/>
          </a:bodyPr>
          <a:lstStyle/>
          <a:p>
            <a:r>
              <a:rPr lang="es-ES" sz="3200" b="1" dirty="0"/>
              <a:t>Objetivos</a:t>
            </a:r>
          </a:p>
          <a:p>
            <a:r>
              <a:rPr lang="es-ES" dirty="0"/>
              <a:t>Ejemplo:</a:t>
            </a:r>
          </a:p>
          <a:p>
            <a:r>
              <a:rPr lang="es-ES" dirty="0"/>
              <a:t>OG: Crear una aplicación web para vender equipos informáticos vía online.</a:t>
            </a:r>
          </a:p>
          <a:p>
            <a:endParaRPr lang="es-ES" dirty="0"/>
          </a:p>
          <a:p>
            <a:r>
              <a:rPr lang="es-ES" dirty="0"/>
              <a:t>OE1: Diseñar la interfaz de manera sencilla e intuitiva para mostrar el catálogo de productos .</a:t>
            </a:r>
          </a:p>
          <a:p>
            <a:r>
              <a:rPr lang="es-ES" dirty="0"/>
              <a:t>OE2: Ofrecer a los clientes un carrito de compra para seleccionar productos</a:t>
            </a:r>
          </a:p>
          <a:p>
            <a:r>
              <a:rPr lang="es-ES" dirty="0"/>
              <a:t>OE3: Disponer de un panel de administración para gestionar productos</a:t>
            </a:r>
            <a:br>
              <a:rPr lang="es-ES" dirty="0"/>
            </a:b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1960203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1033</TotalTime>
  <Words>1213</Words>
  <Application>Microsoft Office PowerPoint</Application>
  <PresentationFormat>Panorámica</PresentationFormat>
  <Paragraphs>151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8" baseType="lpstr">
      <vt:lpstr>Arial</vt:lpstr>
      <vt:lpstr>Century Gothic</vt:lpstr>
      <vt:lpstr>Estela de condensación</vt:lpstr>
      <vt:lpstr>Proyectos</vt:lpstr>
      <vt:lpstr>Proyectos</vt:lpstr>
      <vt:lpstr>Resumen</vt:lpstr>
      <vt:lpstr>Introducción</vt:lpstr>
      <vt:lpstr>Introducción</vt:lpstr>
      <vt:lpstr>Introducción</vt:lpstr>
      <vt:lpstr>Introducción</vt:lpstr>
      <vt:lpstr>Introducción</vt:lpstr>
      <vt:lpstr>Introducción</vt:lpstr>
      <vt:lpstr>Análisis</vt:lpstr>
      <vt:lpstr>Análisis</vt:lpstr>
      <vt:lpstr>Análisis</vt:lpstr>
      <vt:lpstr>Análisis</vt:lpstr>
      <vt:lpstr>Diseño</vt:lpstr>
      <vt:lpstr>Diseño</vt:lpstr>
      <vt:lpstr>Diseño</vt:lpstr>
      <vt:lpstr>Implantación</vt:lpstr>
      <vt:lpstr>Implantación</vt:lpstr>
      <vt:lpstr>Implantación</vt:lpstr>
      <vt:lpstr>Implantación</vt:lpstr>
      <vt:lpstr>Implantación</vt:lpstr>
      <vt:lpstr>Conclusiones</vt:lpstr>
      <vt:lpstr>Limitaciones y prospectiva</vt:lpstr>
      <vt:lpstr>Anexos</vt:lpstr>
      <vt:lpstr>Anexos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 y mantenimiento de redes para transmisión de datos</dc:title>
  <dc:creator>Jesus Cordoba Perez</dc:creator>
  <cp:lastModifiedBy>CORDOBA PEREZ SARMIENTO, JESUS</cp:lastModifiedBy>
  <cp:revision>29</cp:revision>
  <dcterms:created xsi:type="dcterms:W3CDTF">2021-10-21T20:31:46Z</dcterms:created>
  <dcterms:modified xsi:type="dcterms:W3CDTF">2025-09-18T04:29:25Z</dcterms:modified>
</cp:coreProperties>
</file>