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2" r:id="rId6"/>
    <p:sldId id="263" r:id="rId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3C1BB049-0B5E-7719-9E9F-45CB2BB66B8F}"/>
              </a:ext>
            </a:extLst>
          </p:cNvPr>
          <p:cNvSpPr txBox="1"/>
          <p:nvPr/>
        </p:nvSpPr>
        <p:spPr>
          <a:xfrm>
            <a:off x="1371600" y="1047750"/>
            <a:ext cx="6553200" cy="1569660"/>
          </a:xfrm>
          <a:prstGeom prst="rect">
            <a:avLst/>
          </a:prstGeom>
          <a:noFill/>
        </p:spPr>
        <p:txBody>
          <a:bodyPr wrap="square" rtlCol="0">
            <a:spAutoFit/>
          </a:bodyPr>
          <a:lstStyle/>
          <a:p>
            <a:r>
              <a:rPr lang="en-US" sz="1600" b="1" dirty="0"/>
              <a:t>PROBLEM STATEMENT NO     :012</a:t>
            </a:r>
          </a:p>
          <a:p>
            <a:endParaRPr lang="en-US" sz="1600" b="1" dirty="0"/>
          </a:p>
          <a:p>
            <a:r>
              <a:rPr lang="en-US" sz="1600" b="1" dirty="0"/>
              <a:t>PROBLEM STATEMENT NAME:</a:t>
            </a:r>
            <a:r>
              <a:rPr lang="en-US" sz="1600" dirty="0"/>
              <a:t>KNOELEDGE REPRESENTATION AND INSIGHT GENERATION FROM STRUCTURED DATASET</a:t>
            </a:r>
          </a:p>
          <a:p>
            <a:endParaRPr lang="en-US" sz="1600" dirty="0"/>
          </a:p>
          <a:p>
            <a:endParaRPr lang="en-IN" sz="1600" dirty="0"/>
          </a:p>
        </p:txBody>
      </p:sp>
      <p:sp>
        <p:nvSpPr>
          <p:cNvPr id="4" name="TextBox 3">
            <a:extLst>
              <a:ext uri="{FF2B5EF4-FFF2-40B4-BE49-F238E27FC236}">
                <a16:creationId xmlns:a16="http://schemas.microsoft.com/office/drawing/2014/main" id="{34476A55-B7D7-9E05-4E30-E4621F917BE0}"/>
              </a:ext>
            </a:extLst>
          </p:cNvPr>
          <p:cNvSpPr txBox="1"/>
          <p:nvPr/>
        </p:nvSpPr>
        <p:spPr>
          <a:xfrm flipH="1">
            <a:off x="1403930" y="2952750"/>
            <a:ext cx="6901869" cy="1200329"/>
          </a:xfrm>
          <a:prstGeom prst="rect">
            <a:avLst/>
          </a:prstGeom>
          <a:noFill/>
        </p:spPr>
        <p:txBody>
          <a:bodyPr wrap="square" rtlCol="0">
            <a:spAutoFit/>
          </a:bodyPr>
          <a:lstStyle/>
          <a:p>
            <a:r>
              <a:rPr lang="en-US" b="1"/>
              <a:t>Marketing Effectiveness</a:t>
            </a:r>
            <a:r>
              <a:rPr lang="en-US"/>
              <a:t>: "Despite heavy investments in marketing campaigns, many movies struggle to achieve box office success. How can studios improve the effectiveness of their marketing strategies to reach target audiences more efficiently?"</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8333BC6E-6397-E5CB-8525-AE9D5E9EBC3A}"/>
              </a:ext>
            </a:extLst>
          </p:cNvPr>
          <p:cNvSpPr txBox="1"/>
          <p:nvPr/>
        </p:nvSpPr>
        <p:spPr>
          <a:xfrm>
            <a:off x="990600" y="1428750"/>
            <a:ext cx="6781800" cy="3539430"/>
          </a:xfrm>
          <a:prstGeom prst="rect">
            <a:avLst/>
          </a:prstGeom>
          <a:noFill/>
        </p:spPr>
        <p:txBody>
          <a:bodyPr wrap="square" rtlCol="0">
            <a:spAutoFit/>
          </a:bodyPr>
          <a:lstStyle/>
          <a:p>
            <a:r>
              <a:rPr lang="en-US" sz="1400" b="1" dirty="0"/>
              <a:t>KNOWLEDGE REPRESENTATION:-</a:t>
            </a:r>
          </a:p>
          <a:p>
            <a:endParaRPr lang="en-US" sz="1400" b="1" dirty="0"/>
          </a:p>
          <a:p>
            <a:r>
              <a:rPr lang="en-US" sz="1400" dirty="0"/>
              <a:t>The basic idea is to represent the knowledge base by collecting the data set and processed the data and load it in the Neo4j desktop.it will </a:t>
            </a:r>
            <a:r>
              <a:rPr lang="en-US" sz="1400" dirty="0" err="1"/>
              <a:t>ceates</a:t>
            </a:r>
            <a:r>
              <a:rPr lang="en-US" sz="1400" dirty="0"/>
              <a:t> the nodes between the entities and the relationship between them are connected .We will start the DBMS and query the Neo4j desktop site by using the cypher query and it will  display the output by the nodes .it will display the </a:t>
            </a:r>
            <a:r>
              <a:rPr lang="en-US" sz="1400" dirty="0" err="1"/>
              <a:t>relationshipamong</a:t>
            </a:r>
            <a:r>
              <a:rPr lang="en-US" sz="1400" dirty="0"/>
              <a:t> the dataset.</a:t>
            </a:r>
          </a:p>
          <a:p>
            <a:endParaRPr lang="en-US" sz="1400" b="1" dirty="0"/>
          </a:p>
          <a:p>
            <a:r>
              <a:rPr lang="en-US" sz="1400" b="1" dirty="0"/>
              <a:t>INSIGHT GENERATION:-</a:t>
            </a:r>
          </a:p>
          <a:p>
            <a:endParaRPr lang="en-US" sz="1400" b="1" dirty="0"/>
          </a:p>
          <a:p>
            <a:r>
              <a:rPr lang="en-US" sz="1400" dirty="0"/>
              <a:t>Insight generation is the process of using the </a:t>
            </a:r>
            <a:r>
              <a:rPr lang="en-US" sz="1400" dirty="0" err="1"/>
              <a:t>techiniques</a:t>
            </a:r>
            <a:r>
              <a:rPr lang="en-US" sz="1400" dirty="0"/>
              <a:t> like data mining in data mining the clustering is used to describe the data in the data </a:t>
            </a:r>
            <a:r>
              <a:rPr lang="en-US" sz="1400" dirty="0" err="1"/>
              <a:t>set.k</a:t>
            </a:r>
            <a:r>
              <a:rPr lang="en-US" sz="1400" dirty="0"/>
              <a:t>-means clustering is used in the project to separate into clusters</a:t>
            </a:r>
          </a:p>
          <a:p>
            <a:endParaRPr lang="en-US" sz="1400" b="1" dirty="0"/>
          </a:p>
          <a:p>
            <a:endParaRPr lang="en-US" sz="1400" b="1" dirty="0"/>
          </a:p>
          <a:p>
            <a:r>
              <a:rPr lang="en-US" sz="1400" dirty="0"/>
              <a:t> </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pic>
        <p:nvPicPr>
          <p:cNvPr id="10" name="Picture 9">
            <a:extLst>
              <a:ext uri="{FF2B5EF4-FFF2-40B4-BE49-F238E27FC236}">
                <a16:creationId xmlns:a16="http://schemas.microsoft.com/office/drawing/2014/main" id="{E0189CF6-EE79-23FD-FA7C-6284B5D99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852487"/>
            <a:ext cx="7534275" cy="3438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5843BA0B-0FBC-9D82-516F-A8A99E5CB4AB}"/>
              </a:ext>
            </a:extLst>
          </p:cNvPr>
          <p:cNvSpPr txBox="1"/>
          <p:nvPr/>
        </p:nvSpPr>
        <p:spPr>
          <a:xfrm>
            <a:off x="1066800" y="1276350"/>
            <a:ext cx="7391400" cy="2585323"/>
          </a:xfrm>
          <a:prstGeom prst="rect">
            <a:avLst/>
          </a:prstGeom>
          <a:noFill/>
        </p:spPr>
        <p:txBody>
          <a:bodyPr wrap="square" rtlCol="0">
            <a:spAutoFit/>
          </a:bodyPr>
          <a:lstStyle/>
          <a:p>
            <a:r>
              <a:rPr lang="en-US" b="1" dirty="0"/>
              <a:t>Graph Databases</a:t>
            </a:r>
            <a:r>
              <a:rPr lang="en-US" dirty="0"/>
              <a:t>:  </a:t>
            </a:r>
            <a:r>
              <a:rPr lang="en-US" b="1" dirty="0"/>
              <a:t>NEO4J</a:t>
            </a:r>
          </a:p>
          <a:p>
            <a:pPr>
              <a:buFont typeface="Arial" panose="020B0604020202020204" pitchFamily="34" charset="0"/>
              <a:buChar char="•"/>
            </a:pPr>
            <a:r>
              <a:rPr lang="en-US" dirty="0"/>
              <a:t>Graph databases are designed to store and query data using graph structures with nodes, edges, and properties. They are well-suited for representing complex relationships and performing graph-based analytics.</a:t>
            </a:r>
          </a:p>
          <a:p>
            <a:pPr>
              <a:buFont typeface="Arial" panose="020B0604020202020204" pitchFamily="34" charset="0"/>
              <a:buChar char="•"/>
            </a:pPr>
            <a:endParaRPr lang="en-US" dirty="0"/>
          </a:p>
          <a:p>
            <a:pPr>
              <a:buFont typeface="Arial" panose="020B0604020202020204" pitchFamily="34" charset="0"/>
              <a:buChar char="•"/>
            </a:pPr>
            <a:r>
              <a:rPr lang="en-US" b="1" dirty="0"/>
              <a:t>Unsupervised Learning</a:t>
            </a:r>
            <a:r>
              <a:rPr lang="en-US" dirty="0"/>
              <a:t>: Used for clustering and anomaly detection to uncover patterns and relationships in data without labeled examples.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7ED7F9C0-7BD6-3F51-8518-4790CEFEB0DB}"/>
              </a:ext>
            </a:extLst>
          </p:cNvPr>
          <p:cNvSpPr txBox="1"/>
          <p:nvPr/>
        </p:nvSpPr>
        <p:spPr>
          <a:xfrm>
            <a:off x="2057400" y="1809750"/>
            <a:ext cx="5320487" cy="369332"/>
          </a:xfrm>
          <a:prstGeom prst="rect">
            <a:avLst/>
          </a:prstGeom>
          <a:noFill/>
        </p:spPr>
        <p:txBody>
          <a:bodyPr wrap="square" rtlCol="0">
            <a:spAutoFit/>
          </a:bodyPr>
          <a:lstStyle/>
          <a:p>
            <a:pPr algn="ctr"/>
            <a:r>
              <a:rPr lang="en-US" dirty="0"/>
              <a:t>      INDIVIDUAL PARTICIPATION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E02F5A55-E3BC-6DD0-1665-3C0AAB16D058}"/>
              </a:ext>
            </a:extLst>
          </p:cNvPr>
          <p:cNvSpPr txBox="1"/>
          <p:nvPr/>
        </p:nvSpPr>
        <p:spPr>
          <a:xfrm>
            <a:off x="914400" y="1123950"/>
            <a:ext cx="7315200" cy="2800767"/>
          </a:xfrm>
          <a:prstGeom prst="rect">
            <a:avLst/>
          </a:prstGeom>
          <a:noFill/>
        </p:spPr>
        <p:txBody>
          <a:bodyPr wrap="square" rtlCol="0">
            <a:spAutoFit/>
          </a:bodyPr>
          <a:lstStyle/>
          <a:p>
            <a:r>
              <a:rPr lang="en-US" sz="1600" dirty="0"/>
              <a:t>Knowledge representation involves the systematic organization and structuring of information in a way that facilitates interpretation and reasoning by machines. Techniques such as  graphs ,provide frameworks to capture complex relationships and concepts within data, enabling AI systems to navigate and utilize knowledge effectively.</a:t>
            </a:r>
          </a:p>
          <a:p>
            <a:endParaRPr lang="en-US" sz="1600" dirty="0"/>
          </a:p>
          <a:p>
            <a:r>
              <a:rPr lang="en-US" sz="1600" dirty="0"/>
              <a:t>Insight generation, on the other hand, goes beyond mere data processing to extract meaningful conclusions and actionable insights from structured datasets. It involves applying advanced analytics, statistical methods, and machine learning algorithms to uncover patterns, trends, correlations, or </a:t>
            </a:r>
            <a:r>
              <a:rPr lang="en-US" sz="1600" dirty="0" err="1"/>
              <a:t>anomalies,and</a:t>
            </a:r>
            <a:r>
              <a:rPr lang="en-US" sz="1600" dirty="0"/>
              <a:t> clustering.</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351</Words>
  <Application>Microsoft Office PowerPoint</Application>
  <PresentationFormat>On-screen Show (16:9)</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Problem Statement</vt:lpstr>
      <vt:lpstr>Unique Idea Brief (Solution)</vt:lpstr>
      <vt:lpstr>Process flow</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Elangovan T</cp:lastModifiedBy>
  <cp:revision>1</cp:revision>
  <dcterms:created xsi:type="dcterms:W3CDTF">2024-07-15T16:10:51Z</dcterms:created>
  <dcterms:modified xsi:type="dcterms:W3CDTF">2024-07-15T16:49:08Z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