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8" r:id="rId8"/>
    <p:sldId id="264" r:id="rId9"/>
    <p:sldId id="265" r:id="rId10"/>
    <p:sldId id="266" r:id="rId11"/>
    <p:sldId id="267" r:id="rId12"/>
    <p:sldId id="260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2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70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2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76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5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6E98DB-8299-496B-8B2A-3E83B113FA3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89724-8C9A-406E-B4E7-F4496D968C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12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2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6E98DB-8299-496B-8B2A-3E83B113FA30}" type="datetimeFigureOut">
              <a:rPr lang="pt-BR" smtClean="0"/>
              <a:t>13/01/2021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189724-8C9A-406E-B4E7-F4496D968C9E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D269B4-A3A2-45EC-B95D-15860BEB2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ENTRADAS ANALÓGICAS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2765DE6-20F1-4ECE-AC6D-3106E8FAA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DIGITAL VS ANALÓGICO</a:t>
            </a:r>
          </a:p>
        </p:txBody>
      </p:sp>
    </p:spTree>
    <p:extLst>
      <p:ext uri="{BB962C8B-B14F-4D97-AF65-F5344CB8AC3E}">
        <p14:creationId xmlns:p14="http://schemas.microsoft.com/office/powerpoint/2010/main" val="12894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7C49AF-2A8D-4D69-9732-2884BC1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DA VARIÁVEL ANALÓGICA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AEF6F62-C51D-4FBF-A036-1899180B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b="1" dirty="0"/>
              <a:t>Para 1 bit:</a:t>
            </a:r>
          </a:p>
          <a:p>
            <a:pPr marL="0" indent="0" algn="just">
              <a:buNone/>
            </a:pPr>
            <a:r>
              <a:rPr lang="pt-BR" sz="2800" dirty="0"/>
              <a:t>N = 2¹ = 2 possibilidades</a:t>
            </a:r>
          </a:p>
          <a:p>
            <a:pPr marL="0" indent="0" algn="just">
              <a:buNone/>
            </a:pPr>
            <a:r>
              <a:rPr lang="pt-BR" sz="2800" b="1" dirty="0"/>
              <a:t>Para 2 bits:</a:t>
            </a:r>
          </a:p>
          <a:p>
            <a:pPr marL="0" indent="0" algn="just">
              <a:buNone/>
            </a:pPr>
            <a:r>
              <a:rPr lang="pt-BR" sz="2800" dirty="0"/>
              <a:t>N = 2² = 4 possibilidades</a:t>
            </a:r>
          </a:p>
          <a:p>
            <a:pPr marL="0" indent="0" algn="just">
              <a:buNone/>
            </a:pPr>
            <a:r>
              <a:rPr lang="pt-BR" sz="2800" b="1" dirty="0"/>
              <a:t>Para 3 bits:</a:t>
            </a:r>
          </a:p>
          <a:p>
            <a:pPr marL="0" indent="0" algn="just">
              <a:buNone/>
            </a:pPr>
            <a:r>
              <a:rPr lang="pt-BR" sz="2800" dirty="0"/>
              <a:t>N = 2³ = 8 possibilidades</a:t>
            </a:r>
          </a:p>
        </p:txBody>
      </p:sp>
    </p:spTree>
    <p:extLst>
      <p:ext uri="{BB962C8B-B14F-4D97-AF65-F5344CB8AC3E}">
        <p14:creationId xmlns:p14="http://schemas.microsoft.com/office/powerpoint/2010/main" val="32906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7C49AF-2A8D-4D69-9732-2884BC1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DA VARIÁVEL ANALÓGICA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AEF6F62-C51D-4FBF-A036-1899180BA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30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b="1" dirty="0"/>
              <a:t>E para 10 bits?</a:t>
            </a:r>
          </a:p>
          <a:p>
            <a:pPr marL="0" indent="0" algn="just">
              <a:buNone/>
            </a:pPr>
            <a:r>
              <a:rPr lang="pt-BR" sz="2800" dirty="0"/>
              <a:t>N = 2</a:t>
            </a:r>
            <a:r>
              <a:rPr lang="pt-BR" sz="2800" baseline="30000" dirty="0"/>
              <a:t>X</a:t>
            </a:r>
          </a:p>
          <a:p>
            <a:pPr marL="0" indent="0" algn="just">
              <a:buNone/>
            </a:pPr>
            <a:r>
              <a:rPr lang="pt-BR" sz="2800" dirty="0"/>
              <a:t>N = 2</a:t>
            </a:r>
            <a:r>
              <a:rPr lang="pt-BR" sz="2800" baseline="30000" dirty="0"/>
              <a:t>10</a:t>
            </a:r>
          </a:p>
          <a:p>
            <a:pPr marL="0" indent="0" algn="just">
              <a:buNone/>
            </a:pPr>
            <a:r>
              <a:rPr lang="pt-BR" sz="2800" dirty="0"/>
              <a:t>N = 1024 possibilidades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OBS: O Arduino utiliza 10 bits para armazenamento das informações analógicas.</a:t>
            </a:r>
          </a:p>
          <a:p>
            <a:pPr marL="0" indent="0" algn="just">
              <a:buNone/>
            </a:pPr>
            <a:r>
              <a:rPr lang="pt-BR" sz="2800" dirty="0"/>
              <a:t>Valor de 0 a 1023...</a:t>
            </a:r>
          </a:p>
        </p:txBody>
      </p:sp>
    </p:spTree>
    <p:extLst>
      <p:ext uri="{BB962C8B-B14F-4D97-AF65-F5344CB8AC3E}">
        <p14:creationId xmlns:p14="http://schemas.microsoft.com/office/powerpoint/2010/main" val="24453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7BE8CF-BC0F-4C32-9297-375321AC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A453B18-7CBF-49DC-B5D4-F6802924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422544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5 V  = 1023</a:t>
            </a:r>
          </a:p>
          <a:p>
            <a:r>
              <a:rPr lang="pt-BR" b="1" dirty="0"/>
              <a:t>0 V = 0</a:t>
            </a:r>
          </a:p>
          <a:p>
            <a:endParaRPr lang="pt-BR" dirty="0"/>
          </a:p>
          <a:p>
            <a:r>
              <a:rPr lang="pt-BR" b="1" dirty="0"/>
              <a:t>2,5 V = ?</a:t>
            </a:r>
          </a:p>
          <a:p>
            <a:r>
              <a:rPr lang="pt-BR" dirty="0"/>
              <a:t>Com uma simples regra de três, temos que:</a:t>
            </a:r>
          </a:p>
          <a:p>
            <a:r>
              <a:rPr lang="pt-BR" dirty="0"/>
              <a:t>2,5 V = 511,5 ou </a:t>
            </a:r>
            <a:r>
              <a:rPr lang="pt-BR" b="1" dirty="0"/>
              <a:t>512</a:t>
            </a:r>
          </a:p>
          <a:p>
            <a:endParaRPr lang="pt-BR" dirty="0"/>
          </a:p>
          <a:p>
            <a:r>
              <a:rPr lang="pt-BR" b="1" dirty="0"/>
              <a:t>4 V = ?</a:t>
            </a:r>
          </a:p>
          <a:p>
            <a:r>
              <a:rPr lang="pt-BR" dirty="0"/>
              <a:t>Com uma simples regra de três, temos que:</a:t>
            </a:r>
          </a:p>
          <a:p>
            <a:r>
              <a:rPr lang="pt-BR" dirty="0"/>
              <a:t>4V = 818,4 ou </a:t>
            </a:r>
            <a:r>
              <a:rPr lang="pt-BR" b="1" dirty="0"/>
              <a:t>818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85D150C6-70AE-4664-BA31-F5EAB8681D78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4225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1,5 V = ?</a:t>
            </a:r>
          </a:p>
          <a:p>
            <a:r>
              <a:rPr lang="pt-BR" dirty="0"/>
              <a:t>Com uma simples regra de três, temos que:</a:t>
            </a:r>
          </a:p>
          <a:p>
            <a:r>
              <a:rPr lang="pt-BR" dirty="0"/>
              <a:t>1,5 V = 306,9 ou </a:t>
            </a:r>
            <a:r>
              <a:rPr lang="pt-BR" b="1" dirty="0"/>
              <a:t>307</a:t>
            </a:r>
          </a:p>
          <a:p>
            <a:endParaRPr lang="pt-BR" dirty="0"/>
          </a:p>
          <a:p>
            <a:r>
              <a:rPr lang="pt-BR" b="1" dirty="0"/>
              <a:t>3,2 V = ?</a:t>
            </a:r>
          </a:p>
          <a:p>
            <a:r>
              <a:rPr lang="pt-BR" dirty="0"/>
              <a:t>Com uma simples regra de três, temos que:</a:t>
            </a:r>
          </a:p>
          <a:p>
            <a:r>
              <a:rPr lang="pt-BR" dirty="0"/>
              <a:t>3,2V = 654,72 ou </a:t>
            </a:r>
            <a:r>
              <a:rPr lang="pt-BR" b="1" dirty="0"/>
              <a:t>655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3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7BE8CF-BC0F-4C32-9297-375321AC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CONHECER O POTENCIÔMETRO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943BE0ED-7FC0-4C61-9D7E-2456781D3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48070"/>
            <a:ext cx="3686382" cy="372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5B3F3083-CB06-4AEE-9C6A-92EA16D0E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89"/>
          <a:stretch/>
        </p:blipFill>
        <p:spPr bwMode="auto">
          <a:xfrm>
            <a:off x="6096000" y="2125161"/>
            <a:ext cx="3958424" cy="360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83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7BE8CF-BC0F-4C32-9297-375321AC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A453B18-7CBF-49DC-B5D4-F6802924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422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Faça um programa em Arduino que ligue um LED se a tensão presente em um potenciômetro for maior do que 3 Volts. Caso a tensão seja menor, o LED deverá desligar.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BF7ACE96-5397-465E-B4F5-AECA9DA23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10" y="3008244"/>
            <a:ext cx="3068706" cy="31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0F06FFD5-2ECC-445B-9B5F-2757CC878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40" y="3008244"/>
            <a:ext cx="3894647" cy="292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7BE8CF-BC0F-4C32-9297-375321AC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A453B18-7CBF-49DC-B5D4-F6802924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422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Faça um programa em Arduino que ligue três LEDs.</a:t>
            </a:r>
          </a:p>
          <a:p>
            <a:pPr marL="0" indent="0" algn="just">
              <a:buNone/>
            </a:pPr>
            <a:r>
              <a:rPr lang="pt-BR" sz="2400" dirty="0"/>
              <a:t>O LED 1 deverá ser acionado somente se a tensão no potenciômetro seja menor ou igual a 2 Volts.</a:t>
            </a:r>
          </a:p>
          <a:p>
            <a:pPr marL="0" indent="0" algn="just">
              <a:buNone/>
            </a:pPr>
            <a:r>
              <a:rPr lang="pt-BR" sz="2400" dirty="0"/>
              <a:t>O LED 2 deverá ser acionado somente se a tensão no potenciômetro seja maior que 2 Volts e menor ou igual a 4 Volts.</a:t>
            </a:r>
          </a:p>
          <a:p>
            <a:pPr marL="0" indent="0" algn="just">
              <a:buNone/>
            </a:pPr>
            <a:r>
              <a:rPr lang="pt-BR" sz="2400" dirty="0"/>
              <a:t>O LED 3 deverá ser acionado somente se a tensão no potenciômetro seja maior do que 4 Volts.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7BE8CF-BC0F-4C32-9297-375321AC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A453B18-7CBF-49DC-B5D4-F6802924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422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Faça um programa em Arduino que </a:t>
            </a:r>
            <a:r>
              <a:rPr lang="pt-BR" sz="2400" dirty="0" smtClean="0"/>
              <a:t>compare 2 potenciômetros da seguinte forma: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Se os valores de A0 &gt; A1, liga-se um LED verde;</a:t>
            </a:r>
          </a:p>
          <a:p>
            <a:pPr marL="0" indent="0" algn="just">
              <a:buNone/>
            </a:pPr>
            <a:r>
              <a:rPr lang="pt-BR" sz="2400" dirty="0" smtClean="0"/>
              <a:t>Se os valores de A0 &lt; A1, liga-se um LED vermelho;</a:t>
            </a:r>
          </a:p>
          <a:p>
            <a:pPr marL="0" indent="0" algn="just">
              <a:buNone/>
            </a:pPr>
            <a:r>
              <a:rPr lang="pt-BR" sz="2400" dirty="0" smtClean="0"/>
              <a:t>Se os dois valores forem iguais, os dois LEDs devem piscar ao mesmo tempo.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8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0AE337-A77E-4098-B7A9-AED8F65D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VARIÁVEL DIGITAL?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8FC8201-8C83-4B17-8EB1-F269EF8B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VARIÁVEL DIGITAL POSSUI APENAS DOIS ESTADOS: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LIGADO OU DESLIGADO;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1 OU 0;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ALTO OU BAIXO (HIGH OU LOW);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SIM OU NÃO;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AS VARIÁVEIS DIGITAIS VÊM NORMALMENTE DE BOTOEIRAS OU SESNORES QUE INFORMAM APENAS UM ESTADO ACIONADO OU DESACIONADO</a:t>
            </a:r>
          </a:p>
        </p:txBody>
      </p:sp>
    </p:spTree>
    <p:extLst>
      <p:ext uri="{BB962C8B-B14F-4D97-AF65-F5344CB8AC3E}">
        <p14:creationId xmlns:p14="http://schemas.microsoft.com/office/powerpoint/2010/main" val="36451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0AE337-A77E-4098-B7A9-AED8F65D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VARIÁVEL DIGITAL?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9555432-DCB7-4DBF-8577-186B125E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53" y="2281257"/>
            <a:ext cx="3894647" cy="292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0DFACF6D-1B03-4DCF-9288-E98E0E68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30" y="2161429"/>
            <a:ext cx="4115420" cy="31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B0A094-EF0F-41AD-8EE7-887FFD92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VARIÁVEL ANALÓGICA?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481A924-8EFF-4DA7-BCA9-B872C1FF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As variáveis analógicas possuem mais de dois estados, sendo eles contínuos que podem variar de 0 a 100%.</a:t>
            </a:r>
          </a:p>
          <a:p>
            <a:r>
              <a:rPr lang="pt-BR" sz="2400" dirty="0"/>
              <a:t>Alguns exemplos são: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Posição ou distância de um objeto;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Posição angular (em graus);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Temperatura;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Velocidade;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Luminosidade;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Tensão ou corrente elétrica;</a:t>
            </a:r>
          </a:p>
        </p:txBody>
      </p:sp>
    </p:spTree>
    <p:extLst>
      <p:ext uri="{BB962C8B-B14F-4D97-AF65-F5344CB8AC3E}">
        <p14:creationId xmlns:p14="http://schemas.microsoft.com/office/powerpoint/2010/main" val="21705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811129-FB33-41B2-836C-27ECEAB3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DIGITAL VS ANALÓGICO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349A1F7-32B1-441C-B0B6-1315ADA4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901" y="1994037"/>
            <a:ext cx="4866198" cy="40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7C49AF-2A8D-4D69-9732-2884BC1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DA VARIÁVEL ANALÓGICA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AEF6F62-C51D-4FBF-A036-1899180B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PARA QUE AS VARIÁVEIS ANALÓGICAS SEJAM UTILIZADAS NO ARDUINO, É NECESSÁRIO QUE OCORRAM DUAS PRINCIPAIS CONVERSÕES: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A CONVERSÃO DA GRANDEZA FÍSICA PARA A GRANDEZA DE TENSÃO ELÉTRICA (0 a 5 V)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A CONVERSÃO DA GRANDEZA DE TENSÃO ELÉTRICA PARA DIGITAL NO INTERIOR DO ARDUINO.</a:t>
            </a:r>
          </a:p>
          <a:p>
            <a:pPr algn="just">
              <a:buFontTx/>
              <a:buChar char="-"/>
            </a:pPr>
            <a:endParaRPr lang="pt-BR" dirty="0"/>
          </a:p>
          <a:p>
            <a:pPr marL="0" indent="0" algn="just">
              <a:buNone/>
            </a:pPr>
            <a:r>
              <a:rPr lang="pt-BR" b="1" dirty="0"/>
              <a:t>OBS</a:t>
            </a:r>
            <a:r>
              <a:rPr lang="pt-BR" dirty="0"/>
              <a:t>: SEMPRE QUANDO É REALIZADA UMA CONVERSÃO DE ANALÓGICO PARA DIGITAL, HÁ PEQUENAS PERDAS DE INFORMAÇÃO. A PERDA DE INFORMAÇÃO DEPENDE PRINCIPALMENTE DO NÚMERO DE BITS NECESSÁRIOS PARA ARMAZENAR A INFORMAÇÃO ANALÓGICA.</a:t>
            </a:r>
          </a:p>
        </p:txBody>
      </p:sp>
    </p:spTree>
    <p:extLst>
      <p:ext uri="{BB962C8B-B14F-4D97-AF65-F5344CB8AC3E}">
        <p14:creationId xmlns:p14="http://schemas.microsoft.com/office/powerpoint/2010/main" val="19854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7C49AF-2A8D-4D69-9732-2884BC1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DA VARIÁVEL ANALÓGICA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AEF6F62-C51D-4FBF-A036-1899180B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A CONVERSÃO DA GRANDEZA FÍSICA PARA A GRANDEZA DE TENSÃO ELÉTRICA (0 a 5 V)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	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CONVERSÃO DA GRANDEZA DE TENSÃO ELÉTRICA PARA DIGITAL NO INTERIOR DO ARDUINO.</a:t>
            </a:r>
          </a:p>
          <a:p>
            <a:pPr algn="just">
              <a:buFontTx/>
              <a:buChar char="-"/>
            </a:pPr>
            <a:endParaRPr lang="pt-BR" dirty="0"/>
          </a:p>
          <a:p>
            <a:pPr algn="just">
              <a:buFontTx/>
              <a:buChar char="-"/>
            </a:pP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040D9B32-21B8-4C20-AC69-3438AEEC4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7" y="1737360"/>
            <a:ext cx="2126974" cy="212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xmlns="" id="{7CE3BDB7-449E-4874-98AB-D9F4C1FB52DC}"/>
              </a:ext>
            </a:extLst>
          </p:cNvPr>
          <p:cNvSpPr/>
          <p:nvPr/>
        </p:nvSpPr>
        <p:spPr>
          <a:xfrm>
            <a:off x="2902226" y="2610678"/>
            <a:ext cx="1311965" cy="53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D590AA23-35F5-4619-92B0-5D30229B4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135" y="2305877"/>
            <a:ext cx="1311965" cy="118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542A38D2-2844-4829-B618-D4D1180CF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4134322"/>
            <a:ext cx="1311965" cy="118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xmlns="" id="{B7D49FF7-DEC4-444A-90B3-27144B52B4E9}"/>
              </a:ext>
            </a:extLst>
          </p:cNvPr>
          <p:cNvSpPr/>
          <p:nvPr/>
        </p:nvSpPr>
        <p:spPr>
          <a:xfrm>
            <a:off x="2902225" y="4459662"/>
            <a:ext cx="1311965" cy="53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D69344ED-F2E6-4ECA-93D7-A490DA84B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499" y="4114749"/>
            <a:ext cx="1872284" cy="1606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1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7C49AF-2A8D-4D69-9732-2884BC1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DA VARIÁVEL ANALÓGICA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AEF6F62-C51D-4FBF-A036-1899180B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COM APENAS 1 BIT:				COM APENAS 3 BITS: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COM APENAS 2 BITS: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xmlns="" id="{70020BDB-14E6-491C-B5BE-BF2AA589C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56631"/>
              </p:ext>
            </p:extLst>
          </p:nvPr>
        </p:nvGraphicFramePr>
        <p:xfrm>
          <a:off x="1097280" y="2316480"/>
          <a:ext cx="1201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530">
                  <a:extLst>
                    <a:ext uri="{9D8B030D-6E8A-4147-A177-3AD203B41FA5}">
                      <a16:colId xmlns:a16="http://schemas.microsoft.com/office/drawing/2014/main" xmlns="" val="1249025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039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168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763531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xmlns="" id="{9165D688-5294-4B9B-977E-E871849AC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91139"/>
              </p:ext>
            </p:extLst>
          </p:nvPr>
        </p:nvGraphicFramePr>
        <p:xfrm>
          <a:off x="1097280" y="4123268"/>
          <a:ext cx="29375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83">
                  <a:extLst>
                    <a:ext uri="{9D8B030D-6E8A-4147-A177-3AD203B41FA5}">
                      <a16:colId xmlns:a16="http://schemas.microsoft.com/office/drawing/2014/main" xmlns="" val="4087229142"/>
                    </a:ext>
                  </a:extLst>
                </a:gridCol>
                <a:gridCol w="1468783">
                  <a:extLst>
                    <a:ext uri="{9D8B030D-6E8A-4147-A177-3AD203B41FA5}">
                      <a16:colId xmlns:a16="http://schemas.microsoft.com/office/drawing/2014/main" xmlns="" val="4293034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BIT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43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86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300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315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2405070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xmlns="" id="{7EA2B472-03F6-4D44-91BE-8B820B198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96231"/>
              </p:ext>
            </p:extLst>
          </p:nvPr>
        </p:nvGraphicFramePr>
        <p:xfrm>
          <a:off x="5630408" y="2313830"/>
          <a:ext cx="44810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667">
                  <a:extLst>
                    <a:ext uri="{9D8B030D-6E8A-4147-A177-3AD203B41FA5}">
                      <a16:colId xmlns:a16="http://schemas.microsoft.com/office/drawing/2014/main" xmlns="" val="542286815"/>
                    </a:ext>
                  </a:extLst>
                </a:gridCol>
                <a:gridCol w="1493667">
                  <a:extLst>
                    <a:ext uri="{9D8B030D-6E8A-4147-A177-3AD203B41FA5}">
                      <a16:colId xmlns:a16="http://schemas.microsoft.com/office/drawing/2014/main" xmlns="" val="2142721702"/>
                    </a:ext>
                  </a:extLst>
                </a:gridCol>
                <a:gridCol w="1493667">
                  <a:extLst>
                    <a:ext uri="{9D8B030D-6E8A-4147-A177-3AD203B41FA5}">
                      <a16:colId xmlns:a16="http://schemas.microsoft.com/office/drawing/2014/main" xmlns="" val="1665888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BIT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627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98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12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919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08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280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608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084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31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9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7C49AF-2A8D-4D69-9732-2884BC1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DA VARIÁVEL ANALÓGICA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AEF6F62-C51D-4FBF-A036-1899180B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Para saber o número de possibilidades de armazenamento de valor analógico de acordo com o número de bits, podemos utilizar a seguinte fórmula:</a:t>
            </a:r>
          </a:p>
          <a:p>
            <a:pPr marL="0" indent="0" algn="just">
              <a:buNone/>
            </a:pPr>
            <a:r>
              <a:rPr lang="pt-BR" sz="2800" dirty="0"/>
              <a:t>N = 2</a:t>
            </a:r>
            <a:r>
              <a:rPr lang="pt-BR" sz="2800" baseline="30000" dirty="0"/>
              <a:t>X</a:t>
            </a:r>
          </a:p>
          <a:p>
            <a:pPr marL="0" indent="0" algn="just">
              <a:buNone/>
            </a:pPr>
            <a:r>
              <a:rPr lang="pt-BR" sz="2800" b="1" dirty="0"/>
              <a:t>Onde</a:t>
            </a:r>
            <a:r>
              <a:rPr lang="pt-BR" sz="2800" dirty="0"/>
              <a:t>:</a:t>
            </a:r>
          </a:p>
          <a:p>
            <a:pPr marL="0" indent="0" algn="just">
              <a:buNone/>
            </a:pPr>
            <a:r>
              <a:rPr lang="pt-BR" sz="2800" dirty="0"/>
              <a:t>N é o número de possibilidades</a:t>
            </a:r>
          </a:p>
          <a:p>
            <a:pPr marL="0" indent="0" algn="just">
              <a:buNone/>
            </a:pPr>
            <a:r>
              <a:rPr lang="pt-BR" sz="2800" dirty="0"/>
              <a:t>X é o número de bits</a:t>
            </a:r>
          </a:p>
        </p:txBody>
      </p:sp>
    </p:spTree>
    <p:extLst>
      <p:ext uri="{BB962C8B-B14F-4D97-AF65-F5344CB8AC3E}">
        <p14:creationId xmlns:p14="http://schemas.microsoft.com/office/powerpoint/2010/main" val="29377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530</TotalTime>
  <Words>675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Retrospectiva</vt:lpstr>
      <vt:lpstr>ENTRADAS ANALÓGICAS</vt:lpstr>
      <vt:lpstr>O QUE É UMA VARIÁVEL DIGITAL?</vt:lpstr>
      <vt:lpstr>O QUE É UMA VARIÁVEL DIGITAL?</vt:lpstr>
      <vt:lpstr>O QUE É UMA VARIÁVEL ANALÓGICA?</vt:lpstr>
      <vt:lpstr>DIGITAL VS ANALÓGICO</vt:lpstr>
      <vt:lpstr>CONVERSÃO DA VARIÁVEL ANALÓGICA</vt:lpstr>
      <vt:lpstr>CONVERSÃO DA VARIÁVEL ANALÓGICA</vt:lpstr>
      <vt:lpstr>CONVERSÃO DA VARIÁVEL ANALÓGICA</vt:lpstr>
      <vt:lpstr>CONVERSÃO DA VARIÁVEL ANALÓGICA</vt:lpstr>
      <vt:lpstr>CONVERSÃO DA VARIÁVEL ANALÓGICA</vt:lpstr>
      <vt:lpstr>CONVERSÃO DA VARIÁVEL ANALÓGICA</vt:lpstr>
      <vt:lpstr>EXEMPLO</vt:lpstr>
      <vt:lpstr>VAMOS CONHECER O POTENCIÔMETRO</vt:lpstr>
      <vt:lpstr>EXEMPLO 1</vt:lpstr>
      <vt:lpstr>EXEMPLO 2</vt:lpstr>
      <vt:lpstr>EXEMPLO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ENTRADAS ANALÓGICAS</dc:title>
  <dc:creator>Rhavi Gonçalves De Borba</dc:creator>
  <cp:lastModifiedBy>Rhavi Gonçalves de Borba</cp:lastModifiedBy>
  <cp:revision>13</cp:revision>
  <dcterms:created xsi:type="dcterms:W3CDTF">2021-01-12T19:18:01Z</dcterms:created>
  <dcterms:modified xsi:type="dcterms:W3CDTF">2021-01-13T21:03:46Z</dcterms:modified>
</cp:coreProperties>
</file>