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Fira Mono"/>
      <p:regular r:id="rId31"/>
      <p:bold r:id="rId32"/>
    </p:embeddedFont>
    <p:embeddedFont>
      <p:font typeface="Lato Light"/>
      <p:regular r:id="rId33"/>
      <p:bold r:id="rId34"/>
      <p:italic r:id="rId35"/>
      <p:boldItalic r:id="rId36"/>
    </p:embeddedFont>
    <p:embeddedFont>
      <p:font typeface="Fira Sans Condensed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Condensed-boldItalic.fntdata"/><Relationship Id="rId20" Type="http://schemas.openxmlformats.org/officeDocument/2006/relationships/slide" Target="slides/slide14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Mono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33" Type="http://schemas.openxmlformats.org/officeDocument/2006/relationships/font" Target="fonts/LatoLight-regular.fntdata"/><Relationship Id="rId10" Type="http://schemas.openxmlformats.org/officeDocument/2006/relationships/slide" Target="slides/slide4.xml"/><Relationship Id="rId32" Type="http://schemas.openxmlformats.org/officeDocument/2006/relationships/font" Target="fonts/FiraMono-bold.fntdata"/><Relationship Id="rId13" Type="http://schemas.openxmlformats.org/officeDocument/2006/relationships/slide" Target="slides/slide7.xml"/><Relationship Id="rId35" Type="http://schemas.openxmlformats.org/officeDocument/2006/relationships/font" Target="fonts/LatoLight-italic.fntdata"/><Relationship Id="rId12" Type="http://schemas.openxmlformats.org/officeDocument/2006/relationships/slide" Target="slides/slide6.xml"/><Relationship Id="rId34" Type="http://schemas.openxmlformats.org/officeDocument/2006/relationships/font" Target="fonts/LatoLight-bold.fntdata"/><Relationship Id="rId15" Type="http://schemas.openxmlformats.org/officeDocument/2006/relationships/slide" Target="slides/slide9.xml"/><Relationship Id="rId37" Type="http://schemas.openxmlformats.org/officeDocument/2006/relationships/font" Target="fonts/FiraSansCondensed-regular.fntdata"/><Relationship Id="rId14" Type="http://schemas.openxmlformats.org/officeDocument/2006/relationships/slide" Target="slides/slide8.xml"/><Relationship Id="rId36" Type="http://schemas.openxmlformats.org/officeDocument/2006/relationships/font" Target="fonts/LatoLight-boldItalic.fntdata"/><Relationship Id="rId17" Type="http://schemas.openxmlformats.org/officeDocument/2006/relationships/slide" Target="slides/slide11.xml"/><Relationship Id="rId39" Type="http://schemas.openxmlformats.org/officeDocument/2006/relationships/font" Target="fonts/FiraSansCondensed-italic.fntdata"/><Relationship Id="rId16" Type="http://schemas.openxmlformats.org/officeDocument/2006/relationships/slide" Target="slides/slide10.xml"/><Relationship Id="rId38" Type="http://schemas.openxmlformats.org/officeDocument/2006/relationships/font" Target="fonts/FiraSansCondensed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c97298a5b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c97298a5b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d76d9faf1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d76d9faf1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23751020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23751020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237510203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237510203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237510203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237510203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237510203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237510203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76d9faf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76d9faf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76d9faf1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76d9faf1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76d9faf1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76d9faf1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76d9faf1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76d9faf1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76d9faf1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d76d9faf1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237510203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237510203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d76d9faf1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d76d9faf1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d76d9faf1b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d76d9faf1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7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19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9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4064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hasCustomPrompt="1" type="title"/>
          </p:nvPr>
        </p:nvSpPr>
        <p:spPr>
          <a:xfrm>
            <a:off x="420325" y="8787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387900" y="24171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rgbClr val="F3F3F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87900" y="1062325"/>
            <a:ext cx="83682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"/>
              <a:buChar char="●"/>
              <a:defRPr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○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■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●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○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■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●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○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■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 Condensed"/>
              <a:buNone/>
              <a:defRPr sz="30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6629850" y="1977425"/>
            <a:ext cx="184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ctrTitle"/>
          </p:nvPr>
        </p:nvSpPr>
        <p:spPr>
          <a:xfrm>
            <a:off x="1290000" y="1188925"/>
            <a:ext cx="6667500" cy="199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44"/>
              <a:t>DS 4300</a:t>
            </a:r>
            <a:endParaRPr sz="244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Large Scale Information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Storage and Retrieval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Foundations</a:t>
            </a:r>
            <a:endParaRPr/>
          </a:p>
        </p:txBody>
      </p:sp>
      <p:sp>
        <p:nvSpPr>
          <p:cNvPr id="104" name="Google Shape;104;p25"/>
          <p:cNvSpPr txBox="1"/>
          <p:nvPr>
            <p:ph idx="1" type="subTitle"/>
          </p:nvPr>
        </p:nvSpPr>
        <p:spPr>
          <a:xfrm>
            <a:off x="1680300" y="3319450"/>
            <a:ext cx="57834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 Light"/>
                <a:ea typeface="Lato Light"/>
                <a:cs typeface="Lato Light"/>
                <a:sym typeface="Lato Light"/>
              </a:rPr>
              <a:t>Mark Fontenot, PhD</a:t>
            </a:r>
            <a:endParaRPr sz="2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 Light"/>
                <a:ea typeface="Lato Light"/>
                <a:cs typeface="Lato Light"/>
                <a:sym typeface="Lato Light"/>
              </a:rPr>
              <a:t>Northeastern University</a:t>
            </a:r>
            <a:endParaRPr sz="22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Database Searching</a:t>
            </a:r>
            <a:endParaRPr/>
          </a:p>
        </p:txBody>
      </p:sp>
      <p:sp>
        <p:nvSpPr>
          <p:cNvPr id="292" name="Google Shape;292;p34"/>
          <p:cNvSpPr txBox="1"/>
          <p:nvPr>
            <p:ph idx="1" type="body"/>
          </p:nvPr>
        </p:nvSpPr>
        <p:spPr>
          <a:xfrm>
            <a:off x="387900" y="996600"/>
            <a:ext cx="51513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512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5"/>
              <a:buChar char="●"/>
            </a:pPr>
            <a:r>
              <a:rPr lang="en" sz="1835"/>
              <a:t>Assume data is stored on disk by column id’s value</a:t>
            </a:r>
            <a:endParaRPr sz="1835"/>
          </a:p>
          <a:p>
            <a:pPr indent="-34512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5"/>
              <a:buChar char="●"/>
            </a:pPr>
            <a:r>
              <a:rPr lang="en" sz="1835"/>
              <a:t>Searching for a specific id = fast. </a:t>
            </a:r>
            <a:endParaRPr sz="1835"/>
          </a:p>
          <a:p>
            <a:pPr indent="-34512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5"/>
              <a:buChar char="●"/>
            </a:pPr>
            <a:r>
              <a:rPr lang="en" sz="1835"/>
              <a:t>But what if we want to search for a specific </a:t>
            </a:r>
            <a:r>
              <a:rPr i="1" lang="en" sz="1835"/>
              <a:t>specialVal</a:t>
            </a:r>
            <a:r>
              <a:rPr lang="en" sz="1835"/>
              <a:t>? </a:t>
            </a:r>
            <a:endParaRPr sz="1835"/>
          </a:p>
          <a:p>
            <a:pPr indent="-34512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5"/>
              <a:buChar char="○"/>
            </a:pPr>
            <a:r>
              <a:rPr lang="en" sz="1835"/>
              <a:t>Only option is linear scan of that column</a:t>
            </a:r>
            <a:endParaRPr sz="1835"/>
          </a:p>
          <a:p>
            <a:pPr indent="-34512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5"/>
              <a:buChar char="●"/>
            </a:pPr>
            <a:r>
              <a:rPr lang="en" sz="1835"/>
              <a:t>Can’t store data on disk sorted by both id and specialVal (at the same time)</a:t>
            </a:r>
            <a:endParaRPr sz="1835"/>
          </a:p>
          <a:p>
            <a:pPr indent="-34512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5"/>
              <a:buChar char="○"/>
            </a:pPr>
            <a:r>
              <a:rPr lang="en" sz="1835"/>
              <a:t>data would have to be duplicated → space inefficient</a:t>
            </a:r>
            <a:r>
              <a:rPr lang="en" sz="1835"/>
              <a:t> </a:t>
            </a:r>
            <a:endParaRPr sz="1835"/>
          </a:p>
        </p:txBody>
      </p:sp>
      <p:sp>
        <p:nvSpPr>
          <p:cNvPr id="293" name="Google Shape;293;p34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4" name="Google Shape;2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5400" y="1501171"/>
            <a:ext cx="1276050" cy="31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Database Searching</a:t>
            </a:r>
            <a:endParaRPr/>
          </a:p>
        </p:txBody>
      </p:sp>
      <p:sp>
        <p:nvSpPr>
          <p:cNvPr id="300" name="Google Shape;300;p35"/>
          <p:cNvSpPr txBox="1"/>
          <p:nvPr>
            <p:ph idx="1" type="body"/>
          </p:nvPr>
        </p:nvSpPr>
        <p:spPr>
          <a:xfrm>
            <a:off x="387900" y="996600"/>
            <a:ext cx="51513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512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5"/>
              <a:buChar char="●"/>
            </a:pPr>
            <a:r>
              <a:rPr lang="en" sz="1835"/>
              <a:t>Assume data is stored on disk by column id’s value</a:t>
            </a:r>
            <a:endParaRPr sz="1835"/>
          </a:p>
          <a:p>
            <a:pPr indent="-34512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5"/>
              <a:buChar char="●"/>
            </a:pPr>
            <a:r>
              <a:rPr lang="en" sz="1835"/>
              <a:t>Searching for a specific id = fast. </a:t>
            </a:r>
            <a:endParaRPr sz="1835"/>
          </a:p>
          <a:p>
            <a:pPr indent="-34512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5"/>
              <a:buChar char="●"/>
            </a:pPr>
            <a:r>
              <a:rPr lang="en" sz="1835"/>
              <a:t>But what if we want to search for a specific </a:t>
            </a:r>
            <a:r>
              <a:rPr i="1" lang="en" sz="1835"/>
              <a:t>specialVal</a:t>
            </a:r>
            <a:r>
              <a:rPr lang="en" sz="1835"/>
              <a:t>? </a:t>
            </a:r>
            <a:endParaRPr sz="1835"/>
          </a:p>
          <a:p>
            <a:pPr indent="-34512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5"/>
              <a:buChar char="○"/>
            </a:pPr>
            <a:r>
              <a:rPr lang="en" sz="1835"/>
              <a:t>Only option is linear scan of that column</a:t>
            </a:r>
            <a:endParaRPr sz="1835"/>
          </a:p>
          <a:p>
            <a:pPr indent="-34512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5"/>
              <a:buChar char="●"/>
            </a:pPr>
            <a:r>
              <a:rPr lang="en" sz="1835"/>
              <a:t>Can’t store data on disk sorted by both id and specialVal (at the same time)</a:t>
            </a:r>
            <a:endParaRPr sz="1835"/>
          </a:p>
          <a:p>
            <a:pPr indent="-34512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5"/>
              <a:buChar char="○"/>
            </a:pPr>
            <a:r>
              <a:rPr lang="en" sz="1835"/>
              <a:t>data would have to be duplicated → space inefficient </a:t>
            </a:r>
            <a:endParaRPr sz="1835"/>
          </a:p>
        </p:txBody>
      </p:sp>
      <p:sp>
        <p:nvSpPr>
          <p:cNvPr id="301" name="Google Shape;301;p35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2" name="Google Shape;3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5400" y="1501171"/>
            <a:ext cx="1276050" cy="313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5"/>
          <p:cNvSpPr/>
          <p:nvPr/>
        </p:nvSpPr>
        <p:spPr>
          <a:xfrm>
            <a:off x="1125750" y="1811325"/>
            <a:ext cx="4107300" cy="1793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 need an external data structure to support faster searching by </a:t>
            </a:r>
            <a:r>
              <a:rPr b="1" i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specialVal </a:t>
            </a: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than a linear scan.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have in our arsenal?</a:t>
            </a:r>
            <a:endParaRPr/>
          </a:p>
        </p:txBody>
      </p:sp>
      <p:sp>
        <p:nvSpPr>
          <p:cNvPr id="309" name="Google Shape;309;p36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6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5"/>
              <a:buAutoNum type="arabicParenR"/>
            </a:pPr>
            <a:r>
              <a:rPr lang="en" sz="2205"/>
              <a:t>An array of tuples (specialVal, rowNumber) sorted by specialVal</a:t>
            </a:r>
            <a:endParaRPr sz="2205"/>
          </a:p>
          <a:p>
            <a:pPr indent="-34512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5"/>
              <a:buAutoNum type="alphaLcParenR"/>
            </a:pPr>
            <a:r>
              <a:rPr lang="en" sz="1835"/>
              <a:t>We could use Binary Search to quickly locate a particular specialVal and find its corresponding row in the table</a:t>
            </a:r>
            <a:endParaRPr sz="1835"/>
          </a:p>
          <a:p>
            <a:pPr indent="-34512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5"/>
              <a:buAutoNum type="alphaLcParenR"/>
            </a:pPr>
            <a:r>
              <a:rPr lang="en" sz="1835"/>
              <a:t>But, every insert into the table would be like inserting into a sorted array - slow… </a:t>
            </a:r>
            <a:endParaRPr sz="1835"/>
          </a:p>
          <a:p>
            <a:pPr indent="-3686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5"/>
              <a:buAutoNum type="arabicParenR"/>
            </a:pPr>
            <a:r>
              <a:rPr lang="en" sz="2205"/>
              <a:t>A linked list of tuples (specialVal, rowNumber) sorted by specialVal</a:t>
            </a:r>
            <a:endParaRPr sz="2205"/>
          </a:p>
          <a:p>
            <a:pPr indent="-34512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5"/>
              <a:buAutoNum type="alphaLcParenR"/>
            </a:pPr>
            <a:r>
              <a:rPr lang="en" sz="1835"/>
              <a:t>searching for a specialVal would be slow - linear scan required</a:t>
            </a:r>
            <a:endParaRPr sz="1835"/>
          </a:p>
          <a:p>
            <a:pPr indent="-34512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5"/>
              <a:buAutoNum type="alphaLcParenR"/>
            </a:pPr>
            <a:r>
              <a:rPr lang="en" sz="1835"/>
              <a:t>But inserting into the table would theoretically be quick to also add to the list. </a:t>
            </a:r>
            <a:endParaRPr sz="1835"/>
          </a:p>
        </p:txBody>
      </p:sp>
      <p:sp>
        <p:nvSpPr>
          <p:cNvPr id="310" name="Google Shape;310;p3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36"/>
          <p:cNvSpPr/>
          <p:nvPr/>
        </p:nvSpPr>
        <p:spPr>
          <a:xfrm>
            <a:off x="2518350" y="-1642850"/>
            <a:ext cx="4107300" cy="1793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we are really talking about database indexes. 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7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Something with Fast Insert and Fast Search?</a:t>
            </a:r>
            <a:endParaRPr/>
          </a:p>
        </p:txBody>
      </p:sp>
      <p:sp>
        <p:nvSpPr>
          <p:cNvPr id="317" name="Google Shape;317;p37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Binary Search Tree - a binary tree where every node in the left subtree is less than its parent and every node in the right subtree is greater than its parent. </a:t>
            </a:r>
            <a:endParaRPr/>
          </a:p>
        </p:txBody>
      </p:sp>
      <p:sp>
        <p:nvSpPr>
          <p:cNvPr id="318" name="Google Shape;318;p37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9" name="Google Shape;3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1051" y="2623880"/>
            <a:ext cx="3393700" cy="1891724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7"/>
          <p:cNvSpPr txBox="1"/>
          <p:nvPr/>
        </p:nvSpPr>
        <p:spPr>
          <a:xfrm>
            <a:off x="231025" y="4915050"/>
            <a:ext cx="282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Image from: https://courses.grainger.illinois.edu/cs225/sp2019/notes/bst/</a:t>
            </a:r>
            <a:endParaRPr sz="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the Board!</a:t>
            </a:r>
            <a:endParaRPr/>
          </a:p>
        </p:txBody>
      </p:sp>
      <p:sp>
        <p:nvSpPr>
          <p:cNvPr id="326" name="Google Shape;326;p38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</a:t>
            </a:r>
            <a:endParaRPr/>
          </a:p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Searching is the most common operation performed by a database system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In SQL, the SELECT statement is arguably the most versatile / complex. 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Baseline for efficiency is </a:t>
            </a:r>
            <a:r>
              <a:rPr b="1" lang="en"/>
              <a:t>Linear Search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Start at the beginning of a list and proceed element by element until: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You find what you’re looking for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You get to the last element and haven’t found it</a:t>
            </a:r>
            <a:endParaRPr/>
          </a:p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</a:t>
            </a:r>
            <a:endParaRPr/>
          </a:p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"/>
              <a:t>Record - </a:t>
            </a:r>
            <a:r>
              <a:rPr lang="en"/>
              <a:t>A collection of values for attributes of a single entity instance; a row of a table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"/>
              <a:t>Collection - </a:t>
            </a:r>
            <a:r>
              <a:rPr lang="en"/>
              <a:t>a set of records of the same entity type; a table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Trivially, stored in some sequential order like a list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"/>
              <a:t>Search Key</a:t>
            </a:r>
            <a:r>
              <a:rPr lang="en"/>
              <a:t> - A value for an attribute from the entity type 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Could be &gt;= 1 attribute </a:t>
            </a:r>
            <a:endParaRPr/>
          </a:p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of Records</a:t>
            </a:r>
            <a:endParaRPr/>
          </a:p>
        </p:txBody>
      </p:sp>
      <p:sp>
        <p:nvSpPr>
          <p:cNvPr id="124" name="Google Shape;124;p28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each record takes up </a:t>
            </a:r>
            <a:r>
              <a:rPr b="1" i="1" lang="en" sz="2400"/>
              <a:t>x</a:t>
            </a:r>
            <a:r>
              <a:rPr lang="en" sz="2400"/>
              <a:t> bytes of memory, then for </a:t>
            </a:r>
            <a:r>
              <a:rPr b="1" i="1" lang="en" sz="2400"/>
              <a:t>n</a:t>
            </a:r>
            <a:r>
              <a:rPr lang="en" sz="2400"/>
              <a:t> records, we need </a:t>
            </a:r>
            <a:r>
              <a:rPr b="1" i="1" lang="en" sz="2400"/>
              <a:t>n*x</a:t>
            </a:r>
            <a:r>
              <a:rPr lang="en" sz="2400"/>
              <a:t> bytes of memory.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/>
              <a:t>Contiguously Allocated List</a:t>
            </a:r>
            <a:endParaRPr sz="2400" u="sng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All </a:t>
            </a:r>
            <a:r>
              <a:rPr b="1" i="1" lang="en" sz="2000"/>
              <a:t>n*x</a:t>
            </a:r>
            <a:r>
              <a:rPr lang="en" sz="2000"/>
              <a:t> bytes are allocated as a single “chunk” of memory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/>
              <a:t>Linked List</a:t>
            </a:r>
            <a:endParaRPr sz="2400" u="sng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Each record needs </a:t>
            </a:r>
            <a:r>
              <a:rPr i="1" lang="en" sz="2000"/>
              <a:t>x</a:t>
            </a:r>
            <a:r>
              <a:rPr lang="en" sz="2000"/>
              <a:t> bytes + additional space for 1 or 2 memory addresses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Individual records are linked together in a type of chain using memory addresses</a:t>
            </a:r>
            <a:endParaRPr sz="2000"/>
          </a:p>
        </p:txBody>
      </p:sp>
      <p:sp>
        <p:nvSpPr>
          <p:cNvPr id="125" name="Google Shape;125;p28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Contiguous vs Linked</a:t>
            </a:r>
            <a:endParaRPr/>
          </a:p>
        </p:txBody>
      </p:sp>
      <p:sp>
        <p:nvSpPr>
          <p:cNvPr id="131" name="Google Shape;131;p29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9"/>
          <p:cNvSpPr/>
          <p:nvPr/>
        </p:nvSpPr>
        <p:spPr>
          <a:xfrm>
            <a:off x="2086400" y="1577375"/>
            <a:ext cx="602400" cy="480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9"/>
          <p:cNvSpPr/>
          <p:nvPr/>
        </p:nvSpPr>
        <p:spPr>
          <a:xfrm>
            <a:off x="2688876" y="1577375"/>
            <a:ext cx="602400" cy="480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9"/>
          <p:cNvSpPr/>
          <p:nvPr/>
        </p:nvSpPr>
        <p:spPr>
          <a:xfrm>
            <a:off x="3291353" y="1577375"/>
            <a:ext cx="602400" cy="480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29"/>
          <p:cNvSpPr/>
          <p:nvPr/>
        </p:nvSpPr>
        <p:spPr>
          <a:xfrm>
            <a:off x="3893829" y="1577375"/>
            <a:ext cx="602400" cy="480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9"/>
          <p:cNvSpPr/>
          <p:nvPr/>
        </p:nvSpPr>
        <p:spPr>
          <a:xfrm>
            <a:off x="4496305" y="1577375"/>
            <a:ext cx="602400" cy="480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9"/>
          <p:cNvSpPr/>
          <p:nvPr/>
        </p:nvSpPr>
        <p:spPr>
          <a:xfrm>
            <a:off x="5098781" y="1577375"/>
            <a:ext cx="602400" cy="480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8" name="Google Shape;138;p29"/>
          <p:cNvCxnSpPr/>
          <p:nvPr/>
        </p:nvCxnSpPr>
        <p:spPr>
          <a:xfrm>
            <a:off x="648150" y="1577375"/>
            <a:ext cx="7924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9"/>
          <p:cNvCxnSpPr/>
          <p:nvPr/>
        </p:nvCxnSpPr>
        <p:spPr>
          <a:xfrm>
            <a:off x="648150" y="2058275"/>
            <a:ext cx="7924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29"/>
          <p:cNvSpPr/>
          <p:nvPr/>
        </p:nvSpPr>
        <p:spPr>
          <a:xfrm rot="5400000">
            <a:off x="3724725" y="-432375"/>
            <a:ext cx="304800" cy="3581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9"/>
          <p:cNvSpPr/>
          <p:nvPr/>
        </p:nvSpPr>
        <p:spPr>
          <a:xfrm>
            <a:off x="1483925" y="1577375"/>
            <a:ext cx="602400" cy="480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9"/>
          <p:cNvSpPr/>
          <p:nvPr/>
        </p:nvSpPr>
        <p:spPr>
          <a:xfrm>
            <a:off x="881450" y="1577375"/>
            <a:ext cx="602400" cy="480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9"/>
          <p:cNvSpPr/>
          <p:nvPr/>
        </p:nvSpPr>
        <p:spPr>
          <a:xfrm>
            <a:off x="5701250" y="1577375"/>
            <a:ext cx="602400" cy="480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9"/>
          <p:cNvSpPr/>
          <p:nvPr/>
        </p:nvSpPr>
        <p:spPr>
          <a:xfrm>
            <a:off x="6303725" y="1577375"/>
            <a:ext cx="602400" cy="480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9"/>
          <p:cNvSpPr/>
          <p:nvPr/>
        </p:nvSpPr>
        <p:spPr>
          <a:xfrm>
            <a:off x="6906200" y="1577375"/>
            <a:ext cx="602400" cy="480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9"/>
          <p:cNvSpPr/>
          <p:nvPr/>
        </p:nvSpPr>
        <p:spPr>
          <a:xfrm>
            <a:off x="7508675" y="1577375"/>
            <a:ext cx="602400" cy="480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9"/>
          <p:cNvSpPr txBox="1"/>
          <p:nvPr/>
        </p:nvSpPr>
        <p:spPr>
          <a:xfrm>
            <a:off x="2500750" y="863000"/>
            <a:ext cx="49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6 Records Contiguously Allocated - </a:t>
            </a:r>
            <a:r>
              <a:rPr b="1"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Array</a:t>
            </a:r>
            <a:endParaRPr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8" name="Google Shape;148;p29"/>
          <p:cNvCxnSpPr/>
          <p:nvPr/>
        </p:nvCxnSpPr>
        <p:spPr>
          <a:xfrm>
            <a:off x="648150" y="3134700"/>
            <a:ext cx="7924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9"/>
          <p:cNvCxnSpPr/>
          <p:nvPr/>
        </p:nvCxnSpPr>
        <p:spPr>
          <a:xfrm>
            <a:off x="648150" y="3615600"/>
            <a:ext cx="7924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9"/>
          <p:cNvSpPr/>
          <p:nvPr/>
        </p:nvSpPr>
        <p:spPr>
          <a:xfrm>
            <a:off x="1483925" y="3134700"/>
            <a:ext cx="602400" cy="480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9"/>
          <p:cNvSpPr/>
          <p:nvPr/>
        </p:nvSpPr>
        <p:spPr>
          <a:xfrm>
            <a:off x="881450" y="3134700"/>
            <a:ext cx="602400" cy="480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9"/>
          <p:cNvSpPr/>
          <p:nvPr/>
        </p:nvSpPr>
        <p:spPr>
          <a:xfrm>
            <a:off x="5701250" y="3134700"/>
            <a:ext cx="602400" cy="480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9"/>
          <p:cNvSpPr/>
          <p:nvPr/>
        </p:nvSpPr>
        <p:spPr>
          <a:xfrm>
            <a:off x="6303725" y="3134700"/>
            <a:ext cx="602400" cy="480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9"/>
          <p:cNvSpPr/>
          <p:nvPr/>
        </p:nvSpPr>
        <p:spPr>
          <a:xfrm>
            <a:off x="6906200" y="3134700"/>
            <a:ext cx="602400" cy="480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9"/>
          <p:cNvSpPr/>
          <p:nvPr/>
        </p:nvSpPr>
        <p:spPr>
          <a:xfrm>
            <a:off x="7508675" y="3134700"/>
            <a:ext cx="602400" cy="480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9"/>
          <p:cNvSpPr/>
          <p:nvPr/>
        </p:nvSpPr>
        <p:spPr>
          <a:xfrm>
            <a:off x="2086400" y="3134700"/>
            <a:ext cx="602400" cy="480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9"/>
          <p:cNvSpPr/>
          <p:nvPr/>
        </p:nvSpPr>
        <p:spPr>
          <a:xfrm>
            <a:off x="2688876" y="3134700"/>
            <a:ext cx="602400" cy="480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9"/>
          <p:cNvSpPr/>
          <p:nvPr/>
        </p:nvSpPr>
        <p:spPr>
          <a:xfrm>
            <a:off x="3291353" y="3134700"/>
            <a:ext cx="602400" cy="480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9"/>
          <p:cNvSpPr/>
          <p:nvPr/>
        </p:nvSpPr>
        <p:spPr>
          <a:xfrm>
            <a:off x="3893829" y="3134700"/>
            <a:ext cx="602400" cy="480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9"/>
          <p:cNvSpPr/>
          <p:nvPr/>
        </p:nvSpPr>
        <p:spPr>
          <a:xfrm>
            <a:off x="4496305" y="3134700"/>
            <a:ext cx="602400" cy="480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9"/>
          <p:cNvSpPr/>
          <p:nvPr/>
        </p:nvSpPr>
        <p:spPr>
          <a:xfrm>
            <a:off x="5098781" y="3134700"/>
            <a:ext cx="602400" cy="480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2" name="Google Shape;162;p29"/>
          <p:cNvCxnSpPr>
            <a:stCxn id="157" idx="2"/>
            <a:endCxn id="151" idx="2"/>
          </p:cNvCxnSpPr>
          <p:nvPr/>
        </p:nvCxnSpPr>
        <p:spPr>
          <a:xfrm rot="5400000">
            <a:off x="2086026" y="2712150"/>
            <a:ext cx="600" cy="18075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63" name="Google Shape;163;p29"/>
          <p:cNvSpPr/>
          <p:nvPr/>
        </p:nvSpPr>
        <p:spPr>
          <a:xfrm>
            <a:off x="1172025" y="2820400"/>
            <a:ext cx="3581400" cy="314325"/>
          </a:xfrm>
          <a:custGeom>
            <a:rect b="b" l="l" r="r" t="t"/>
            <a:pathLst>
              <a:path extrusionOk="0" h="12573" w="143256">
                <a:moveTo>
                  <a:pt x="0" y="12192"/>
                </a:moveTo>
                <a:cubicBezTo>
                  <a:pt x="3810" y="10827"/>
                  <a:pt x="10319" y="6032"/>
                  <a:pt x="22860" y="4000"/>
                </a:cubicBezTo>
                <a:cubicBezTo>
                  <a:pt x="35401" y="1968"/>
                  <a:pt x="57722" y="0"/>
                  <a:pt x="75248" y="0"/>
                </a:cubicBezTo>
                <a:cubicBezTo>
                  <a:pt x="92774" y="0"/>
                  <a:pt x="116681" y="1905"/>
                  <a:pt x="128016" y="4000"/>
                </a:cubicBezTo>
                <a:cubicBezTo>
                  <a:pt x="139351" y="6096"/>
                  <a:pt x="140716" y="11144"/>
                  <a:pt x="143256" y="1257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164" name="Google Shape;164;p29"/>
          <p:cNvSpPr/>
          <p:nvPr/>
        </p:nvSpPr>
        <p:spPr>
          <a:xfrm>
            <a:off x="4796300" y="3620500"/>
            <a:ext cx="3005125" cy="376212"/>
          </a:xfrm>
          <a:custGeom>
            <a:rect b="b" l="l" r="r" t="t"/>
            <a:pathLst>
              <a:path extrusionOk="0" h="20530" w="120205">
                <a:moveTo>
                  <a:pt x="0" y="762"/>
                </a:moveTo>
                <a:cubicBezTo>
                  <a:pt x="3270" y="3683"/>
                  <a:pt x="1809" y="15367"/>
                  <a:pt x="19621" y="18288"/>
                </a:cubicBezTo>
                <a:cubicBezTo>
                  <a:pt x="37433" y="21209"/>
                  <a:pt x="90106" y="21336"/>
                  <a:pt x="106870" y="18288"/>
                </a:cubicBezTo>
                <a:cubicBezTo>
                  <a:pt x="123634" y="15240"/>
                  <a:pt x="117983" y="3048"/>
                  <a:pt x="12020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165" name="Google Shape;165;p29"/>
          <p:cNvSpPr/>
          <p:nvPr/>
        </p:nvSpPr>
        <p:spPr>
          <a:xfrm>
            <a:off x="6582225" y="2834659"/>
            <a:ext cx="1266825" cy="300075"/>
          </a:xfrm>
          <a:custGeom>
            <a:rect b="b" l="l" r="r" t="t"/>
            <a:pathLst>
              <a:path extrusionOk="0" h="12003" w="50673">
                <a:moveTo>
                  <a:pt x="50673" y="11451"/>
                </a:moveTo>
                <a:cubicBezTo>
                  <a:pt x="46704" y="9543"/>
                  <a:pt x="35307" y="-91"/>
                  <a:pt x="26861" y="1"/>
                </a:cubicBezTo>
                <a:cubicBezTo>
                  <a:pt x="18416" y="93"/>
                  <a:pt x="4477" y="10003"/>
                  <a:pt x="0" y="1200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166" name="Google Shape;166;p29"/>
          <p:cNvSpPr/>
          <p:nvPr/>
        </p:nvSpPr>
        <p:spPr>
          <a:xfrm rot="10800000">
            <a:off x="5434450" y="3627243"/>
            <a:ext cx="1200150" cy="226475"/>
          </a:xfrm>
          <a:custGeom>
            <a:rect b="b" l="l" r="r" t="t"/>
            <a:pathLst>
              <a:path extrusionOk="0" h="9059" w="48006">
                <a:moveTo>
                  <a:pt x="48006" y="8929"/>
                </a:moveTo>
                <a:cubicBezTo>
                  <a:pt x="46165" y="7632"/>
                  <a:pt x="42831" y="2493"/>
                  <a:pt x="36957" y="1149"/>
                </a:cubicBezTo>
                <a:cubicBezTo>
                  <a:pt x="31083" y="-194"/>
                  <a:pt x="18924" y="-450"/>
                  <a:pt x="12764" y="868"/>
                </a:cubicBezTo>
                <a:cubicBezTo>
                  <a:pt x="6605" y="2186"/>
                  <a:pt x="2127" y="7694"/>
                  <a:pt x="0" y="90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167" name="Google Shape;167;p29"/>
          <p:cNvSpPr/>
          <p:nvPr/>
        </p:nvSpPr>
        <p:spPr>
          <a:xfrm>
            <a:off x="1095825" y="3539400"/>
            <a:ext cx="214200" cy="7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9"/>
          <p:cNvSpPr/>
          <p:nvPr/>
        </p:nvSpPr>
        <p:spPr>
          <a:xfrm>
            <a:off x="1075550" y="3129950"/>
            <a:ext cx="214200" cy="7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9"/>
          <p:cNvSpPr/>
          <p:nvPr/>
        </p:nvSpPr>
        <p:spPr>
          <a:xfrm>
            <a:off x="2855625" y="3539400"/>
            <a:ext cx="214200" cy="7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9"/>
          <p:cNvSpPr/>
          <p:nvPr/>
        </p:nvSpPr>
        <p:spPr>
          <a:xfrm>
            <a:off x="2855625" y="3134700"/>
            <a:ext cx="214200" cy="7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9"/>
          <p:cNvSpPr/>
          <p:nvPr/>
        </p:nvSpPr>
        <p:spPr>
          <a:xfrm>
            <a:off x="4658175" y="3134700"/>
            <a:ext cx="214200" cy="7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9"/>
          <p:cNvSpPr/>
          <p:nvPr/>
        </p:nvSpPr>
        <p:spPr>
          <a:xfrm>
            <a:off x="4690400" y="3539400"/>
            <a:ext cx="214200" cy="7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9"/>
          <p:cNvSpPr/>
          <p:nvPr/>
        </p:nvSpPr>
        <p:spPr>
          <a:xfrm>
            <a:off x="7730125" y="3534500"/>
            <a:ext cx="214200" cy="7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9"/>
          <p:cNvSpPr/>
          <p:nvPr/>
        </p:nvSpPr>
        <p:spPr>
          <a:xfrm>
            <a:off x="7730125" y="3129950"/>
            <a:ext cx="214200" cy="7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9"/>
          <p:cNvSpPr/>
          <p:nvPr/>
        </p:nvSpPr>
        <p:spPr>
          <a:xfrm>
            <a:off x="6497825" y="3139450"/>
            <a:ext cx="214200" cy="7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9"/>
          <p:cNvSpPr/>
          <p:nvPr/>
        </p:nvSpPr>
        <p:spPr>
          <a:xfrm>
            <a:off x="6497825" y="3534500"/>
            <a:ext cx="214200" cy="7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9"/>
          <p:cNvSpPr/>
          <p:nvPr/>
        </p:nvSpPr>
        <p:spPr>
          <a:xfrm>
            <a:off x="5292875" y="3149250"/>
            <a:ext cx="214200" cy="7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9"/>
          <p:cNvSpPr/>
          <p:nvPr/>
        </p:nvSpPr>
        <p:spPr>
          <a:xfrm>
            <a:off x="5292875" y="3544300"/>
            <a:ext cx="214200" cy="7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9"/>
          <p:cNvSpPr/>
          <p:nvPr/>
        </p:nvSpPr>
        <p:spPr>
          <a:xfrm>
            <a:off x="3291350" y="2463175"/>
            <a:ext cx="214200" cy="7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9"/>
          <p:cNvSpPr/>
          <p:nvPr/>
        </p:nvSpPr>
        <p:spPr>
          <a:xfrm>
            <a:off x="5292875" y="2489413"/>
            <a:ext cx="214200" cy="7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2825675" y="2318400"/>
            <a:ext cx="541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front</a:t>
            </a:r>
            <a:endParaRPr sz="11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4830700" y="2350500"/>
            <a:ext cx="541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back</a:t>
            </a:r>
            <a:endParaRPr sz="11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3" name="Google Shape;183;p29"/>
          <p:cNvCxnSpPr>
            <a:endCxn id="170" idx="0"/>
          </p:cNvCxnSpPr>
          <p:nvPr/>
        </p:nvCxnSpPr>
        <p:spPr>
          <a:xfrm flipH="1">
            <a:off x="2962725" y="2539500"/>
            <a:ext cx="435600" cy="5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9"/>
          <p:cNvCxnSpPr>
            <a:stCxn id="180" idx="2"/>
            <a:endCxn id="177" idx="0"/>
          </p:cNvCxnSpPr>
          <p:nvPr/>
        </p:nvCxnSpPr>
        <p:spPr>
          <a:xfrm>
            <a:off x="5399975" y="2565613"/>
            <a:ext cx="0" cy="5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9"/>
          <p:cNvSpPr txBox="1"/>
          <p:nvPr/>
        </p:nvSpPr>
        <p:spPr>
          <a:xfrm>
            <a:off x="2458825" y="4198463"/>
            <a:ext cx="54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Records Linked by memory addresses - </a:t>
            </a:r>
            <a:r>
              <a:rPr b="1"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Linked List</a:t>
            </a:r>
            <a:endParaRPr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387900" y="4177675"/>
            <a:ext cx="214200" cy="7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531725" y="4015675"/>
            <a:ext cx="95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Extra storage for a memory address</a:t>
            </a:r>
            <a:endParaRPr b="1" sz="7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442775" y="6013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Arrays are faster for random access, but slow for inserting anywhere but the end</a:t>
            </a:r>
            <a:br>
              <a:rPr lang="en"/>
            </a:br>
            <a:br>
              <a:rPr lang="en" sz="2500"/>
            </a:br>
            <a:br>
              <a:rPr lang="en" sz="2500"/>
            </a:br>
            <a:endParaRPr sz="25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Linked Lists are faster for inserting anywhere in the list, but slower for random access</a:t>
            </a:r>
            <a:endParaRPr/>
          </a:p>
        </p:txBody>
      </p:sp>
      <p:sp>
        <p:nvSpPr>
          <p:cNvPr id="194" name="Google Shape;194;p30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0"/>
          <p:cNvSpPr/>
          <p:nvPr/>
        </p:nvSpPr>
        <p:spPr>
          <a:xfrm>
            <a:off x="2805550" y="1682150"/>
            <a:ext cx="311700" cy="296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30"/>
          <p:cNvSpPr/>
          <p:nvPr/>
        </p:nvSpPr>
        <p:spPr>
          <a:xfrm>
            <a:off x="3117154" y="1682150"/>
            <a:ext cx="311700" cy="296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30"/>
          <p:cNvSpPr/>
          <p:nvPr/>
        </p:nvSpPr>
        <p:spPr>
          <a:xfrm>
            <a:off x="3428757" y="1682150"/>
            <a:ext cx="311700" cy="296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30"/>
          <p:cNvSpPr/>
          <p:nvPr/>
        </p:nvSpPr>
        <p:spPr>
          <a:xfrm>
            <a:off x="3740361" y="1682150"/>
            <a:ext cx="311700" cy="296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30"/>
          <p:cNvSpPr/>
          <p:nvPr/>
        </p:nvSpPr>
        <p:spPr>
          <a:xfrm>
            <a:off x="4051964" y="1682150"/>
            <a:ext cx="311700" cy="296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4363568" y="1682150"/>
            <a:ext cx="311700" cy="296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30"/>
          <p:cNvSpPr/>
          <p:nvPr/>
        </p:nvSpPr>
        <p:spPr>
          <a:xfrm>
            <a:off x="4675171" y="1682150"/>
            <a:ext cx="311700" cy="296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30"/>
          <p:cNvSpPr/>
          <p:nvPr/>
        </p:nvSpPr>
        <p:spPr>
          <a:xfrm>
            <a:off x="3428746" y="2223650"/>
            <a:ext cx="311700" cy="296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6425075" y="1553575"/>
            <a:ext cx="238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6039325" y="1661000"/>
            <a:ext cx="184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Insert after 2nd record</a:t>
            </a:r>
            <a:endParaRPr sz="1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1965650" y="1661000"/>
            <a:ext cx="84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records:</a:t>
            </a:r>
            <a:endParaRPr sz="1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0"/>
          <p:cNvSpPr/>
          <p:nvPr/>
        </p:nvSpPr>
        <p:spPr>
          <a:xfrm>
            <a:off x="2805550" y="2223650"/>
            <a:ext cx="311700" cy="296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3117154" y="2223650"/>
            <a:ext cx="311700" cy="296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30"/>
          <p:cNvSpPr/>
          <p:nvPr/>
        </p:nvSpPr>
        <p:spPr>
          <a:xfrm>
            <a:off x="3740357" y="2223650"/>
            <a:ext cx="311700" cy="296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4051961" y="2223650"/>
            <a:ext cx="311700" cy="296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4363564" y="2223650"/>
            <a:ext cx="311700" cy="296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30"/>
          <p:cNvSpPr/>
          <p:nvPr/>
        </p:nvSpPr>
        <p:spPr>
          <a:xfrm>
            <a:off x="4675168" y="2223650"/>
            <a:ext cx="311700" cy="296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30"/>
          <p:cNvSpPr/>
          <p:nvPr/>
        </p:nvSpPr>
        <p:spPr>
          <a:xfrm>
            <a:off x="4986771" y="2223650"/>
            <a:ext cx="311700" cy="296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1965650" y="2202500"/>
            <a:ext cx="84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records:</a:t>
            </a:r>
            <a:endParaRPr sz="1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30"/>
          <p:cNvSpPr/>
          <p:nvPr/>
        </p:nvSpPr>
        <p:spPr>
          <a:xfrm rot="5400000">
            <a:off x="4457350" y="1856150"/>
            <a:ext cx="158700" cy="1528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30"/>
          <p:cNvSpPr/>
          <p:nvPr/>
        </p:nvSpPr>
        <p:spPr>
          <a:xfrm>
            <a:off x="5801171" y="1713175"/>
            <a:ext cx="311700" cy="296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30"/>
          <p:cNvSpPr txBox="1"/>
          <p:nvPr/>
        </p:nvSpPr>
        <p:spPr>
          <a:xfrm>
            <a:off x="3405625" y="2607325"/>
            <a:ext cx="251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5 records had to be moved to make space</a:t>
            </a:r>
            <a:endParaRPr sz="1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2353100" y="3863375"/>
            <a:ext cx="311700" cy="296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30"/>
          <p:cNvSpPr/>
          <p:nvPr/>
        </p:nvSpPr>
        <p:spPr>
          <a:xfrm>
            <a:off x="3019850" y="3863375"/>
            <a:ext cx="311700" cy="296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30"/>
          <p:cNvSpPr/>
          <p:nvPr/>
        </p:nvSpPr>
        <p:spPr>
          <a:xfrm>
            <a:off x="3686600" y="3863375"/>
            <a:ext cx="311700" cy="296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30"/>
          <p:cNvSpPr/>
          <p:nvPr/>
        </p:nvSpPr>
        <p:spPr>
          <a:xfrm>
            <a:off x="4353350" y="3863375"/>
            <a:ext cx="311700" cy="296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30"/>
          <p:cNvSpPr/>
          <p:nvPr/>
        </p:nvSpPr>
        <p:spPr>
          <a:xfrm>
            <a:off x="5020100" y="3863375"/>
            <a:ext cx="311700" cy="296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2" name="Google Shape;222;p30"/>
          <p:cNvCxnSpPr>
            <a:stCxn id="217" idx="3"/>
            <a:endCxn id="218" idx="1"/>
          </p:cNvCxnSpPr>
          <p:nvPr/>
        </p:nvCxnSpPr>
        <p:spPr>
          <a:xfrm>
            <a:off x="2664800" y="4011575"/>
            <a:ext cx="35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23" name="Google Shape;223;p30"/>
          <p:cNvCxnSpPr/>
          <p:nvPr/>
        </p:nvCxnSpPr>
        <p:spPr>
          <a:xfrm>
            <a:off x="3331475" y="4011575"/>
            <a:ext cx="35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24" name="Google Shape;224;p30"/>
          <p:cNvCxnSpPr/>
          <p:nvPr/>
        </p:nvCxnSpPr>
        <p:spPr>
          <a:xfrm>
            <a:off x="3981563" y="4011575"/>
            <a:ext cx="35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25" name="Google Shape;225;p30"/>
          <p:cNvCxnSpPr/>
          <p:nvPr/>
        </p:nvCxnSpPr>
        <p:spPr>
          <a:xfrm>
            <a:off x="4664900" y="4011575"/>
            <a:ext cx="35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26" name="Google Shape;226;p30"/>
          <p:cNvSpPr txBox="1"/>
          <p:nvPr/>
        </p:nvSpPr>
        <p:spPr>
          <a:xfrm>
            <a:off x="6115525" y="3811188"/>
            <a:ext cx="184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Insert after 2nd record</a:t>
            </a:r>
            <a:endParaRPr sz="1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30"/>
          <p:cNvSpPr/>
          <p:nvPr/>
        </p:nvSpPr>
        <p:spPr>
          <a:xfrm>
            <a:off x="5877371" y="3863363"/>
            <a:ext cx="311700" cy="296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30"/>
          <p:cNvSpPr/>
          <p:nvPr/>
        </p:nvSpPr>
        <p:spPr>
          <a:xfrm>
            <a:off x="2353100" y="4334850"/>
            <a:ext cx="311700" cy="296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30"/>
          <p:cNvSpPr/>
          <p:nvPr/>
        </p:nvSpPr>
        <p:spPr>
          <a:xfrm>
            <a:off x="3019850" y="4334850"/>
            <a:ext cx="311700" cy="296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30"/>
          <p:cNvSpPr/>
          <p:nvPr/>
        </p:nvSpPr>
        <p:spPr>
          <a:xfrm>
            <a:off x="3686600" y="4334850"/>
            <a:ext cx="311700" cy="296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30"/>
          <p:cNvSpPr/>
          <p:nvPr/>
        </p:nvSpPr>
        <p:spPr>
          <a:xfrm>
            <a:off x="4353350" y="4334850"/>
            <a:ext cx="311700" cy="296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30"/>
          <p:cNvSpPr/>
          <p:nvPr/>
        </p:nvSpPr>
        <p:spPr>
          <a:xfrm>
            <a:off x="5020100" y="4334850"/>
            <a:ext cx="311700" cy="296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3" name="Google Shape;233;p30"/>
          <p:cNvCxnSpPr>
            <a:stCxn id="228" idx="3"/>
            <a:endCxn id="229" idx="1"/>
          </p:cNvCxnSpPr>
          <p:nvPr/>
        </p:nvCxnSpPr>
        <p:spPr>
          <a:xfrm>
            <a:off x="2664800" y="4483050"/>
            <a:ext cx="35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34" name="Google Shape;234;p30"/>
          <p:cNvCxnSpPr/>
          <p:nvPr/>
        </p:nvCxnSpPr>
        <p:spPr>
          <a:xfrm>
            <a:off x="3981563" y="4483050"/>
            <a:ext cx="35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35" name="Google Shape;235;p30"/>
          <p:cNvCxnSpPr/>
          <p:nvPr/>
        </p:nvCxnSpPr>
        <p:spPr>
          <a:xfrm>
            <a:off x="4664900" y="4483050"/>
            <a:ext cx="35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36" name="Google Shape;236;p30"/>
          <p:cNvSpPr/>
          <p:nvPr/>
        </p:nvSpPr>
        <p:spPr>
          <a:xfrm>
            <a:off x="3353221" y="4646988"/>
            <a:ext cx="311700" cy="296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7" name="Google Shape;237;p30"/>
          <p:cNvCxnSpPr>
            <a:endCxn id="236" idx="1"/>
          </p:cNvCxnSpPr>
          <p:nvPr/>
        </p:nvCxnSpPr>
        <p:spPr>
          <a:xfrm>
            <a:off x="3172321" y="4628988"/>
            <a:ext cx="180900" cy="166200"/>
          </a:xfrm>
          <a:prstGeom prst="bentConnector3">
            <a:avLst>
              <a:gd fmla="val -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38" name="Google Shape;238;p30"/>
          <p:cNvCxnSpPr>
            <a:stCxn id="236" idx="3"/>
            <a:endCxn id="230" idx="2"/>
          </p:cNvCxnSpPr>
          <p:nvPr/>
        </p:nvCxnSpPr>
        <p:spPr>
          <a:xfrm flipH="1" rot="10800000">
            <a:off x="3664921" y="4631388"/>
            <a:ext cx="177600" cy="163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Observations:</a:t>
            </a:r>
            <a:endParaRPr/>
          </a:p>
        </p:txBody>
      </p:sp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Arrays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fast for random access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slow for random insertions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Linked Lists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slow for random access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fast for random insertions </a:t>
            </a:r>
            <a:endParaRPr/>
          </a:p>
        </p:txBody>
      </p:sp>
      <p:sp>
        <p:nvSpPr>
          <p:cNvPr id="245" name="Google Shape;245;p31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</a:t>
            </a:r>
            <a:endParaRPr/>
          </a:p>
        </p:txBody>
      </p:sp>
      <p:sp>
        <p:nvSpPr>
          <p:cNvPr id="251" name="Google Shape;251;p32"/>
          <p:cNvSpPr txBox="1"/>
          <p:nvPr>
            <p:ph idx="1" type="body"/>
          </p:nvPr>
        </p:nvSpPr>
        <p:spPr>
          <a:xfrm>
            <a:off x="387900" y="672500"/>
            <a:ext cx="8368200" cy="4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u="sng"/>
              <a:t>Input</a:t>
            </a:r>
            <a:r>
              <a:rPr lang="en" sz="2200"/>
              <a:t>: array of values in sorted order, target value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u="sng"/>
              <a:t>Output</a:t>
            </a:r>
            <a:r>
              <a:rPr lang="en" sz="2200"/>
              <a:t>: the location (index) of where target is located or some value indicating target was not found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Fira Mono"/>
                <a:ea typeface="Fira Mono"/>
                <a:cs typeface="Fira Mono"/>
                <a:sym typeface="Fira Mono"/>
              </a:rPr>
              <a:t>def binary_search(arr, target)</a:t>
            </a:r>
            <a:endParaRPr sz="17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Mono"/>
                <a:ea typeface="Fira Mono"/>
                <a:cs typeface="Fira Mono"/>
                <a:sym typeface="Fira Mono"/>
              </a:rPr>
              <a:t>  left, right = 0, len(arr) - 1</a:t>
            </a:r>
            <a:endParaRPr sz="17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Mono"/>
                <a:ea typeface="Fira Mono"/>
                <a:cs typeface="Fira Mono"/>
                <a:sym typeface="Fira Mono"/>
              </a:rPr>
              <a:t>  while left &lt;= right:</a:t>
            </a:r>
            <a:endParaRPr sz="17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Mono"/>
                <a:ea typeface="Fira Mono"/>
                <a:cs typeface="Fira Mono"/>
                <a:sym typeface="Fira Mono"/>
              </a:rPr>
              <a:t>    mid = (left + right) // 2</a:t>
            </a:r>
            <a:endParaRPr sz="17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Mono"/>
                <a:ea typeface="Fira Mono"/>
                <a:cs typeface="Fira Mono"/>
                <a:sym typeface="Fira Mono"/>
              </a:rPr>
              <a:t>    if arr[mid] == target:</a:t>
            </a:r>
            <a:endParaRPr sz="17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Mono"/>
                <a:ea typeface="Fira Mono"/>
                <a:cs typeface="Fira Mono"/>
                <a:sym typeface="Fira Mono"/>
              </a:rPr>
              <a:t>      return mid  </a:t>
            </a:r>
            <a:endParaRPr sz="17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Mono"/>
                <a:ea typeface="Fira Mono"/>
                <a:cs typeface="Fira Mono"/>
                <a:sym typeface="Fira Mono"/>
              </a:rPr>
              <a:t>    elif arr[mid] &lt; target:</a:t>
            </a:r>
            <a:endParaRPr sz="17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Mono"/>
                <a:ea typeface="Fira Mono"/>
                <a:cs typeface="Fira Mono"/>
                <a:sym typeface="Fira Mono"/>
              </a:rPr>
              <a:t>      left = mid + 1  </a:t>
            </a:r>
            <a:endParaRPr sz="17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Mono"/>
                <a:ea typeface="Fira Mono"/>
                <a:cs typeface="Fira Mono"/>
                <a:sym typeface="Fira Mono"/>
              </a:rPr>
              <a:t>    else:</a:t>
            </a:r>
            <a:endParaRPr sz="17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Mono"/>
                <a:ea typeface="Fira Mono"/>
                <a:cs typeface="Fira Mono"/>
                <a:sym typeface="Fira Mono"/>
              </a:rPr>
              <a:t>      right = mid - 1</a:t>
            </a:r>
            <a:endParaRPr sz="17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Mono"/>
                <a:ea typeface="Fira Mono"/>
                <a:cs typeface="Fira Mono"/>
                <a:sym typeface="Fira Mono"/>
              </a:rPr>
              <a:t>  return -1</a:t>
            </a:r>
            <a:endParaRPr sz="17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52" name="Google Shape;252;p32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32"/>
          <p:cNvSpPr/>
          <p:nvPr/>
        </p:nvSpPr>
        <p:spPr>
          <a:xfrm>
            <a:off x="5167750" y="2434625"/>
            <a:ext cx="364800" cy="423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5532405" y="2434625"/>
            <a:ext cx="364800" cy="423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32"/>
          <p:cNvSpPr/>
          <p:nvPr/>
        </p:nvSpPr>
        <p:spPr>
          <a:xfrm>
            <a:off x="5897061" y="2434625"/>
            <a:ext cx="364800" cy="423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32"/>
          <p:cNvSpPr/>
          <p:nvPr/>
        </p:nvSpPr>
        <p:spPr>
          <a:xfrm>
            <a:off x="6261716" y="2434625"/>
            <a:ext cx="364800" cy="423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32"/>
          <p:cNvSpPr/>
          <p:nvPr/>
        </p:nvSpPr>
        <p:spPr>
          <a:xfrm>
            <a:off x="6626371" y="2434625"/>
            <a:ext cx="364800" cy="423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32"/>
          <p:cNvSpPr/>
          <p:nvPr/>
        </p:nvSpPr>
        <p:spPr>
          <a:xfrm>
            <a:off x="6991027" y="2434625"/>
            <a:ext cx="364800" cy="423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32"/>
          <p:cNvSpPr/>
          <p:nvPr/>
        </p:nvSpPr>
        <p:spPr>
          <a:xfrm>
            <a:off x="7355682" y="2434625"/>
            <a:ext cx="364800" cy="423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Z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32"/>
          <p:cNvSpPr txBox="1"/>
          <p:nvPr/>
        </p:nvSpPr>
        <p:spPr>
          <a:xfrm>
            <a:off x="7813300" y="2461925"/>
            <a:ext cx="132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target = A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6088175" y="3059663"/>
            <a:ext cx="678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mid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2" name="Google Shape;262;p32"/>
          <p:cNvCxnSpPr>
            <a:endCxn id="256" idx="2"/>
          </p:cNvCxnSpPr>
          <p:nvPr/>
        </p:nvCxnSpPr>
        <p:spPr>
          <a:xfrm flipH="1" rot="10800000">
            <a:off x="6410816" y="2858525"/>
            <a:ext cx="33300" cy="2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32"/>
          <p:cNvSpPr txBox="1"/>
          <p:nvPr/>
        </p:nvSpPr>
        <p:spPr>
          <a:xfrm>
            <a:off x="5010850" y="3283625"/>
            <a:ext cx="335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Since </a:t>
            </a:r>
            <a:r>
              <a:rPr i="1"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target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&lt; arr[mid], we reset </a:t>
            </a:r>
            <a:r>
              <a:rPr i="1"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right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to </a:t>
            </a:r>
            <a:r>
              <a:rPr i="1"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mid - 1. 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32"/>
          <p:cNvSpPr txBox="1"/>
          <p:nvPr/>
        </p:nvSpPr>
        <p:spPr>
          <a:xfrm>
            <a:off x="5010850" y="2249813"/>
            <a:ext cx="678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left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32"/>
          <p:cNvSpPr txBox="1"/>
          <p:nvPr/>
        </p:nvSpPr>
        <p:spPr>
          <a:xfrm>
            <a:off x="7198775" y="2249813"/>
            <a:ext cx="678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right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32"/>
          <p:cNvSpPr/>
          <p:nvPr/>
        </p:nvSpPr>
        <p:spPr>
          <a:xfrm>
            <a:off x="5096325" y="3758600"/>
            <a:ext cx="364800" cy="423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32"/>
          <p:cNvSpPr/>
          <p:nvPr/>
        </p:nvSpPr>
        <p:spPr>
          <a:xfrm>
            <a:off x="5460980" y="3758600"/>
            <a:ext cx="364800" cy="423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32"/>
          <p:cNvSpPr/>
          <p:nvPr/>
        </p:nvSpPr>
        <p:spPr>
          <a:xfrm>
            <a:off x="5825636" y="3758600"/>
            <a:ext cx="364800" cy="423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p32"/>
          <p:cNvSpPr/>
          <p:nvPr/>
        </p:nvSpPr>
        <p:spPr>
          <a:xfrm>
            <a:off x="6190291" y="3758600"/>
            <a:ext cx="364800" cy="423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32"/>
          <p:cNvSpPr/>
          <p:nvPr/>
        </p:nvSpPr>
        <p:spPr>
          <a:xfrm>
            <a:off x="6554946" y="3758600"/>
            <a:ext cx="364800" cy="423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32"/>
          <p:cNvSpPr/>
          <p:nvPr/>
        </p:nvSpPr>
        <p:spPr>
          <a:xfrm>
            <a:off x="6919602" y="3758600"/>
            <a:ext cx="364800" cy="423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32"/>
          <p:cNvSpPr/>
          <p:nvPr/>
        </p:nvSpPr>
        <p:spPr>
          <a:xfrm>
            <a:off x="7284257" y="3758600"/>
            <a:ext cx="364800" cy="423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Z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32"/>
          <p:cNvSpPr txBox="1"/>
          <p:nvPr/>
        </p:nvSpPr>
        <p:spPr>
          <a:xfrm>
            <a:off x="7741875" y="3785900"/>
            <a:ext cx="132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target = A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32"/>
          <p:cNvSpPr txBox="1"/>
          <p:nvPr/>
        </p:nvSpPr>
        <p:spPr>
          <a:xfrm>
            <a:off x="6016750" y="4383638"/>
            <a:ext cx="678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mid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5" name="Google Shape;275;p32"/>
          <p:cNvCxnSpPr>
            <a:endCxn id="269" idx="2"/>
          </p:cNvCxnSpPr>
          <p:nvPr/>
        </p:nvCxnSpPr>
        <p:spPr>
          <a:xfrm flipH="1" rot="10800000">
            <a:off x="6339391" y="4182500"/>
            <a:ext cx="33300" cy="2334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32"/>
          <p:cNvSpPr txBox="1"/>
          <p:nvPr/>
        </p:nvSpPr>
        <p:spPr>
          <a:xfrm>
            <a:off x="4939425" y="3573788"/>
            <a:ext cx="678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left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32"/>
          <p:cNvSpPr txBox="1"/>
          <p:nvPr/>
        </p:nvSpPr>
        <p:spPr>
          <a:xfrm>
            <a:off x="5689450" y="3573788"/>
            <a:ext cx="678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right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32"/>
          <p:cNvSpPr/>
          <p:nvPr/>
        </p:nvSpPr>
        <p:spPr>
          <a:xfrm>
            <a:off x="5696400" y="4211050"/>
            <a:ext cx="538150" cy="264900"/>
          </a:xfrm>
          <a:custGeom>
            <a:rect b="b" l="l" r="r" t="t"/>
            <a:pathLst>
              <a:path extrusionOk="0" h="10596" w="21526">
                <a:moveTo>
                  <a:pt x="21526" y="10477"/>
                </a:moveTo>
                <a:cubicBezTo>
                  <a:pt x="19145" y="10318"/>
                  <a:pt x="10827" y="11271"/>
                  <a:pt x="7239" y="9525"/>
                </a:cubicBezTo>
                <a:cubicBezTo>
                  <a:pt x="3651" y="7779"/>
                  <a:pt x="1207" y="1588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sp>
      <p:cxnSp>
        <p:nvCxnSpPr>
          <p:cNvPr id="279" name="Google Shape;279;p32"/>
          <p:cNvCxnSpPr/>
          <p:nvPr/>
        </p:nvCxnSpPr>
        <p:spPr>
          <a:xfrm flipH="1" rot="10800000">
            <a:off x="6215500" y="3768025"/>
            <a:ext cx="1428900" cy="3954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</a:t>
            </a:r>
            <a:endParaRPr/>
          </a:p>
        </p:txBody>
      </p:sp>
      <p:sp>
        <p:nvSpPr>
          <p:cNvPr id="285" name="Google Shape;285;p33"/>
          <p:cNvSpPr txBox="1"/>
          <p:nvPr>
            <p:ph idx="1" type="body"/>
          </p:nvPr>
        </p:nvSpPr>
        <p:spPr>
          <a:xfrm>
            <a:off x="387900" y="996600"/>
            <a:ext cx="86376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Linear Search</a:t>
            </a:r>
            <a:endParaRPr sz="25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 u="sng"/>
              <a:t>Best case</a:t>
            </a:r>
            <a:r>
              <a:rPr lang="en" sz="2100"/>
              <a:t>: target is found at the first element; only 1 comparison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 u="sng"/>
              <a:t>Worst case</a:t>
            </a:r>
            <a:r>
              <a:rPr lang="en" sz="2100"/>
              <a:t>: target is not in the array; </a:t>
            </a:r>
            <a:r>
              <a:rPr i="1" lang="en" sz="2100"/>
              <a:t>n</a:t>
            </a:r>
            <a:r>
              <a:rPr lang="en" sz="2100"/>
              <a:t> comparisons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Therefore, in the worst case, linear search is </a:t>
            </a:r>
            <a:r>
              <a:rPr i="1" lang="en" sz="2100"/>
              <a:t>O(n) </a:t>
            </a:r>
            <a:r>
              <a:rPr lang="en" sz="2100"/>
              <a:t>time complexity</a:t>
            </a:r>
            <a:r>
              <a:rPr i="1" lang="en" sz="2100"/>
              <a:t>.</a:t>
            </a:r>
            <a:endParaRPr sz="21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Binary Search</a:t>
            </a:r>
            <a:endParaRPr sz="25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 u="sng"/>
              <a:t>Best case</a:t>
            </a:r>
            <a:r>
              <a:rPr lang="en" sz="2100"/>
              <a:t>: target is found at </a:t>
            </a:r>
            <a:r>
              <a:rPr i="1" lang="en" sz="2100"/>
              <a:t>mid</a:t>
            </a:r>
            <a:r>
              <a:rPr lang="en" sz="2100"/>
              <a:t>; 1 comparison (inside the loop)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 u="sng"/>
              <a:t>Worst case</a:t>
            </a:r>
            <a:r>
              <a:rPr lang="en" sz="2100"/>
              <a:t>: target is not in the array; </a:t>
            </a:r>
            <a:r>
              <a:rPr i="1" lang="en" sz="2100"/>
              <a:t>log</a:t>
            </a:r>
            <a:r>
              <a:rPr baseline="-25000" i="1" lang="en" sz="2100"/>
              <a:t>2</a:t>
            </a:r>
            <a:r>
              <a:rPr i="1" lang="en" sz="2100"/>
              <a:t> n</a:t>
            </a:r>
            <a:r>
              <a:rPr lang="en" sz="2100"/>
              <a:t> comparisons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Therefore, in the worst case, binary search is </a:t>
            </a:r>
            <a:r>
              <a:rPr i="1" lang="en" sz="2100"/>
              <a:t>O(log</a:t>
            </a:r>
            <a:r>
              <a:rPr baseline="-25000" i="1" lang="en" sz="2100"/>
              <a:t>2</a:t>
            </a:r>
            <a:r>
              <a:rPr i="1" lang="en" sz="2100"/>
              <a:t>n) </a:t>
            </a:r>
            <a:r>
              <a:rPr lang="en" sz="2100"/>
              <a:t>time complexity</a:t>
            </a:r>
            <a:r>
              <a:rPr i="1" lang="en" sz="2100"/>
              <a:t>.</a:t>
            </a:r>
            <a:endParaRPr i="1" sz="2100"/>
          </a:p>
        </p:txBody>
      </p:sp>
      <p:sp>
        <p:nvSpPr>
          <p:cNvPr id="286" name="Google Shape;286;p3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