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oboto Slab"/>
      <p:regular r:id="rId30"/>
      <p:bold r:id="rId31"/>
    </p:embeddedFont>
    <p:embeddedFont>
      <p:font typeface="Roboto"/>
      <p:regular r:id="rId32"/>
      <p:bold r:id="rId33"/>
      <p:italic r:id="rId34"/>
      <p:boldItalic r:id="rId35"/>
    </p:embeddedFont>
    <p:embeddedFont>
      <p:font typeface="Lato"/>
      <p:regular r:id="rId36"/>
      <p:bold r:id="rId37"/>
      <p:italic r:id="rId38"/>
      <p:boldItalic r:id="rId39"/>
    </p:embeddedFont>
    <p:embeddedFont>
      <p:font typeface="Fira Mono"/>
      <p:regular r:id="rId40"/>
      <p:bold r:id="rId41"/>
    </p:embeddedFont>
    <p:embeddedFont>
      <p:font typeface="Lato Light"/>
      <p:regular r:id="rId42"/>
      <p:bold r:id="rId43"/>
      <p:italic r:id="rId44"/>
      <p:boldItalic r:id="rId45"/>
    </p:embeddedFont>
    <p:embeddedFont>
      <p:font typeface="Fira Sans Condensed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Mono-regular.fntdata"/><Relationship Id="rId42" Type="http://schemas.openxmlformats.org/officeDocument/2006/relationships/font" Target="fonts/LatoLight-regular.fntdata"/><Relationship Id="rId41" Type="http://schemas.openxmlformats.org/officeDocument/2006/relationships/font" Target="fonts/FiraMono-bold.fntdata"/><Relationship Id="rId44" Type="http://schemas.openxmlformats.org/officeDocument/2006/relationships/font" Target="fonts/LatoLight-italic.fntdata"/><Relationship Id="rId43" Type="http://schemas.openxmlformats.org/officeDocument/2006/relationships/font" Target="fonts/LatoLight-bold.fntdata"/><Relationship Id="rId46" Type="http://schemas.openxmlformats.org/officeDocument/2006/relationships/font" Target="fonts/FiraSansCondensed-regular.fntdata"/><Relationship Id="rId45" Type="http://schemas.openxmlformats.org/officeDocument/2006/relationships/font" Target="fonts/Lato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FiraSansCondensed-italic.fntdata"/><Relationship Id="rId47" Type="http://schemas.openxmlformats.org/officeDocument/2006/relationships/font" Target="fonts/FiraSansCondensed-bold.fntdata"/><Relationship Id="rId49" Type="http://schemas.openxmlformats.org/officeDocument/2006/relationships/font" Target="fonts/FiraSansCondensed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Slab-bold.fntdata"/><Relationship Id="rId30" Type="http://schemas.openxmlformats.org/officeDocument/2006/relationships/font" Target="fonts/RobotoSlab-regular.fntdata"/><Relationship Id="rId33" Type="http://schemas.openxmlformats.org/officeDocument/2006/relationships/font" Target="fonts/Roboto-bold.fntdata"/><Relationship Id="rId32" Type="http://schemas.openxmlformats.org/officeDocument/2006/relationships/font" Target="fonts/Roboto-regular.fntdata"/><Relationship Id="rId35" Type="http://schemas.openxmlformats.org/officeDocument/2006/relationships/font" Target="fonts/Roboto-boldItalic.fntdata"/><Relationship Id="rId34" Type="http://schemas.openxmlformats.org/officeDocument/2006/relationships/font" Target="fonts/Roboto-italic.fntdata"/><Relationship Id="rId37" Type="http://schemas.openxmlformats.org/officeDocument/2006/relationships/font" Target="fonts/Lato-bold.fntdata"/><Relationship Id="rId36" Type="http://schemas.openxmlformats.org/officeDocument/2006/relationships/font" Target="fonts/Lato-regular.fntdata"/><Relationship Id="rId39" Type="http://schemas.openxmlformats.org/officeDocument/2006/relationships/font" Target="fonts/Lato-boldItalic.fntdata"/><Relationship Id="rId38" Type="http://schemas.openxmlformats.org/officeDocument/2006/relationships/font" Target="fonts/Lato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97298a5b3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97298a5b3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d35a2d497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d35a2d497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35a2d497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35a2d497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35a2d497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d35a2d497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35a2d497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35a2d497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d35a2d497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d35a2d497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35a2d497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35a2d497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35a2d497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35a2d497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35a2d497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35a2d497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d35a2d497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d35a2d497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35a2d497a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35a2d497a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35a2d49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35a2d49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35a2d497a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35a2d497a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35a2d497a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d35a2d497a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35a2d497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35a2d497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c97298a5b3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c97298a5b3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40fd3fd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40fd3fd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35a2d49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35a2d49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35a2d49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35a2d49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35a2d49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d35a2d49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35a2d49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35a2d49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35a2d497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d35a2d497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35a2d497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d35a2d497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 Slab"/>
              <a:buNone/>
              <a:defRPr sz="24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b="1" sz="3300"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93700" lvl="0" marL="4572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indent="-368300" lvl="1" marL="9144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rtl="0"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rtl="0"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" name="Google Shape;67;p1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19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19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21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21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6" name="Google Shape;86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91" name="Google Shape;91;p2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/>
          <p:nvPr>
            <p:ph hasCustomPrompt="1"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0"/>
              <a:buNone/>
              <a:defRPr sz="13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23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rtl="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30200" lvl="1" marL="9144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rgbClr val="F3F3F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87900" y="1062325"/>
            <a:ext cx="83682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Lato"/>
              <a:buChar char="●"/>
              <a:defRPr sz="28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●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○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ato"/>
              <a:buChar char="■"/>
              <a:defRPr sz="24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Fira Sans Condensed"/>
              <a:buNone/>
              <a:defRPr sz="3000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oboto Slab"/>
              <a:buNone/>
              <a:defRPr sz="3000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0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>
            <p:ph type="ctrTitle"/>
          </p:nvPr>
        </p:nvSpPr>
        <p:spPr>
          <a:xfrm>
            <a:off x="1290000" y="649150"/>
            <a:ext cx="6667500" cy="199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22"/>
              <a:t>DS 4300</a:t>
            </a:r>
            <a:endParaRPr sz="2222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Moving Beyond the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Relational Model</a:t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1680300" y="3319450"/>
            <a:ext cx="5783400" cy="13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Mark Fontenot, PhD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Lato Light"/>
                <a:ea typeface="Lato Light"/>
                <a:cs typeface="Lato Light"/>
                <a:sym typeface="Lato Light"/>
              </a:rPr>
              <a:t>Northeastern University</a:t>
            </a:r>
            <a:endParaRPr sz="2200"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Transaction - Transfer $$</a:t>
            </a:r>
            <a:endParaRPr/>
          </a:p>
        </p:txBody>
      </p:sp>
      <p:sp>
        <p:nvSpPr>
          <p:cNvPr id="171" name="Google Shape;171;p3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2" name="Google Shape;172;p34"/>
          <p:cNvSpPr txBox="1"/>
          <p:nvPr/>
        </p:nvSpPr>
        <p:spPr>
          <a:xfrm>
            <a:off x="970875" y="917075"/>
            <a:ext cx="7269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DELIMITER //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Fira Mono"/>
                <a:ea typeface="Fira Mono"/>
                <a:cs typeface="Fira Mono"/>
                <a:sym typeface="Fira Mono"/>
              </a:rPr>
              <a:t>CREATE PROCEDURE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transfer(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IN sender_id INT,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IN receiver_id INT,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IN amount DECIMAL(10,2)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)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Fira Mono"/>
                <a:ea typeface="Fira Mono"/>
                <a:cs typeface="Fira Mono"/>
                <a:sym typeface="Fira Mono"/>
              </a:rPr>
              <a:t>BEGIN</a:t>
            </a:r>
            <a:endParaRPr b="1"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DECLARE rollback_message VARCHAR(255) </a:t>
            </a:r>
            <a:br>
              <a:rPr lang="en" sz="1000"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	DEFAULT 'Transaction rolled back: Insufficient funds';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DECLARE commit_message VARCHAR(255) 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DEFAULT 'Transaction committed successfully';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Start the transaction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START TRANSACTION;</a:t>
            </a:r>
            <a:endParaRPr b="1"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Attempt to debit money from account 1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UPDATE accounts SET balance = balance - amount WHERE account_id = sender_id;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Attempt to credit money to account 2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UPDATE accounts SET balance = balance + amount WHERE account_id = receiver_id;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-- Continued Next Slide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Transaction - Transfer $$</a:t>
            </a:r>
            <a:endParaRPr/>
          </a:p>
        </p:txBody>
      </p:sp>
      <p:sp>
        <p:nvSpPr>
          <p:cNvPr id="178" name="Google Shape;178;p3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35"/>
          <p:cNvSpPr txBox="1"/>
          <p:nvPr/>
        </p:nvSpPr>
        <p:spPr>
          <a:xfrm>
            <a:off x="387900" y="933750"/>
            <a:ext cx="75846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-- Continued from previous slide 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Check if there are sufficient funds in account 1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-- Simulate a condition where there are insufficient funds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IF (SELECT balance FROM accounts WHERE account_id = sender_id) &lt; 0 THEN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-- Roll back the transaction if there are insufficient funds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b="1"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ROLLBACK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SIGNAL SQLSTATE '45000'  	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-- 45000 is unhandled, user-defined error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    SET MESSAGE_TEXT = rollback_message;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ELSE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-- Log the transactions if there are sufficient funds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INSERT INTO transactions (account_id, amount, transaction_type) </a:t>
            </a:r>
            <a:b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</a:b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		VALUES (sender_id, -amount, 'WITHDRAWAL');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INSERT INTO transactions (account_id, amount, transaction_type) 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VALUES (receiver_id, amount, 'DEPOSIT');</a:t>
            </a:r>
            <a:endParaRPr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-- Commit the transaction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</a:t>
            </a:r>
            <a:r>
              <a:rPr b="1" lang="en" sz="1000">
                <a:solidFill>
                  <a:schemeClr val="accent4"/>
                </a:solidFill>
                <a:latin typeface="Fira Mono"/>
                <a:ea typeface="Fira Mono"/>
                <a:cs typeface="Fira Mono"/>
                <a:sym typeface="Fira Mono"/>
              </a:rPr>
              <a:t>COMMIT;</a:t>
            </a:r>
            <a:endParaRPr b="1" sz="1000">
              <a:solidFill>
                <a:schemeClr val="accent4"/>
              </a:solidFill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    SELECT commit_message AS 'Result';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   </a:t>
            </a:r>
            <a:r>
              <a:rPr b="1" lang="en" sz="1000">
                <a:latin typeface="Fira Mono"/>
                <a:ea typeface="Fira Mono"/>
                <a:cs typeface="Fira Mono"/>
                <a:sym typeface="Fira Mono"/>
              </a:rPr>
              <a:t>END IF;</a:t>
            </a:r>
            <a:endParaRPr b="1"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Fira Mono"/>
                <a:ea typeface="Fira Mono"/>
                <a:cs typeface="Fira Mono"/>
                <a:sym typeface="Fira Mono"/>
              </a:rPr>
              <a:t>END</a:t>
            </a: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 //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Fira Mono"/>
                <a:ea typeface="Fira Mono"/>
                <a:cs typeface="Fira Mono"/>
                <a:sym typeface="Fira Mono"/>
              </a:rPr>
              <a:t>DELIMITER ;</a:t>
            </a:r>
            <a:endParaRPr sz="1000">
              <a:latin typeface="Fira Mono"/>
              <a:ea typeface="Fira Mono"/>
              <a:cs typeface="Fira Mono"/>
              <a:sym typeface="Fira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85" name="Google Shape;185;p36"/>
          <p:cNvSpPr txBox="1"/>
          <p:nvPr>
            <p:ph idx="1" type="body"/>
          </p:nvPr>
        </p:nvSpPr>
        <p:spPr>
          <a:xfrm>
            <a:off x="387900" y="996600"/>
            <a:ext cx="8368200" cy="3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Durability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Once a transaction is completed and committed successfully, its changes are permanent. 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Even in the event of a system failure, committed transactions are preserved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For more info on Transactions, see: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Kleppmann Book Chapter 7</a:t>
            </a:r>
            <a:endParaRPr/>
          </a:p>
        </p:txBody>
      </p:sp>
      <p:sp>
        <p:nvSpPr>
          <p:cNvPr id="186" name="Google Shape;186;p3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… </a:t>
            </a:r>
            <a:endParaRPr/>
          </a:p>
        </p:txBody>
      </p:sp>
      <p:sp>
        <p:nvSpPr>
          <p:cNvPr id="192" name="Google Shape;192;p3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Databases may not be the solution to all problems… </a:t>
            </a:r>
            <a:endParaRPr/>
          </a:p>
          <a:p>
            <a:pPr indent="-36893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sometimes, schemas evolve over time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 all apps may need the full strength of ACID compliance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joins can be expensive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lot of data is semi-structured or unstructured (JSON, XML, etc)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Horizontal scaling presents challenges</a:t>
            </a:r>
            <a:endParaRPr/>
          </a:p>
          <a:p>
            <a:pPr indent="-36893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 apps need something more performant (real time, low latency systems)</a:t>
            </a:r>
            <a:endParaRPr/>
          </a:p>
        </p:txBody>
      </p:sp>
      <p:sp>
        <p:nvSpPr>
          <p:cNvPr id="193" name="Google Shape;193;p3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Scalability</a:t>
            </a:r>
            <a:r>
              <a:rPr lang="en"/>
              <a:t> - Up or Out?</a:t>
            </a:r>
            <a:endParaRPr/>
          </a:p>
        </p:txBody>
      </p:sp>
      <p:sp>
        <p:nvSpPr>
          <p:cNvPr id="199" name="Google Shape;199;p38"/>
          <p:cNvSpPr txBox="1"/>
          <p:nvPr>
            <p:ph idx="1" type="body"/>
          </p:nvPr>
        </p:nvSpPr>
        <p:spPr>
          <a:xfrm>
            <a:off x="147275" y="514625"/>
            <a:ext cx="3688500" cy="4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Conventional Wisdom</a:t>
            </a:r>
            <a:r>
              <a:rPr lang="en" sz="1800"/>
              <a:t>: Scale vertically (up, with bigger, more powerful systems) until the demands of high-availability make it necessary to </a:t>
            </a:r>
            <a:r>
              <a:rPr lang="en" sz="1800"/>
              <a:t>scale</a:t>
            </a:r>
            <a:r>
              <a:rPr lang="en" sz="1800"/>
              <a:t> out with some type of distributed computing model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/>
              <a:t>But why?</a:t>
            </a:r>
            <a:r>
              <a:rPr lang="en" sz="1800"/>
              <a:t> Scaling up is easier - no need to really modify your architecture.  But there are practical and financial limits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/>
              <a:t>However:</a:t>
            </a:r>
            <a:r>
              <a:rPr lang="en" sz="1800"/>
              <a:t> There are modern systems that make horizontal scaling less problematic. </a:t>
            </a:r>
            <a:endParaRPr sz="1800"/>
          </a:p>
        </p:txBody>
      </p:sp>
      <p:sp>
        <p:nvSpPr>
          <p:cNvPr id="200" name="Google Shape;200;p3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1" name="Google Shape;20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4475" y="1408687"/>
            <a:ext cx="4945425" cy="28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60"/>
              <a:t>So what?  Distributed Data when Scaling Out</a:t>
            </a:r>
            <a:endParaRPr sz="2760"/>
          </a:p>
        </p:txBody>
      </p:sp>
      <p:sp>
        <p:nvSpPr>
          <p:cNvPr id="207" name="Google Shape;207;p3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distributed system </a:t>
            </a:r>
            <a:r>
              <a:rPr lang="en"/>
              <a:t>is </a:t>
            </a:r>
            <a:r>
              <a:rPr i="1" lang="en"/>
              <a:t>“a collection of independent computers that appear to its users as one computer</a:t>
            </a:r>
            <a:r>
              <a:rPr lang="en"/>
              <a:t>.” </a:t>
            </a:r>
            <a:r>
              <a:rPr i="1" lang="en"/>
              <a:t>-Andrew Tennenbaum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Characteristics of Distributed Systems: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computers operate concurrently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computers fail independently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no shared global clock</a:t>
            </a:r>
            <a:endParaRPr/>
          </a:p>
        </p:txBody>
      </p:sp>
      <p:sp>
        <p:nvSpPr>
          <p:cNvPr id="208" name="Google Shape;208;p3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Storage - 2 Directions</a:t>
            </a:r>
            <a:endParaRPr/>
          </a:p>
        </p:txBody>
      </p:sp>
      <p:sp>
        <p:nvSpPr>
          <p:cNvPr id="214" name="Google Shape;214;p4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6788"/>
            <a:ext cx="8839198" cy="3346182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/>
        </p:nvSpPr>
        <p:spPr>
          <a:xfrm>
            <a:off x="387900" y="3092625"/>
            <a:ext cx="1405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Single</a:t>
            </a:r>
            <a:endParaRPr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Main</a:t>
            </a:r>
            <a:endParaRPr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Node</a:t>
            </a:r>
            <a:endParaRPr sz="23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Data Stores</a:t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Data is stored on &gt; 1 node, typically replicated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i.e. each block of data is </a:t>
            </a:r>
            <a:r>
              <a:rPr lang="en"/>
              <a:t>available</a:t>
            </a:r>
            <a:r>
              <a:rPr lang="en"/>
              <a:t> on N nodes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Distributed databases can be relational or non-relational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MySQL and PostgreSQL support replication and sharding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CockroachDB - new player on the scene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Many NoSQL systems support one or both models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But remember: </a:t>
            </a:r>
            <a:r>
              <a:rPr b="1" lang="en"/>
              <a:t>Network partitioning is inevitable!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network failures, system failures</a:t>
            </a:r>
            <a:endParaRPr/>
          </a:p>
          <a:p>
            <a:pPr indent="-35782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Overall system needs to be </a:t>
            </a:r>
            <a:r>
              <a:rPr b="1" lang="en"/>
              <a:t>Partition Tolerant</a:t>
            </a:r>
            <a:endParaRPr/>
          </a:p>
          <a:p>
            <a:pPr indent="-35782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System can keep running even w/ network partition</a:t>
            </a:r>
            <a:endParaRPr/>
          </a:p>
        </p:txBody>
      </p:sp>
      <p:sp>
        <p:nvSpPr>
          <p:cNvPr id="223" name="Google Shape;223;p4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CAP Theorem</a:t>
            </a:r>
            <a:endParaRPr/>
          </a:p>
        </p:txBody>
      </p:sp>
      <p:sp>
        <p:nvSpPr>
          <p:cNvPr id="229" name="Google Shape;229;p4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675" y="1136024"/>
            <a:ext cx="7529375" cy="33786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CAP Theorem</a:t>
            </a:r>
            <a:endParaRPr/>
          </a:p>
        </p:txBody>
      </p:sp>
      <p:sp>
        <p:nvSpPr>
          <p:cNvPr id="236" name="Google Shape;236;p4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CAP Theorem</a:t>
            </a:r>
            <a:r>
              <a:rPr lang="en"/>
              <a:t> states that it is </a:t>
            </a:r>
            <a:r>
              <a:rPr i="1" lang="en" u="sng"/>
              <a:t>impossible</a:t>
            </a:r>
            <a:r>
              <a:rPr lang="en"/>
              <a:t> for a distributed data store to </a:t>
            </a:r>
            <a:r>
              <a:rPr i="1" lang="en"/>
              <a:t>simultaneously</a:t>
            </a:r>
            <a:r>
              <a:rPr lang="en"/>
              <a:t> provide more than two out of the </a:t>
            </a:r>
            <a:r>
              <a:rPr lang="en"/>
              <a:t>following</a:t>
            </a:r>
            <a:r>
              <a:rPr lang="en"/>
              <a:t> three guarantees: </a:t>
            </a:r>
            <a:endParaRPr/>
          </a:p>
          <a:p>
            <a:pPr indent="-38131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Consistency</a:t>
            </a:r>
            <a:r>
              <a:rPr lang="en"/>
              <a:t> - Every read receives the most recent write or error thrown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Availability</a:t>
            </a:r>
            <a:r>
              <a:rPr lang="en"/>
              <a:t> - Every request </a:t>
            </a:r>
            <a:r>
              <a:rPr lang="en"/>
              <a:t>receives a (non-error) response - but no guarantee that the response contains the most recent write</a:t>
            </a:r>
            <a:endParaRPr/>
          </a:p>
          <a:p>
            <a:pPr indent="-38131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Partition Tolerance</a:t>
            </a:r>
            <a:r>
              <a:rPr lang="en"/>
              <a:t> - The system can continue to operate despite arbitrary network issues.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the Relational Model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(Mostly) </a:t>
            </a:r>
            <a:r>
              <a:rPr lang="en"/>
              <a:t>Standard Data Model and Query Language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ACID Compliance </a:t>
            </a:r>
            <a:r>
              <a:rPr lang="en">
                <a:solidFill>
                  <a:srgbClr val="CCCCCC"/>
                </a:solidFill>
              </a:rPr>
              <a:t>(more on this in a second)</a:t>
            </a:r>
            <a:endParaRPr>
              <a:solidFill>
                <a:srgbClr val="CCCCCC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Atomicity, Consistency, Isolation, Durability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Works well will highly structured data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Can handle large amounts of data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Well understood, lots of tooling, lots of experience </a:t>
            </a:r>
            <a:endParaRPr/>
          </a:p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Theorem - Database View</a:t>
            </a:r>
            <a:endParaRPr/>
          </a:p>
        </p:txBody>
      </p:sp>
      <p:sp>
        <p:nvSpPr>
          <p:cNvPr id="243" name="Google Shape;243;p44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4"/>
          <p:cNvSpPr txBox="1"/>
          <p:nvPr/>
        </p:nvSpPr>
        <p:spPr>
          <a:xfrm>
            <a:off x="27025" y="4884150"/>
            <a:ext cx="59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Reference: https://alperenbayramoglu.com/posts/understanding-cap-theorem/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45" name="Google Shape;24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00" y="958975"/>
            <a:ext cx="4524741" cy="378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178550" y="901250"/>
            <a:ext cx="4204500" cy="365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Consistency*</a:t>
            </a:r>
            <a:r>
              <a:rPr lang="en" sz="1815"/>
              <a:t>: Every user of the DB has an identical view of the data at any given instant</a:t>
            </a:r>
            <a:br>
              <a:rPr lang="en" sz="1815"/>
            </a:br>
            <a:endParaRPr sz="1815"/>
          </a:p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Availability</a:t>
            </a:r>
            <a:r>
              <a:rPr lang="en" sz="1815"/>
              <a:t>: In the event of a failure, the database remains operational</a:t>
            </a:r>
            <a:br>
              <a:rPr lang="en" sz="1815"/>
            </a:br>
            <a:endParaRPr sz="1815"/>
          </a:p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Partition</a:t>
            </a:r>
            <a:r>
              <a:rPr lang="en" sz="1815"/>
              <a:t> </a:t>
            </a:r>
            <a:r>
              <a:rPr b="1" lang="en" sz="1815"/>
              <a:t>Tolerance</a:t>
            </a:r>
            <a:r>
              <a:rPr lang="en" sz="1815"/>
              <a:t>: The database can maintain operations in the event of the network’s failing between two segments of the distributed system</a:t>
            </a:r>
            <a:endParaRPr sz="1815"/>
          </a:p>
        </p:txBody>
      </p:sp>
      <p:sp>
        <p:nvSpPr>
          <p:cNvPr id="247" name="Google Shape;247;p44"/>
          <p:cNvSpPr txBox="1"/>
          <p:nvPr/>
        </p:nvSpPr>
        <p:spPr>
          <a:xfrm>
            <a:off x="90150" y="4622850"/>
            <a:ext cx="59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</a:rPr>
              <a:t>* </a:t>
            </a:r>
            <a:r>
              <a:rPr i="1" lang="en" sz="1000">
                <a:solidFill>
                  <a:srgbClr val="999999"/>
                </a:solidFill>
              </a:rPr>
              <a:t>Note, the definition of Consistency in CAP is different from that of ACID. </a:t>
            </a:r>
            <a:endParaRPr i="1" sz="10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Theorem - Database View</a:t>
            </a:r>
            <a:endParaRPr/>
          </a:p>
        </p:txBody>
      </p:sp>
      <p:sp>
        <p:nvSpPr>
          <p:cNvPr id="253" name="Google Shape;253;p45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45"/>
          <p:cNvSpPr txBox="1"/>
          <p:nvPr/>
        </p:nvSpPr>
        <p:spPr>
          <a:xfrm>
            <a:off x="27025" y="4884150"/>
            <a:ext cx="5936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Reference: https://alperenbayramoglu.com/posts/understanding-cap-theorem/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55" name="Google Shape;2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300" y="958975"/>
            <a:ext cx="4524741" cy="378207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5"/>
          <p:cNvSpPr txBox="1"/>
          <p:nvPr>
            <p:ph idx="1" type="body"/>
          </p:nvPr>
        </p:nvSpPr>
        <p:spPr>
          <a:xfrm>
            <a:off x="178550" y="901250"/>
            <a:ext cx="4204500" cy="39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Consistency + Availability: </a:t>
            </a:r>
            <a:r>
              <a:rPr lang="en" sz="1815"/>
              <a:t>System always responds with the latest data and every request gets a response, but may not be able to deal with network issues</a:t>
            </a:r>
            <a:endParaRPr sz="1815"/>
          </a:p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Consistency + Partition Tolerance</a:t>
            </a:r>
            <a:r>
              <a:rPr lang="en" sz="1815"/>
              <a:t>: If system responds with data from a distributed store, it is always the latest, else data request is dropped.</a:t>
            </a:r>
            <a:endParaRPr sz="1815"/>
          </a:p>
          <a:p>
            <a:pPr indent="-34385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15"/>
              <a:buChar char="-"/>
            </a:pPr>
            <a:r>
              <a:rPr b="1" lang="en" sz="1815"/>
              <a:t>Availability + Partition Tolerance</a:t>
            </a:r>
            <a:r>
              <a:rPr lang="en" sz="1815"/>
              <a:t>: System always sends are responds based on distributed store, but may not be the absolute latest data.</a:t>
            </a:r>
            <a:endParaRPr sz="1815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 in Reality</a:t>
            </a:r>
            <a:endParaRPr/>
          </a:p>
        </p:txBody>
      </p:sp>
      <p:sp>
        <p:nvSpPr>
          <p:cNvPr id="262" name="Google Shape;262;p46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it is really saying: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If you cannot limit the number of faults, requests can be directed to any server, and you insist on serving every request, then you cannot possibly be consistent.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it is interpreted as: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You must always give up something: consistency, availability, or tolerance to failure. </a:t>
            </a:r>
            <a:endParaRPr/>
          </a:p>
        </p:txBody>
      </p:sp>
      <p:sp>
        <p:nvSpPr>
          <p:cNvPr id="263" name="Google Shape;263;p46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420325" y="8787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</a:t>
            </a:r>
            <a:endParaRPr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387900" y="24171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Relational Database Performance</a:t>
            </a:r>
            <a:endParaRPr/>
          </a:p>
        </p:txBody>
      </p:sp>
      <p:sp>
        <p:nvSpPr>
          <p:cNvPr id="116" name="Google Shape;116;p27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Many ways that a RDBMS increases efficiency: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indexing (the topic we focused on)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directly controlling storage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column oriented storage vs row oriented storage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query optimization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caching/prefetching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materialized views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precompiled stored procedures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data replication and partitioning</a:t>
            </a:r>
            <a:endParaRPr/>
          </a:p>
        </p:txBody>
      </p:sp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 Processing</a:t>
            </a:r>
            <a:endParaRPr/>
          </a:p>
        </p:txBody>
      </p:sp>
      <p:sp>
        <p:nvSpPr>
          <p:cNvPr id="123" name="Google Shape;123;p28"/>
          <p:cNvSpPr txBox="1"/>
          <p:nvPr>
            <p:ph idx="1" type="body"/>
          </p:nvPr>
        </p:nvSpPr>
        <p:spPr>
          <a:xfrm>
            <a:off x="387900" y="836350"/>
            <a:ext cx="83682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Transaction</a:t>
            </a:r>
            <a:r>
              <a:rPr lang="en"/>
              <a:t> - a sequence of one or more of the CRUD operations performed as a single, logical unit of work 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Either the entire sequence succeeds (COMMIT)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OR the entire sequence fails (ROLLBACK or ABORT)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"/>
              <a:t>Help ensure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Data Integrity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Error Recovery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Concurrency Control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Reliable Data Storage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Simplified Error Handling</a:t>
            </a:r>
            <a:endParaRPr/>
          </a:p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87900" y="996601"/>
            <a:ext cx="8368200" cy="3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Atomicity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transaction is treated as an atomic unit - it is fully executed or no parts of it are executed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Consistency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a transaction takes a database from one consistent state to another consistent state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consistent state - all data meets integrity constraints</a:t>
            </a:r>
            <a:endParaRPr/>
          </a:p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ACID Properties</a:t>
            </a:r>
            <a:endParaRPr/>
          </a:p>
        </p:txBody>
      </p:sp>
      <p:sp>
        <p:nvSpPr>
          <p:cNvPr id="137" name="Google Shape;137;p30"/>
          <p:cNvSpPr txBox="1"/>
          <p:nvPr>
            <p:ph idx="1" type="body"/>
          </p:nvPr>
        </p:nvSpPr>
        <p:spPr>
          <a:xfrm>
            <a:off x="387900" y="836350"/>
            <a:ext cx="8368200" cy="40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b="1" lang="en"/>
              <a:t>Isolation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Two transactions T</a:t>
            </a:r>
            <a:r>
              <a:rPr baseline="-25000" lang="en"/>
              <a:t>1</a:t>
            </a:r>
            <a:r>
              <a:rPr lang="en"/>
              <a:t> and T</a:t>
            </a:r>
            <a:r>
              <a:rPr baseline="-25000" lang="en"/>
              <a:t>2</a:t>
            </a:r>
            <a:r>
              <a:rPr lang="en"/>
              <a:t> are being executed at the same time but cannot affect each other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If both </a:t>
            </a:r>
            <a:r>
              <a:rPr lang="en"/>
              <a:t>T</a:t>
            </a:r>
            <a:r>
              <a:rPr baseline="-25000" lang="en"/>
              <a:t>1</a:t>
            </a:r>
            <a:r>
              <a:rPr lang="en"/>
              <a:t> and T</a:t>
            </a:r>
            <a:r>
              <a:rPr baseline="-25000" lang="en"/>
              <a:t>2</a:t>
            </a:r>
            <a:r>
              <a:rPr lang="en"/>
              <a:t> are reading the data - no problem</a:t>
            </a:r>
            <a:endParaRPr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/>
              <a:t>If T</a:t>
            </a:r>
            <a:r>
              <a:rPr baseline="-25000" lang="en"/>
              <a:t>1</a:t>
            </a:r>
            <a:r>
              <a:rPr lang="en"/>
              <a:t> is reading the same data that T</a:t>
            </a:r>
            <a:r>
              <a:rPr baseline="-25000" lang="en"/>
              <a:t>2</a:t>
            </a:r>
            <a:r>
              <a:rPr lang="en"/>
              <a:t> may be writing, can result in: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/>
              <a:t>Dirty Read</a:t>
            </a:r>
            <a:r>
              <a:rPr lang="en"/>
              <a:t> 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/>
              <a:t>Non-repeatable Read</a:t>
            </a:r>
            <a:r>
              <a:rPr lang="en"/>
              <a:t> </a:t>
            </a:r>
            <a:endParaRPr/>
          </a:p>
          <a:p>
            <a:pPr indent="-368300" lvl="2" marL="13716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b="1" lang="en"/>
              <a:t>Phantom Reads</a:t>
            </a:r>
            <a:r>
              <a:rPr lang="en"/>
              <a:t> </a:t>
            </a:r>
            <a:endParaRPr/>
          </a:p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Isolation: Dirty Read</a:t>
            </a:r>
            <a:endParaRPr/>
          </a:p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1968" y="748900"/>
            <a:ext cx="4024182" cy="415070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31"/>
          <p:cNvSpPr txBox="1"/>
          <p:nvPr/>
        </p:nvSpPr>
        <p:spPr>
          <a:xfrm>
            <a:off x="0" y="4899600"/>
            <a:ext cx="5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Figure from: </a:t>
            </a:r>
            <a:r>
              <a:rPr lang="en" sz="800">
                <a:solidFill>
                  <a:schemeClr val="dk1"/>
                </a:solidFill>
              </a:rPr>
              <a:t>https://www.mybluelinux.com/relational-databases-explained/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7" name="Google Shape;147;p31"/>
          <p:cNvSpPr txBox="1"/>
          <p:nvPr/>
        </p:nvSpPr>
        <p:spPr>
          <a:xfrm>
            <a:off x="60250" y="1613250"/>
            <a:ext cx="46590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Dirty Read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- a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able to read a row that has been modified by another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that hasn’t yet executed a COMMIT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2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Isolation: Non-Repeatable Read</a:t>
            </a:r>
            <a:endParaRPr/>
          </a:p>
        </p:txBody>
      </p:sp>
      <p:sp>
        <p:nvSpPr>
          <p:cNvPr id="153" name="Google Shape;153;p32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32"/>
          <p:cNvSpPr txBox="1"/>
          <p:nvPr/>
        </p:nvSpPr>
        <p:spPr>
          <a:xfrm>
            <a:off x="0" y="4899600"/>
            <a:ext cx="5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Figure from: https://www.mybluelinux.com/relational-databases-explained/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4125" y="809550"/>
            <a:ext cx="3791975" cy="4063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 txBox="1"/>
          <p:nvPr/>
        </p:nvSpPr>
        <p:spPr>
          <a:xfrm>
            <a:off x="127175" y="1258450"/>
            <a:ext cx="46992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Non-repeatable Read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- two queries  in a single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execute a SELECT but get different values because another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has changed data and COMMITTED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87900" y="15025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Isolation: Phantom Reads</a:t>
            </a:r>
            <a:endParaRPr/>
          </a:p>
        </p:txBody>
      </p:sp>
      <p:sp>
        <p:nvSpPr>
          <p:cNvPr id="162" name="Google Shape;162;p33"/>
          <p:cNvSpPr txBox="1"/>
          <p:nvPr>
            <p:ph idx="12" type="sldNum"/>
          </p:nvPr>
        </p:nvSpPr>
        <p:spPr>
          <a:xfrm>
            <a:off x="7905100" y="4943400"/>
            <a:ext cx="1144800" cy="220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33"/>
          <p:cNvSpPr txBox="1"/>
          <p:nvPr/>
        </p:nvSpPr>
        <p:spPr>
          <a:xfrm>
            <a:off x="0" y="4899600"/>
            <a:ext cx="5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Figure from: https://www.mybluelinux.com/relational-databases-explained/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225" y="804950"/>
            <a:ext cx="3386602" cy="41384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33"/>
          <p:cNvSpPr txBox="1"/>
          <p:nvPr/>
        </p:nvSpPr>
        <p:spPr>
          <a:xfrm>
            <a:off x="261075" y="1725900"/>
            <a:ext cx="46389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Phantom Reads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- when a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running and another transaction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 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adds or deletes rows from the set T</a:t>
            </a:r>
            <a:r>
              <a:rPr baseline="-25000"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r>
              <a:rPr lang="en" sz="22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 is using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