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Lst>
  <p:sldSz cy="5143500" cx="9144000"/>
  <p:notesSz cx="6858000" cy="9144000"/>
  <p:embeddedFontLst>
    <p:embeddedFont>
      <p:font typeface="Roboto Slab"/>
      <p:regular r:id="rId45"/>
      <p:bold r:id="rId46"/>
    </p:embeddedFont>
    <p:embeddedFont>
      <p:font typeface="Roboto"/>
      <p:regular r:id="rId47"/>
      <p:bold r:id="rId48"/>
      <p:italic r:id="rId49"/>
      <p:boldItalic r:id="rId50"/>
    </p:embeddedFont>
    <p:embeddedFont>
      <p:font typeface="Lato"/>
      <p:regular r:id="rId51"/>
      <p:bold r:id="rId52"/>
      <p:italic r:id="rId53"/>
      <p:boldItalic r:id="rId54"/>
    </p:embeddedFont>
    <p:embeddedFont>
      <p:font typeface="Fira Mono"/>
      <p:regular r:id="rId55"/>
      <p:bold r:id="rId56"/>
    </p:embeddedFont>
    <p:embeddedFont>
      <p:font typeface="Lato Light"/>
      <p:regular r:id="rId57"/>
      <p:bold r:id="rId58"/>
      <p:italic r:id="rId59"/>
      <p:boldItalic r:id="rId60"/>
    </p:embeddedFont>
    <p:embeddedFont>
      <p:font typeface="Fira Sans Condensed"/>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font" Target="fonts/RobotoSlab-bold.fntdata"/><Relationship Id="rId45" Type="http://schemas.openxmlformats.org/officeDocument/2006/relationships/font" Target="fonts/RobotoSlab-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FiraSansCondensed-bold.fntdata"/><Relationship Id="rId61" Type="http://schemas.openxmlformats.org/officeDocument/2006/relationships/font" Target="fonts/FiraSansCondensed-regular.fntdata"/><Relationship Id="rId20" Type="http://schemas.openxmlformats.org/officeDocument/2006/relationships/slide" Target="slides/slide14.xml"/><Relationship Id="rId64" Type="http://schemas.openxmlformats.org/officeDocument/2006/relationships/font" Target="fonts/FiraSansCondensed-boldItalic.fntdata"/><Relationship Id="rId63" Type="http://schemas.openxmlformats.org/officeDocument/2006/relationships/font" Target="fonts/FiraSansCondensed-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LatoLight-bold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regular.fntdata"/><Relationship Id="rId50" Type="http://schemas.openxmlformats.org/officeDocument/2006/relationships/font" Target="fonts/Roboto-boldItalic.fntdata"/><Relationship Id="rId53" Type="http://schemas.openxmlformats.org/officeDocument/2006/relationships/font" Target="fonts/Lato-italic.fntdata"/><Relationship Id="rId52" Type="http://schemas.openxmlformats.org/officeDocument/2006/relationships/font" Target="fonts/Lato-bold.fntdata"/><Relationship Id="rId11" Type="http://schemas.openxmlformats.org/officeDocument/2006/relationships/slide" Target="slides/slide5.xml"/><Relationship Id="rId55" Type="http://schemas.openxmlformats.org/officeDocument/2006/relationships/font" Target="fonts/FiraMono-regular.fntdata"/><Relationship Id="rId10" Type="http://schemas.openxmlformats.org/officeDocument/2006/relationships/slide" Target="slides/slide4.xml"/><Relationship Id="rId54" Type="http://schemas.openxmlformats.org/officeDocument/2006/relationships/font" Target="fonts/Lato-boldItalic.fntdata"/><Relationship Id="rId13" Type="http://schemas.openxmlformats.org/officeDocument/2006/relationships/slide" Target="slides/slide7.xml"/><Relationship Id="rId57" Type="http://schemas.openxmlformats.org/officeDocument/2006/relationships/font" Target="fonts/LatoLight-regular.fntdata"/><Relationship Id="rId12" Type="http://schemas.openxmlformats.org/officeDocument/2006/relationships/slide" Target="slides/slide6.xml"/><Relationship Id="rId56" Type="http://schemas.openxmlformats.org/officeDocument/2006/relationships/font" Target="fonts/FiraMono-bold.fntdata"/><Relationship Id="rId15" Type="http://schemas.openxmlformats.org/officeDocument/2006/relationships/slide" Target="slides/slide9.xml"/><Relationship Id="rId59" Type="http://schemas.openxmlformats.org/officeDocument/2006/relationships/font" Target="fonts/LatoLight-italic.fntdata"/><Relationship Id="rId14" Type="http://schemas.openxmlformats.org/officeDocument/2006/relationships/slide" Target="slides/slide8.xml"/><Relationship Id="rId58" Type="http://schemas.openxmlformats.org/officeDocument/2006/relationships/font" Target="fonts/LatoLight-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c97298a5b3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c97298a5b3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d89d26ef2f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d89d26ef2f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d89d26ef2f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d89d26ef2f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89d26ef2f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d89d26ef2f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d89d26ef2f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d89d26ef2f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 can be any arbitrary data (string, number, JSON object, binary object, etc)</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89d26ef2f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d89d26ef2f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 can be any arbitrary data (string, number, JSON object, binary object, etc)</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d89d26ef2f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d89d26ef2f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Value can be any arbitrary data (string, number, JSON object, binary object, etc)</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d89d26ef2f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d89d26ef2f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d89d26ef2f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d89d26ef2f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d89d26ef2f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d89d26ef2f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d89d26ef2f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d89d26ef2f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d89d26ef2f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d89d26ef2f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d89d26ef2f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d89d26ef2f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d89d26ef2f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d89d26ef2f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d89d26ef2f_0_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d89d26ef2f_0_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d89d26ef2f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2d89d26ef2f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d89d26ef2f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d89d26ef2f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89d26ef2f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d89d26ef2f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d89d26ef2f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d89d26ef2f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d89d26ef2f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2d89d26ef2f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d89d26ef2f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d89d26ef2f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d89d26ef2f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2d89d26ef2f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d89d26ef2f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d89d26ef2f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d89d26ef2f_0_3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d89d26ef2f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d89d26ef2f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d89d26ef2f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d89d26ef2f_0_4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2d89d26ef2f_0_4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d89d26ef2f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d89d26ef2f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d89d26ef2f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d89d26ef2f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d89d26ef2f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d89d26ef2f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d89d26ef2f_0_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d89d26ef2f_0_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d89d26ef2f_0_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d89d26ef2f_0_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c97298a5b3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c97298a5b3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d89d26ef2f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d89d26ef2f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d89d26ef2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d89d26ef2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89d26ef2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d89d26ef2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d89d26ef2f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d89d26ef2f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d89d26ef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d89d26ef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d89d26ef2f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d89d26ef2f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5" name="Shape 55"/>
        <p:cNvGrpSpPr/>
        <p:nvPr/>
      </p:nvGrpSpPr>
      <p:grpSpPr>
        <a:xfrm>
          <a:off x="0" y="0"/>
          <a:ext cx="0" cy="0"/>
          <a:chOff x="0" y="0"/>
          <a:chExt cx="0" cy="0"/>
        </a:xfrm>
      </p:grpSpPr>
      <p:sp>
        <p:nvSpPr>
          <p:cNvPr id="56" name="Google Shape;56;p14"/>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57" name="Google Shape;57;p14"/>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2400"/>
              <a:buFont typeface="Roboto Slab"/>
              <a:buNone/>
              <a:defRPr sz="2400">
                <a:solidFill>
                  <a:schemeClr val="lt1"/>
                </a:solidFill>
                <a:latin typeface="Roboto Slab"/>
                <a:ea typeface="Roboto Slab"/>
                <a:cs typeface="Roboto Slab"/>
                <a:sym typeface="Roboto Slab"/>
              </a:defRPr>
            </a:lvl1pPr>
            <a:lvl2pPr lvl="1" rtl="0" algn="ctr">
              <a:lnSpc>
                <a:spcPct val="100000"/>
              </a:lnSpc>
              <a:spcBef>
                <a:spcPts val="0"/>
              </a:spcBef>
              <a:spcAft>
                <a:spcPts val="0"/>
              </a:spcAft>
              <a:buClr>
                <a:schemeClr val="lt1"/>
              </a:buClr>
              <a:buSzPts val="2400"/>
              <a:buFont typeface="Roboto Slab"/>
              <a:buNone/>
              <a:defRPr sz="2400">
                <a:solidFill>
                  <a:schemeClr val="lt1"/>
                </a:solidFill>
                <a:latin typeface="Roboto Slab"/>
                <a:ea typeface="Roboto Slab"/>
                <a:cs typeface="Roboto Slab"/>
                <a:sym typeface="Roboto Slab"/>
              </a:defRPr>
            </a:lvl2pPr>
            <a:lvl3pPr lvl="2" rtl="0" algn="ctr">
              <a:lnSpc>
                <a:spcPct val="100000"/>
              </a:lnSpc>
              <a:spcBef>
                <a:spcPts val="0"/>
              </a:spcBef>
              <a:spcAft>
                <a:spcPts val="0"/>
              </a:spcAft>
              <a:buClr>
                <a:schemeClr val="lt1"/>
              </a:buClr>
              <a:buSzPts val="2400"/>
              <a:buFont typeface="Roboto Slab"/>
              <a:buNone/>
              <a:defRPr sz="2400">
                <a:solidFill>
                  <a:schemeClr val="lt1"/>
                </a:solidFill>
                <a:latin typeface="Roboto Slab"/>
                <a:ea typeface="Roboto Slab"/>
                <a:cs typeface="Roboto Slab"/>
                <a:sym typeface="Roboto Slab"/>
              </a:defRPr>
            </a:lvl3pPr>
            <a:lvl4pPr lvl="3" rtl="0" algn="ctr">
              <a:lnSpc>
                <a:spcPct val="100000"/>
              </a:lnSpc>
              <a:spcBef>
                <a:spcPts val="0"/>
              </a:spcBef>
              <a:spcAft>
                <a:spcPts val="0"/>
              </a:spcAft>
              <a:buClr>
                <a:schemeClr val="lt1"/>
              </a:buClr>
              <a:buSzPts val="2400"/>
              <a:buFont typeface="Roboto Slab"/>
              <a:buNone/>
              <a:defRPr sz="2400">
                <a:solidFill>
                  <a:schemeClr val="lt1"/>
                </a:solidFill>
                <a:latin typeface="Roboto Slab"/>
                <a:ea typeface="Roboto Slab"/>
                <a:cs typeface="Roboto Slab"/>
                <a:sym typeface="Roboto Slab"/>
              </a:defRPr>
            </a:lvl4pPr>
            <a:lvl5pPr lvl="4" rtl="0" algn="ctr">
              <a:lnSpc>
                <a:spcPct val="100000"/>
              </a:lnSpc>
              <a:spcBef>
                <a:spcPts val="0"/>
              </a:spcBef>
              <a:spcAft>
                <a:spcPts val="0"/>
              </a:spcAft>
              <a:buClr>
                <a:schemeClr val="lt1"/>
              </a:buClr>
              <a:buSzPts val="2400"/>
              <a:buFont typeface="Roboto Slab"/>
              <a:buNone/>
              <a:defRPr sz="2400">
                <a:solidFill>
                  <a:schemeClr val="lt1"/>
                </a:solidFill>
                <a:latin typeface="Roboto Slab"/>
                <a:ea typeface="Roboto Slab"/>
                <a:cs typeface="Roboto Slab"/>
                <a:sym typeface="Roboto Slab"/>
              </a:defRPr>
            </a:lvl5pPr>
            <a:lvl6pPr lvl="5" rtl="0" algn="ctr">
              <a:lnSpc>
                <a:spcPct val="100000"/>
              </a:lnSpc>
              <a:spcBef>
                <a:spcPts val="0"/>
              </a:spcBef>
              <a:spcAft>
                <a:spcPts val="0"/>
              </a:spcAft>
              <a:buClr>
                <a:schemeClr val="lt1"/>
              </a:buClr>
              <a:buSzPts val="2400"/>
              <a:buFont typeface="Roboto Slab"/>
              <a:buNone/>
              <a:defRPr sz="2400">
                <a:solidFill>
                  <a:schemeClr val="lt1"/>
                </a:solidFill>
                <a:latin typeface="Roboto Slab"/>
                <a:ea typeface="Roboto Slab"/>
                <a:cs typeface="Roboto Slab"/>
                <a:sym typeface="Roboto Slab"/>
              </a:defRPr>
            </a:lvl6pPr>
            <a:lvl7pPr lvl="6" rtl="0" algn="ctr">
              <a:lnSpc>
                <a:spcPct val="100000"/>
              </a:lnSpc>
              <a:spcBef>
                <a:spcPts val="0"/>
              </a:spcBef>
              <a:spcAft>
                <a:spcPts val="0"/>
              </a:spcAft>
              <a:buClr>
                <a:schemeClr val="lt1"/>
              </a:buClr>
              <a:buSzPts val="2400"/>
              <a:buFont typeface="Roboto Slab"/>
              <a:buNone/>
              <a:defRPr sz="2400">
                <a:solidFill>
                  <a:schemeClr val="lt1"/>
                </a:solidFill>
                <a:latin typeface="Roboto Slab"/>
                <a:ea typeface="Roboto Slab"/>
                <a:cs typeface="Roboto Slab"/>
                <a:sym typeface="Roboto Slab"/>
              </a:defRPr>
            </a:lvl7pPr>
            <a:lvl8pPr lvl="7" rtl="0" algn="ctr">
              <a:lnSpc>
                <a:spcPct val="100000"/>
              </a:lnSpc>
              <a:spcBef>
                <a:spcPts val="0"/>
              </a:spcBef>
              <a:spcAft>
                <a:spcPts val="0"/>
              </a:spcAft>
              <a:buClr>
                <a:schemeClr val="lt1"/>
              </a:buClr>
              <a:buSzPts val="2400"/>
              <a:buFont typeface="Roboto Slab"/>
              <a:buNone/>
              <a:defRPr sz="2400">
                <a:solidFill>
                  <a:schemeClr val="lt1"/>
                </a:solidFill>
                <a:latin typeface="Roboto Slab"/>
                <a:ea typeface="Roboto Slab"/>
                <a:cs typeface="Roboto Slab"/>
                <a:sym typeface="Roboto Slab"/>
              </a:defRPr>
            </a:lvl8pPr>
            <a:lvl9pPr lvl="8" rtl="0" algn="ctr">
              <a:lnSpc>
                <a:spcPct val="100000"/>
              </a:lnSpc>
              <a:spcBef>
                <a:spcPts val="0"/>
              </a:spcBef>
              <a:spcAft>
                <a:spcPts val="0"/>
              </a:spcAft>
              <a:buClr>
                <a:schemeClr val="lt1"/>
              </a:buClr>
              <a:buSzPts val="2400"/>
              <a:buFont typeface="Roboto Slab"/>
              <a:buNone/>
              <a:defRPr sz="2400">
                <a:solidFill>
                  <a:schemeClr val="lt1"/>
                </a:solidFill>
                <a:latin typeface="Roboto Slab"/>
                <a:ea typeface="Roboto Slab"/>
                <a:cs typeface="Roboto Slab"/>
                <a:sym typeface="Roboto Slab"/>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0" name="Google Shape;60;p15"/>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87900" y="150250"/>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400"/>
              <a:buNone/>
              <a:defRPr sz="3400"/>
            </a:lvl1pPr>
            <a:lvl2pPr lvl="1" rtl="0">
              <a:spcBef>
                <a:spcPts val="0"/>
              </a:spcBef>
              <a:spcAft>
                <a:spcPts val="0"/>
              </a:spcAft>
              <a:buSzPts val="3300"/>
              <a:buNone/>
              <a:defRPr b="1" sz="3300"/>
            </a:lvl2pPr>
            <a:lvl3pPr lvl="2" rtl="0">
              <a:spcBef>
                <a:spcPts val="0"/>
              </a:spcBef>
              <a:spcAft>
                <a:spcPts val="0"/>
              </a:spcAft>
              <a:buSzPts val="3300"/>
              <a:buNone/>
              <a:defRPr b="1" sz="3300"/>
            </a:lvl3pPr>
            <a:lvl4pPr lvl="3" rtl="0">
              <a:spcBef>
                <a:spcPts val="0"/>
              </a:spcBef>
              <a:spcAft>
                <a:spcPts val="0"/>
              </a:spcAft>
              <a:buSzPts val="3300"/>
              <a:buNone/>
              <a:defRPr b="1" sz="3300"/>
            </a:lvl4pPr>
            <a:lvl5pPr lvl="4" rtl="0">
              <a:spcBef>
                <a:spcPts val="0"/>
              </a:spcBef>
              <a:spcAft>
                <a:spcPts val="0"/>
              </a:spcAft>
              <a:buSzPts val="3300"/>
              <a:buNone/>
              <a:defRPr b="1" sz="3300"/>
            </a:lvl5pPr>
            <a:lvl6pPr lvl="5" rtl="0">
              <a:spcBef>
                <a:spcPts val="0"/>
              </a:spcBef>
              <a:spcAft>
                <a:spcPts val="0"/>
              </a:spcAft>
              <a:buSzPts val="3300"/>
              <a:buNone/>
              <a:defRPr b="1" sz="3300"/>
            </a:lvl6pPr>
            <a:lvl7pPr lvl="6" rtl="0">
              <a:spcBef>
                <a:spcPts val="0"/>
              </a:spcBef>
              <a:spcAft>
                <a:spcPts val="0"/>
              </a:spcAft>
              <a:buSzPts val="3300"/>
              <a:buNone/>
              <a:defRPr b="1" sz="3300"/>
            </a:lvl7pPr>
            <a:lvl8pPr lvl="7" rtl="0">
              <a:spcBef>
                <a:spcPts val="0"/>
              </a:spcBef>
              <a:spcAft>
                <a:spcPts val="0"/>
              </a:spcAft>
              <a:buSzPts val="3300"/>
              <a:buNone/>
              <a:defRPr b="1" sz="3300"/>
            </a:lvl8pPr>
            <a:lvl9pPr lvl="8" rtl="0">
              <a:spcBef>
                <a:spcPts val="0"/>
              </a:spcBef>
              <a:spcAft>
                <a:spcPts val="0"/>
              </a:spcAft>
              <a:buSzPts val="3300"/>
              <a:buNone/>
              <a:defRPr b="1" sz="3300"/>
            </a:lvl9pPr>
          </a:lstStyle>
          <a:p/>
        </p:txBody>
      </p:sp>
      <p:sp>
        <p:nvSpPr>
          <p:cNvPr id="63" name="Google Shape;63;p16"/>
          <p:cNvSpPr txBox="1"/>
          <p:nvPr>
            <p:ph idx="1" type="body"/>
          </p:nvPr>
        </p:nvSpPr>
        <p:spPr>
          <a:xfrm>
            <a:off x="387900" y="996601"/>
            <a:ext cx="8368200" cy="3918000"/>
          </a:xfrm>
          <a:prstGeom prst="rect">
            <a:avLst/>
          </a:prstGeom>
        </p:spPr>
        <p:txBody>
          <a:bodyPr anchorCtr="0" anchor="t" bIns="91425" lIns="91425" spcFirstLastPara="1" rIns="91425" wrap="square" tIns="91425">
            <a:normAutofit/>
          </a:bodyPr>
          <a:lstStyle>
            <a:lvl1pPr indent="-393700" lvl="0" marL="457200" rtl="0">
              <a:spcBef>
                <a:spcPts val="0"/>
              </a:spcBef>
              <a:spcAft>
                <a:spcPts val="0"/>
              </a:spcAft>
              <a:buSzPts val="2600"/>
              <a:buChar char="●"/>
              <a:defRPr sz="2600"/>
            </a:lvl1pPr>
            <a:lvl2pPr indent="-368300" lvl="1" marL="914400" rtl="0">
              <a:spcBef>
                <a:spcPts val="0"/>
              </a:spcBef>
              <a:spcAft>
                <a:spcPts val="0"/>
              </a:spcAft>
              <a:buSzPts val="2200"/>
              <a:buChar char="○"/>
              <a:defRPr sz="2200"/>
            </a:lvl2pPr>
            <a:lvl3pPr indent="-368300" lvl="2" marL="1371600" rtl="0">
              <a:spcBef>
                <a:spcPts val="0"/>
              </a:spcBef>
              <a:spcAft>
                <a:spcPts val="0"/>
              </a:spcAft>
              <a:buSzPts val="2200"/>
              <a:buChar char="■"/>
              <a:defRPr sz="2200"/>
            </a:lvl3pPr>
            <a:lvl4pPr indent="-368300" lvl="3" marL="1828800" rtl="0">
              <a:spcBef>
                <a:spcPts val="0"/>
              </a:spcBef>
              <a:spcAft>
                <a:spcPts val="0"/>
              </a:spcAft>
              <a:buSzPts val="2200"/>
              <a:buChar char="●"/>
              <a:defRPr sz="2200"/>
            </a:lvl4pPr>
            <a:lvl5pPr indent="-368300" lvl="4" marL="2286000" rtl="0">
              <a:spcBef>
                <a:spcPts val="0"/>
              </a:spcBef>
              <a:spcAft>
                <a:spcPts val="0"/>
              </a:spcAft>
              <a:buSzPts val="2200"/>
              <a:buChar char="○"/>
              <a:defRPr sz="2200"/>
            </a:lvl5pPr>
            <a:lvl6pPr indent="-368300" lvl="5" marL="2743200" rtl="0">
              <a:spcBef>
                <a:spcPts val="0"/>
              </a:spcBef>
              <a:spcAft>
                <a:spcPts val="0"/>
              </a:spcAft>
              <a:buSzPts val="2200"/>
              <a:buChar char="■"/>
              <a:defRPr sz="2200"/>
            </a:lvl6pPr>
            <a:lvl7pPr indent="-368300" lvl="6" marL="3200400" rtl="0">
              <a:spcBef>
                <a:spcPts val="0"/>
              </a:spcBef>
              <a:spcAft>
                <a:spcPts val="0"/>
              </a:spcAft>
              <a:buSzPts val="2200"/>
              <a:buChar char="●"/>
              <a:defRPr sz="2200"/>
            </a:lvl7pPr>
            <a:lvl8pPr indent="-368300" lvl="7" marL="3657600" rtl="0">
              <a:spcBef>
                <a:spcPts val="0"/>
              </a:spcBef>
              <a:spcAft>
                <a:spcPts val="0"/>
              </a:spcAft>
              <a:buSzPts val="2200"/>
              <a:buChar char="○"/>
              <a:defRPr sz="2200"/>
            </a:lvl8pPr>
            <a:lvl9pPr indent="-368300" lvl="8" marL="4114800" rtl="0">
              <a:spcBef>
                <a:spcPts val="0"/>
              </a:spcBef>
              <a:spcAft>
                <a:spcPts val="0"/>
              </a:spcAft>
              <a:buSzPts val="2200"/>
              <a:buChar char="■"/>
              <a:defRPr sz="2200"/>
            </a:lvl9pPr>
          </a:lstStyle>
          <a:p/>
        </p:txBody>
      </p:sp>
      <p:sp>
        <p:nvSpPr>
          <p:cNvPr id="64" name="Google Shape;64;p16"/>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cxnSp>
        <p:nvCxnSpPr>
          <p:cNvPr id="66" name="Google Shape;66;p17"/>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67" name="Google Shape;67;p17"/>
          <p:cNvSpPr txBox="1"/>
          <p:nvPr>
            <p:ph type="title"/>
          </p:nvPr>
        </p:nvSpPr>
        <p:spPr>
          <a:xfrm>
            <a:off x="387900" y="150250"/>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8" name="Google Shape;68;p17"/>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0" name="Google Shape;70;p17"/>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18"/>
          <p:cNvSpPr txBox="1"/>
          <p:nvPr>
            <p:ph type="title"/>
          </p:nvPr>
        </p:nvSpPr>
        <p:spPr>
          <a:xfrm>
            <a:off x="387900" y="150250"/>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 name="Google Shape;73;p18"/>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4" name="Shape 74"/>
        <p:cNvGrpSpPr/>
        <p:nvPr/>
      </p:nvGrpSpPr>
      <p:grpSpPr>
        <a:xfrm>
          <a:off x="0" y="0"/>
          <a:ext cx="0" cy="0"/>
          <a:chOff x="0" y="0"/>
          <a:chExt cx="0" cy="0"/>
        </a:xfrm>
      </p:grpSpPr>
      <p:cxnSp>
        <p:nvCxnSpPr>
          <p:cNvPr id="75" name="Google Shape;75;p19"/>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76" name="Google Shape;76;p19"/>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7" name="Google Shape;77;p19"/>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8" name="Google Shape;78;p19"/>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9" name="Shape 79"/>
        <p:cNvGrpSpPr/>
        <p:nvPr/>
      </p:nvGrpSpPr>
      <p:grpSpPr>
        <a:xfrm>
          <a:off x="0" y="0"/>
          <a:ext cx="0" cy="0"/>
          <a:chOff x="0" y="0"/>
          <a:chExt cx="0" cy="0"/>
        </a:xfrm>
      </p:grpSpPr>
      <p:sp>
        <p:nvSpPr>
          <p:cNvPr id="80" name="Google Shape;80;p2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1" name="Google Shape;81;p20"/>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2" name="Shape 82"/>
        <p:cNvGrpSpPr/>
        <p:nvPr/>
      </p:nvGrpSpPr>
      <p:grpSpPr>
        <a:xfrm>
          <a:off x="0" y="0"/>
          <a:ext cx="0" cy="0"/>
          <a:chOff x="0" y="0"/>
          <a:chExt cx="0" cy="0"/>
        </a:xfrm>
      </p:grpSpPr>
      <p:sp>
        <p:nvSpPr>
          <p:cNvPr id="83" name="Google Shape;83;p21"/>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 name="Google Shape;84;p21"/>
          <p:cNvCxnSpPr/>
          <p:nvPr/>
        </p:nvCxnSpPr>
        <p:spPr>
          <a:xfrm>
            <a:off x="5029675" y="4495503"/>
            <a:ext cx="540900" cy="0"/>
          </a:xfrm>
          <a:prstGeom prst="straightConnector1">
            <a:avLst/>
          </a:prstGeom>
          <a:noFill/>
          <a:ln cap="flat" cmpd="sng" w="38100">
            <a:solidFill>
              <a:schemeClr val="accent6"/>
            </a:solidFill>
            <a:prstDash val="solid"/>
            <a:round/>
            <a:headEnd len="sm" w="sm" type="none"/>
            <a:tailEnd len="sm" w="sm" type="none"/>
          </a:ln>
        </p:spPr>
      </p:cxnSp>
      <p:sp>
        <p:nvSpPr>
          <p:cNvPr id="85" name="Google Shape;85;p21"/>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86" name="Google Shape;86;p21"/>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2100"/>
              <a:buNone/>
              <a:defRPr sz="2100">
                <a:solidFill>
                  <a:schemeClr val="lt1"/>
                </a:solidFill>
              </a:defRPr>
            </a:lvl1pPr>
            <a:lvl2pPr lvl="1" rtl="0" algn="ctr">
              <a:lnSpc>
                <a:spcPct val="100000"/>
              </a:lnSpc>
              <a:spcBef>
                <a:spcPts val="0"/>
              </a:spcBef>
              <a:spcAft>
                <a:spcPts val="0"/>
              </a:spcAft>
              <a:buClr>
                <a:schemeClr val="lt1"/>
              </a:buClr>
              <a:buSzPts val="2100"/>
              <a:buNone/>
              <a:defRPr sz="2100">
                <a:solidFill>
                  <a:schemeClr val="lt1"/>
                </a:solidFill>
              </a:defRPr>
            </a:lvl2pPr>
            <a:lvl3pPr lvl="2" rtl="0" algn="ctr">
              <a:lnSpc>
                <a:spcPct val="100000"/>
              </a:lnSpc>
              <a:spcBef>
                <a:spcPts val="0"/>
              </a:spcBef>
              <a:spcAft>
                <a:spcPts val="0"/>
              </a:spcAft>
              <a:buClr>
                <a:schemeClr val="lt1"/>
              </a:buClr>
              <a:buSzPts val="2100"/>
              <a:buNone/>
              <a:defRPr sz="2100">
                <a:solidFill>
                  <a:schemeClr val="lt1"/>
                </a:solidFill>
              </a:defRPr>
            </a:lvl3pPr>
            <a:lvl4pPr lvl="3" rtl="0" algn="ctr">
              <a:lnSpc>
                <a:spcPct val="100000"/>
              </a:lnSpc>
              <a:spcBef>
                <a:spcPts val="0"/>
              </a:spcBef>
              <a:spcAft>
                <a:spcPts val="0"/>
              </a:spcAft>
              <a:buClr>
                <a:schemeClr val="lt1"/>
              </a:buClr>
              <a:buSzPts val="2100"/>
              <a:buNone/>
              <a:defRPr sz="2100">
                <a:solidFill>
                  <a:schemeClr val="lt1"/>
                </a:solidFill>
              </a:defRPr>
            </a:lvl4pPr>
            <a:lvl5pPr lvl="4" rtl="0" algn="ctr">
              <a:lnSpc>
                <a:spcPct val="100000"/>
              </a:lnSpc>
              <a:spcBef>
                <a:spcPts val="0"/>
              </a:spcBef>
              <a:spcAft>
                <a:spcPts val="0"/>
              </a:spcAft>
              <a:buClr>
                <a:schemeClr val="lt1"/>
              </a:buClr>
              <a:buSzPts val="2100"/>
              <a:buNone/>
              <a:defRPr sz="2100">
                <a:solidFill>
                  <a:schemeClr val="lt1"/>
                </a:solidFill>
              </a:defRPr>
            </a:lvl5pPr>
            <a:lvl6pPr lvl="5" rtl="0" algn="ctr">
              <a:lnSpc>
                <a:spcPct val="100000"/>
              </a:lnSpc>
              <a:spcBef>
                <a:spcPts val="0"/>
              </a:spcBef>
              <a:spcAft>
                <a:spcPts val="0"/>
              </a:spcAft>
              <a:buClr>
                <a:schemeClr val="lt1"/>
              </a:buClr>
              <a:buSzPts val="2100"/>
              <a:buNone/>
              <a:defRPr sz="2100">
                <a:solidFill>
                  <a:schemeClr val="lt1"/>
                </a:solidFill>
              </a:defRPr>
            </a:lvl6pPr>
            <a:lvl7pPr lvl="6" rtl="0" algn="ctr">
              <a:lnSpc>
                <a:spcPct val="100000"/>
              </a:lnSpc>
              <a:spcBef>
                <a:spcPts val="0"/>
              </a:spcBef>
              <a:spcAft>
                <a:spcPts val="0"/>
              </a:spcAft>
              <a:buClr>
                <a:schemeClr val="lt1"/>
              </a:buClr>
              <a:buSzPts val="2100"/>
              <a:buNone/>
              <a:defRPr sz="2100">
                <a:solidFill>
                  <a:schemeClr val="lt1"/>
                </a:solidFill>
              </a:defRPr>
            </a:lvl7pPr>
            <a:lvl8pPr lvl="7" rtl="0" algn="ctr">
              <a:lnSpc>
                <a:spcPct val="100000"/>
              </a:lnSpc>
              <a:spcBef>
                <a:spcPts val="0"/>
              </a:spcBef>
              <a:spcAft>
                <a:spcPts val="0"/>
              </a:spcAft>
              <a:buClr>
                <a:schemeClr val="lt1"/>
              </a:buClr>
              <a:buSzPts val="2100"/>
              <a:buNone/>
              <a:defRPr sz="2100">
                <a:solidFill>
                  <a:schemeClr val="lt1"/>
                </a:solidFill>
              </a:defRPr>
            </a:lvl8pPr>
            <a:lvl9pPr lvl="8" rtl="0" algn="ctr">
              <a:lnSpc>
                <a:spcPct val="100000"/>
              </a:lnSpc>
              <a:spcBef>
                <a:spcPts val="0"/>
              </a:spcBef>
              <a:spcAft>
                <a:spcPts val="0"/>
              </a:spcAft>
              <a:buClr>
                <a:schemeClr val="lt1"/>
              </a:buClr>
              <a:buSzPts val="2100"/>
              <a:buNone/>
              <a:defRPr sz="2100">
                <a:solidFill>
                  <a:schemeClr val="lt1"/>
                </a:solidFill>
              </a:defRPr>
            </a:lvl9pPr>
          </a:lstStyle>
          <a:p/>
        </p:txBody>
      </p:sp>
      <p:sp>
        <p:nvSpPr>
          <p:cNvPr id="87" name="Google Shape;87;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406400" lvl="0" marL="457200" rtl="0">
              <a:spcBef>
                <a:spcPts val="0"/>
              </a:spcBef>
              <a:spcAft>
                <a:spcPts val="0"/>
              </a:spcAft>
              <a:buClr>
                <a:schemeClr val="dk1"/>
              </a:buClr>
              <a:buSzPts val="2800"/>
              <a:buChar char="●"/>
              <a:defRPr>
                <a:solidFill>
                  <a:schemeClr val="dk1"/>
                </a:solidFill>
              </a:defRPr>
            </a:lvl1pPr>
            <a:lvl2pPr indent="-381000" lvl="1" marL="914400" rtl="0">
              <a:spcBef>
                <a:spcPts val="0"/>
              </a:spcBef>
              <a:spcAft>
                <a:spcPts val="0"/>
              </a:spcAft>
              <a:buClr>
                <a:schemeClr val="dk1"/>
              </a:buClr>
              <a:buSzPts val="2400"/>
              <a:buChar char="○"/>
              <a:defRPr>
                <a:solidFill>
                  <a:schemeClr val="dk1"/>
                </a:solidFill>
              </a:defRPr>
            </a:lvl2pPr>
            <a:lvl3pPr indent="-381000" lvl="2" marL="1371600" rtl="0">
              <a:spcBef>
                <a:spcPts val="0"/>
              </a:spcBef>
              <a:spcAft>
                <a:spcPts val="0"/>
              </a:spcAft>
              <a:buClr>
                <a:schemeClr val="dk1"/>
              </a:buClr>
              <a:buSzPts val="2400"/>
              <a:buChar char="■"/>
              <a:defRPr>
                <a:solidFill>
                  <a:schemeClr val="dk1"/>
                </a:solidFill>
              </a:defRPr>
            </a:lvl3pPr>
            <a:lvl4pPr indent="-381000" lvl="3" marL="1828800" rtl="0">
              <a:spcBef>
                <a:spcPts val="0"/>
              </a:spcBef>
              <a:spcAft>
                <a:spcPts val="0"/>
              </a:spcAft>
              <a:buClr>
                <a:schemeClr val="dk1"/>
              </a:buClr>
              <a:buSzPts val="2400"/>
              <a:buChar char="●"/>
              <a:defRPr>
                <a:solidFill>
                  <a:schemeClr val="dk1"/>
                </a:solidFill>
              </a:defRPr>
            </a:lvl4pPr>
            <a:lvl5pPr indent="-381000" lvl="4" marL="2286000" rtl="0">
              <a:spcBef>
                <a:spcPts val="0"/>
              </a:spcBef>
              <a:spcAft>
                <a:spcPts val="0"/>
              </a:spcAft>
              <a:buClr>
                <a:schemeClr val="dk1"/>
              </a:buClr>
              <a:buSzPts val="2400"/>
              <a:buChar char="○"/>
              <a:defRPr>
                <a:solidFill>
                  <a:schemeClr val="dk1"/>
                </a:solidFill>
              </a:defRPr>
            </a:lvl5pPr>
            <a:lvl6pPr indent="-381000" lvl="5" marL="2743200" rtl="0">
              <a:spcBef>
                <a:spcPts val="0"/>
              </a:spcBef>
              <a:spcAft>
                <a:spcPts val="0"/>
              </a:spcAft>
              <a:buClr>
                <a:schemeClr val="dk1"/>
              </a:buClr>
              <a:buSzPts val="2400"/>
              <a:buChar char="■"/>
              <a:defRPr>
                <a:solidFill>
                  <a:schemeClr val="dk1"/>
                </a:solidFill>
              </a:defRPr>
            </a:lvl6pPr>
            <a:lvl7pPr indent="-381000" lvl="6" marL="3200400" rtl="0">
              <a:spcBef>
                <a:spcPts val="0"/>
              </a:spcBef>
              <a:spcAft>
                <a:spcPts val="0"/>
              </a:spcAft>
              <a:buClr>
                <a:schemeClr val="dk1"/>
              </a:buClr>
              <a:buSzPts val="2400"/>
              <a:buChar char="●"/>
              <a:defRPr>
                <a:solidFill>
                  <a:schemeClr val="dk1"/>
                </a:solidFill>
              </a:defRPr>
            </a:lvl7pPr>
            <a:lvl8pPr indent="-381000" lvl="7" marL="3657600" rtl="0">
              <a:spcBef>
                <a:spcPts val="0"/>
              </a:spcBef>
              <a:spcAft>
                <a:spcPts val="0"/>
              </a:spcAft>
              <a:buClr>
                <a:schemeClr val="dk1"/>
              </a:buClr>
              <a:buSzPts val="2400"/>
              <a:buChar char="○"/>
              <a:defRPr>
                <a:solidFill>
                  <a:schemeClr val="dk1"/>
                </a:solidFill>
              </a:defRPr>
            </a:lvl8pPr>
            <a:lvl9pPr indent="-381000" lvl="8" marL="4114800" rtl="0">
              <a:spcBef>
                <a:spcPts val="0"/>
              </a:spcBef>
              <a:spcAft>
                <a:spcPts val="0"/>
              </a:spcAft>
              <a:buClr>
                <a:schemeClr val="dk1"/>
              </a:buClr>
              <a:buSzPts val="2400"/>
              <a:buChar char="■"/>
              <a:defRPr>
                <a:solidFill>
                  <a:schemeClr val="dk1"/>
                </a:solidFill>
              </a:defRPr>
            </a:lvl9pPr>
          </a:lstStyle>
          <a:p/>
        </p:txBody>
      </p:sp>
      <p:sp>
        <p:nvSpPr>
          <p:cNvPr id="88" name="Google Shape;88;p21"/>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9" name="Shape 89"/>
        <p:cNvGrpSpPr/>
        <p:nvPr/>
      </p:nvGrpSpPr>
      <p:grpSpPr>
        <a:xfrm>
          <a:off x="0" y="0"/>
          <a:ext cx="0" cy="0"/>
          <a:chOff x="0" y="0"/>
          <a:chExt cx="0" cy="0"/>
        </a:xfrm>
      </p:grpSpPr>
      <p:sp>
        <p:nvSpPr>
          <p:cNvPr id="90" name="Google Shape;90;p22"/>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2800"/>
              <a:buFont typeface="Roboto Slab"/>
              <a:buNone/>
              <a:defRPr>
                <a:latin typeface="Roboto Slab"/>
                <a:ea typeface="Roboto Slab"/>
                <a:cs typeface="Roboto Slab"/>
                <a:sym typeface="Roboto Slab"/>
              </a:defRPr>
            </a:lvl1pPr>
          </a:lstStyle>
          <a:p/>
        </p:txBody>
      </p:sp>
      <p:sp>
        <p:nvSpPr>
          <p:cNvPr id="91" name="Google Shape;91;p22"/>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2" name="Shape 92"/>
        <p:cNvGrpSpPr/>
        <p:nvPr/>
      </p:nvGrpSpPr>
      <p:grpSpPr>
        <a:xfrm>
          <a:off x="0" y="0"/>
          <a:ext cx="0" cy="0"/>
          <a:chOff x="0" y="0"/>
          <a:chExt cx="0" cy="0"/>
        </a:xfrm>
      </p:grpSpPr>
      <p:sp>
        <p:nvSpPr>
          <p:cNvPr id="93" name="Google Shape;93;p23"/>
          <p:cNvSpPr txBox="1"/>
          <p:nvPr>
            <p:ph hasCustomPrompt="1" type="title"/>
          </p:nvPr>
        </p:nvSpPr>
        <p:spPr>
          <a:xfrm>
            <a:off x="420325" y="8787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2"/>
              </a:buClr>
              <a:buSzPts val="13000"/>
              <a:buNone/>
              <a:defRPr sz="13000">
                <a:solidFill>
                  <a:schemeClr val="accent2"/>
                </a:solidFill>
              </a:defRPr>
            </a:lvl1pPr>
            <a:lvl2pPr lvl="1" rtl="0" algn="ctr">
              <a:spcBef>
                <a:spcPts val="0"/>
              </a:spcBef>
              <a:spcAft>
                <a:spcPts val="0"/>
              </a:spcAft>
              <a:buClr>
                <a:schemeClr val="accent2"/>
              </a:buClr>
              <a:buSzPts val="13000"/>
              <a:buNone/>
              <a:defRPr sz="13000">
                <a:solidFill>
                  <a:schemeClr val="accent2"/>
                </a:solidFill>
              </a:defRPr>
            </a:lvl2pPr>
            <a:lvl3pPr lvl="2" rtl="0" algn="ctr">
              <a:spcBef>
                <a:spcPts val="0"/>
              </a:spcBef>
              <a:spcAft>
                <a:spcPts val="0"/>
              </a:spcAft>
              <a:buClr>
                <a:schemeClr val="accent2"/>
              </a:buClr>
              <a:buSzPts val="13000"/>
              <a:buNone/>
              <a:defRPr sz="13000">
                <a:solidFill>
                  <a:schemeClr val="accent2"/>
                </a:solidFill>
              </a:defRPr>
            </a:lvl3pPr>
            <a:lvl4pPr lvl="3" rtl="0" algn="ctr">
              <a:spcBef>
                <a:spcPts val="0"/>
              </a:spcBef>
              <a:spcAft>
                <a:spcPts val="0"/>
              </a:spcAft>
              <a:buClr>
                <a:schemeClr val="accent2"/>
              </a:buClr>
              <a:buSzPts val="13000"/>
              <a:buNone/>
              <a:defRPr sz="13000">
                <a:solidFill>
                  <a:schemeClr val="accent2"/>
                </a:solidFill>
              </a:defRPr>
            </a:lvl4pPr>
            <a:lvl5pPr lvl="4" rtl="0" algn="ctr">
              <a:spcBef>
                <a:spcPts val="0"/>
              </a:spcBef>
              <a:spcAft>
                <a:spcPts val="0"/>
              </a:spcAft>
              <a:buClr>
                <a:schemeClr val="accent2"/>
              </a:buClr>
              <a:buSzPts val="13000"/>
              <a:buNone/>
              <a:defRPr sz="13000">
                <a:solidFill>
                  <a:schemeClr val="accent2"/>
                </a:solidFill>
              </a:defRPr>
            </a:lvl5pPr>
            <a:lvl6pPr lvl="5" rtl="0" algn="ctr">
              <a:spcBef>
                <a:spcPts val="0"/>
              </a:spcBef>
              <a:spcAft>
                <a:spcPts val="0"/>
              </a:spcAft>
              <a:buClr>
                <a:schemeClr val="accent2"/>
              </a:buClr>
              <a:buSzPts val="13000"/>
              <a:buNone/>
              <a:defRPr sz="13000">
                <a:solidFill>
                  <a:schemeClr val="accent2"/>
                </a:solidFill>
              </a:defRPr>
            </a:lvl6pPr>
            <a:lvl7pPr lvl="6" rtl="0" algn="ctr">
              <a:spcBef>
                <a:spcPts val="0"/>
              </a:spcBef>
              <a:spcAft>
                <a:spcPts val="0"/>
              </a:spcAft>
              <a:buClr>
                <a:schemeClr val="accent2"/>
              </a:buClr>
              <a:buSzPts val="13000"/>
              <a:buNone/>
              <a:defRPr sz="13000">
                <a:solidFill>
                  <a:schemeClr val="accent2"/>
                </a:solidFill>
              </a:defRPr>
            </a:lvl7pPr>
            <a:lvl8pPr lvl="7" rtl="0" algn="ctr">
              <a:spcBef>
                <a:spcPts val="0"/>
              </a:spcBef>
              <a:spcAft>
                <a:spcPts val="0"/>
              </a:spcAft>
              <a:buClr>
                <a:schemeClr val="accent2"/>
              </a:buClr>
              <a:buSzPts val="13000"/>
              <a:buNone/>
              <a:defRPr sz="13000">
                <a:solidFill>
                  <a:schemeClr val="accent2"/>
                </a:solidFill>
              </a:defRPr>
            </a:lvl8pPr>
            <a:lvl9pPr lvl="8" rtl="0" algn="ctr">
              <a:spcBef>
                <a:spcPts val="0"/>
              </a:spcBef>
              <a:spcAft>
                <a:spcPts val="0"/>
              </a:spcAft>
              <a:buClr>
                <a:schemeClr val="accent2"/>
              </a:buClr>
              <a:buSzPts val="13000"/>
              <a:buNone/>
              <a:defRPr sz="13000">
                <a:solidFill>
                  <a:schemeClr val="accent2"/>
                </a:solidFill>
              </a:defRPr>
            </a:lvl9pPr>
          </a:lstStyle>
          <a:p>
            <a:r>
              <a:t>xx%</a:t>
            </a:r>
          </a:p>
        </p:txBody>
      </p:sp>
      <p:sp>
        <p:nvSpPr>
          <p:cNvPr id="94" name="Google Shape;94;p23"/>
          <p:cNvSpPr txBox="1"/>
          <p:nvPr>
            <p:ph idx="1" type="body"/>
          </p:nvPr>
        </p:nvSpPr>
        <p:spPr>
          <a:xfrm>
            <a:off x="387900" y="2417150"/>
            <a:ext cx="8368200" cy="1071600"/>
          </a:xfrm>
          <a:prstGeom prst="rect">
            <a:avLst/>
          </a:prstGeom>
        </p:spPr>
        <p:txBody>
          <a:bodyPr anchorCtr="0" anchor="t" bIns="91425" lIns="91425" spcFirstLastPara="1" rIns="91425" wrap="square" tIns="91425">
            <a:normAutofit/>
          </a:bodyPr>
          <a:lstStyle>
            <a:lvl1pPr indent="-355600" lvl="0" marL="457200" rtl="0" algn="ctr">
              <a:spcBef>
                <a:spcPts val="0"/>
              </a:spcBef>
              <a:spcAft>
                <a:spcPts val="0"/>
              </a:spcAft>
              <a:buSzPts val="2000"/>
              <a:buChar char="●"/>
              <a:defRPr sz="20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95" name="Google Shape;95;p23"/>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sp>
        <p:nvSpPr>
          <p:cNvPr id="97" name="Google Shape;97;p24"/>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rgbClr val="F3F3F3"/>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387900" y="1062325"/>
            <a:ext cx="8368200" cy="3506400"/>
          </a:xfrm>
          <a:prstGeom prst="rect">
            <a:avLst/>
          </a:prstGeom>
          <a:noFill/>
          <a:ln>
            <a:noFill/>
          </a:ln>
        </p:spPr>
        <p:txBody>
          <a:bodyPr anchorCtr="0" anchor="t" bIns="91425" lIns="91425" spcFirstLastPara="1" rIns="91425" wrap="square" tIns="91425">
            <a:normAutofit/>
          </a:bodyPr>
          <a:lstStyle>
            <a:lvl1pPr indent="-406400" lvl="0" marL="457200" rtl="0">
              <a:lnSpc>
                <a:spcPct val="115000"/>
              </a:lnSpc>
              <a:spcBef>
                <a:spcPts val="0"/>
              </a:spcBef>
              <a:spcAft>
                <a:spcPts val="0"/>
              </a:spcAft>
              <a:buClr>
                <a:srgbClr val="434343"/>
              </a:buClr>
              <a:buSzPts val="2800"/>
              <a:buFont typeface="Lato"/>
              <a:buChar char="●"/>
              <a:defRPr sz="2800">
                <a:solidFill>
                  <a:srgbClr val="434343"/>
                </a:solidFill>
                <a:latin typeface="Lato"/>
                <a:ea typeface="Lato"/>
                <a:cs typeface="Lato"/>
                <a:sym typeface="Lato"/>
              </a:defRPr>
            </a:lvl1pPr>
            <a:lvl2pPr indent="-381000" lvl="1" marL="914400" rtl="0">
              <a:lnSpc>
                <a:spcPct val="115000"/>
              </a:lnSpc>
              <a:spcBef>
                <a:spcPts val="0"/>
              </a:spcBef>
              <a:spcAft>
                <a:spcPts val="0"/>
              </a:spcAft>
              <a:buClr>
                <a:srgbClr val="434343"/>
              </a:buClr>
              <a:buSzPts val="2400"/>
              <a:buFont typeface="Lato"/>
              <a:buChar char="○"/>
              <a:defRPr sz="2400">
                <a:solidFill>
                  <a:srgbClr val="434343"/>
                </a:solidFill>
                <a:latin typeface="Lato"/>
                <a:ea typeface="Lato"/>
                <a:cs typeface="Lato"/>
                <a:sym typeface="Lato"/>
              </a:defRPr>
            </a:lvl2pPr>
            <a:lvl3pPr indent="-381000" lvl="2" marL="1371600" rtl="0">
              <a:lnSpc>
                <a:spcPct val="115000"/>
              </a:lnSpc>
              <a:spcBef>
                <a:spcPts val="0"/>
              </a:spcBef>
              <a:spcAft>
                <a:spcPts val="0"/>
              </a:spcAft>
              <a:buClr>
                <a:srgbClr val="434343"/>
              </a:buClr>
              <a:buSzPts val="2400"/>
              <a:buFont typeface="Lato"/>
              <a:buChar char="■"/>
              <a:defRPr sz="2400">
                <a:solidFill>
                  <a:srgbClr val="434343"/>
                </a:solidFill>
                <a:latin typeface="Lato"/>
                <a:ea typeface="Lato"/>
                <a:cs typeface="Lato"/>
                <a:sym typeface="Lato"/>
              </a:defRPr>
            </a:lvl3pPr>
            <a:lvl4pPr indent="-381000" lvl="3" marL="1828800" rtl="0">
              <a:lnSpc>
                <a:spcPct val="115000"/>
              </a:lnSpc>
              <a:spcBef>
                <a:spcPts val="0"/>
              </a:spcBef>
              <a:spcAft>
                <a:spcPts val="0"/>
              </a:spcAft>
              <a:buClr>
                <a:srgbClr val="434343"/>
              </a:buClr>
              <a:buSzPts val="2400"/>
              <a:buFont typeface="Lato"/>
              <a:buChar char="●"/>
              <a:defRPr sz="2400">
                <a:solidFill>
                  <a:srgbClr val="434343"/>
                </a:solidFill>
                <a:latin typeface="Lato"/>
                <a:ea typeface="Lato"/>
                <a:cs typeface="Lato"/>
                <a:sym typeface="Lato"/>
              </a:defRPr>
            </a:lvl4pPr>
            <a:lvl5pPr indent="-381000" lvl="4" marL="2286000" rtl="0">
              <a:lnSpc>
                <a:spcPct val="115000"/>
              </a:lnSpc>
              <a:spcBef>
                <a:spcPts val="0"/>
              </a:spcBef>
              <a:spcAft>
                <a:spcPts val="0"/>
              </a:spcAft>
              <a:buClr>
                <a:srgbClr val="434343"/>
              </a:buClr>
              <a:buSzPts val="2400"/>
              <a:buFont typeface="Lato"/>
              <a:buChar char="○"/>
              <a:defRPr sz="2400">
                <a:solidFill>
                  <a:srgbClr val="434343"/>
                </a:solidFill>
                <a:latin typeface="Lato"/>
                <a:ea typeface="Lato"/>
                <a:cs typeface="Lato"/>
                <a:sym typeface="Lato"/>
              </a:defRPr>
            </a:lvl5pPr>
            <a:lvl6pPr indent="-381000" lvl="5" marL="2743200" rtl="0">
              <a:lnSpc>
                <a:spcPct val="115000"/>
              </a:lnSpc>
              <a:spcBef>
                <a:spcPts val="0"/>
              </a:spcBef>
              <a:spcAft>
                <a:spcPts val="0"/>
              </a:spcAft>
              <a:buClr>
                <a:srgbClr val="434343"/>
              </a:buClr>
              <a:buSzPts val="2400"/>
              <a:buFont typeface="Lato"/>
              <a:buChar char="■"/>
              <a:defRPr sz="2400">
                <a:solidFill>
                  <a:srgbClr val="434343"/>
                </a:solidFill>
                <a:latin typeface="Lato"/>
                <a:ea typeface="Lato"/>
                <a:cs typeface="Lato"/>
                <a:sym typeface="Lato"/>
              </a:defRPr>
            </a:lvl6pPr>
            <a:lvl7pPr indent="-381000" lvl="6" marL="3200400" rtl="0">
              <a:lnSpc>
                <a:spcPct val="115000"/>
              </a:lnSpc>
              <a:spcBef>
                <a:spcPts val="0"/>
              </a:spcBef>
              <a:spcAft>
                <a:spcPts val="0"/>
              </a:spcAft>
              <a:buClr>
                <a:srgbClr val="434343"/>
              </a:buClr>
              <a:buSzPts val="2400"/>
              <a:buFont typeface="Lato"/>
              <a:buChar char="●"/>
              <a:defRPr sz="2400">
                <a:solidFill>
                  <a:srgbClr val="434343"/>
                </a:solidFill>
                <a:latin typeface="Lato"/>
                <a:ea typeface="Lato"/>
                <a:cs typeface="Lato"/>
                <a:sym typeface="Lato"/>
              </a:defRPr>
            </a:lvl7pPr>
            <a:lvl8pPr indent="-381000" lvl="7" marL="3657600" rtl="0">
              <a:lnSpc>
                <a:spcPct val="115000"/>
              </a:lnSpc>
              <a:spcBef>
                <a:spcPts val="0"/>
              </a:spcBef>
              <a:spcAft>
                <a:spcPts val="0"/>
              </a:spcAft>
              <a:buClr>
                <a:srgbClr val="434343"/>
              </a:buClr>
              <a:buSzPts val="2400"/>
              <a:buFont typeface="Lato"/>
              <a:buChar char="○"/>
              <a:defRPr sz="2400">
                <a:solidFill>
                  <a:srgbClr val="434343"/>
                </a:solidFill>
                <a:latin typeface="Lato"/>
                <a:ea typeface="Lato"/>
                <a:cs typeface="Lato"/>
                <a:sym typeface="Lato"/>
              </a:defRPr>
            </a:lvl8pPr>
            <a:lvl9pPr indent="-381000" lvl="8" marL="4114800" rtl="0">
              <a:lnSpc>
                <a:spcPct val="115000"/>
              </a:lnSpc>
              <a:spcBef>
                <a:spcPts val="0"/>
              </a:spcBef>
              <a:spcAft>
                <a:spcPts val="0"/>
              </a:spcAft>
              <a:buClr>
                <a:srgbClr val="434343"/>
              </a:buClr>
              <a:buSzPts val="2400"/>
              <a:buFont typeface="Lato"/>
              <a:buChar char="■"/>
              <a:defRPr sz="2400">
                <a:solidFill>
                  <a:srgbClr val="434343"/>
                </a:solidFill>
                <a:latin typeface="Lato"/>
                <a:ea typeface="Lato"/>
                <a:cs typeface="Lato"/>
                <a:sym typeface="Lato"/>
              </a:defRPr>
            </a:lvl9pPr>
          </a:lstStyle>
          <a:p/>
        </p:txBody>
      </p:sp>
      <p:sp>
        <p:nvSpPr>
          <p:cNvPr id="52" name="Google Shape;52;p13"/>
          <p:cNvSpPr txBox="1"/>
          <p:nvPr>
            <p:ph type="title"/>
          </p:nvPr>
        </p:nvSpPr>
        <p:spPr>
          <a:xfrm>
            <a:off x="387900" y="150250"/>
            <a:ext cx="8368200" cy="686100"/>
          </a:xfrm>
          <a:prstGeom prst="rect">
            <a:avLst/>
          </a:prstGeom>
          <a:noFill/>
          <a:ln>
            <a:noFill/>
          </a:ln>
        </p:spPr>
        <p:txBody>
          <a:bodyPr anchorCtr="0" anchor="b" bIns="91425" lIns="91425" spcFirstLastPara="1" rIns="91425" wrap="square" tIns="91425">
            <a:normAutofit/>
          </a:bodyPr>
          <a:lstStyle>
            <a:lvl1pPr lvl="0" rtl="0" algn="r">
              <a:spcBef>
                <a:spcPts val="0"/>
              </a:spcBef>
              <a:spcAft>
                <a:spcPts val="0"/>
              </a:spcAft>
              <a:buClr>
                <a:schemeClr val="lt1"/>
              </a:buClr>
              <a:buSzPts val="3000"/>
              <a:buFont typeface="Fira Sans Condensed"/>
              <a:buNone/>
              <a:defRPr sz="3000">
                <a:solidFill>
                  <a:schemeClr val="lt1"/>
                </a:solidFill>
                <a:latin typeface="Fira Sans Condensed"/>
                <a:ea typeface="Fira Sans Condensed"/>
                <a:cs typeface="Fira Sans Condensed"/>
                <a:sym typeface="Fira Sans Condensed"/>
              </a:defRPr>
            </a:lvl1pPr>
            <a:lvl2pPr lvl="1"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2pPr>
            <a:lvl3pPr lvl="2"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3pPr>
            <a:lvl4pPr lvl="3"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4pPr>
            <a:lvl5pPr lvl="4"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5pPr>
            <a:lvl6pPr lvl="5"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6pPr>
            <a:lvl7pPr lvl="6"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7pPr>
            <a:lvl8pPr lvl="7"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8pPr>
            <a:lvl9pPr lvl="8" rtl="0">
              <a:spcBef>
                <a:spcPts val="0"/>
              </a:spcBef>
              <a:spcAft>
                <a:spcPts val="0"/>
              </a:spcAft>
              <a:buClr>
                <a:schemeClr val="lt1"/>
              </a:buClr>
              <a:buSzPts val="3000"/>
              <a:buFont typeface="Roboto Slab"/>
              <a:buNone/>
              <a:defRPr sz="3000">
                <a:solidFill>
                  <a:schemeClr val="lt1"/>
                </a:solidFill>
                <a:latin typeface="Roboto Slab"/>
                <a:ea typeface="Roboto Slab"/>
                <a:cs typeface="Roboto Slab"/>
                <a:sym typeface="Roboto Slab"/>
              </a:defRPr>
            </a:lvl9pPr>
          </a:lstStyle>
          <a:p/>
        </p:txBody>
      </p:sp>
      <p:sp>
        <p:nvSpPr>
          <p:cNvPr id="53" name="Google Shape;53;p13"/>
          <p:cNvSpPr/>
          <p:nvPr/>
        </p:nvSpPr>
        <p:spPr>
          <a:xfrm>
            <a:off x="0" y="4963500"/>
            <a:ext cx="9144000" cy="1800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54" name="Google Shape;54;p13"/>
          <p:cNvSpPr txBox="1"/>
          <p:nvPr>
            <p:ph idx="12" type="sldNum"/>
          </p:nvPr>
        </p:nvSpPr>
        <p:spPr>
          <a:xfrm>
            <a:off x="7905100" y="4943400"/>
            <a:ext cx="1144800" cy="220200"/>
          </a:xfrm>
          <a:prstGeom prst="rect">
            <a:avLst/>
          </a:prstGeom>
          <a:noFill/>
          <a:ln>
            <a:noFill/>
          </a:ln>
        </p:spPr>
        <p:txBody>
          <a:bodyPr anchorCtr="0" anchor="ctr" bIns="0" lIns="0" spcFirstLastPara="1" rIns="91425" wrap="square" tIns="0">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hyperlink" Target="https://db-engines.com/en/ranking/key-value+store" TargetMode="Externa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hyperlink" Target="https://www.freecodecamp.org/news/how-databases-guarantee-isolation"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5"/>
          <p:cNvSpPr txBox="1"/>
          <p:nvPr>
            <p:ph type="ctrTitle"/>
          </p:nvPr>
        </p:nvSpPr>
        <p:spPr>
          <a:xfrm>
            <a:off x="1290000" y="649150"/>
            <a:ext cx="6667500" cy="2443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2222"/>
              <a:t>DS 4300</a:t>
            </a:r>
            <a:br>
              <a:rPr lang="en" sz="2222"/>
            </a:br>
            <a:endParaRPr sz="2222"/>
          </a:p>
          <a:p>
            <a:pPr indent="0" lvl="0" marL="0" rtl="0" algn="ctr">
              <a:spcBef>
                <a:spcPts val="0"/>
              </a:spcBef>
              <a:spcAft>
                <a:spcPts val="0"/>
              </a:spcAft>
              <a:buNone/>
            </a:pPr>
            <a:r>
              <a:rPr lang="en"/>
              <a:t>NoSQL &amp;</a:t>
            </a:r>
            <a:endParaRPr/>
          </a:p>
          <a:p>
            <a:pPr indent="0" lvl="0" marL="0" rtl="0" algn="ctr">
              <a:spcBef>
                <a:spcPts val="0"/>
              </a:spcBef>
              <a:spcAft>
                <a:spcPts val="0"/>
              </a:spcAft>
              <a:buNone/>
            </a:pPr>
            <a:r>
              <a:rPr lang="en"/>
              <a:t>KV DBs</a:t>
            </a:r>
            <a:endParaRPr/>
          </a:p>
        </p:txBody>
      </p:sp>
      <p:sp>
        <p:nvSpPr>
          <p:cNvPr id="103" name="Google Shape;103;p25"/>
          <p:cNvSpPr txBox="1"/>
          <p:nvPr>
            <p:ph idx="1" type="subTitle"/>
          </p:nvPr>
        </p:nvSpPr>
        <p:spPr>
          <a:xfrm>
            <a:off x="1680300" y="3319450"/>
            <a:ext cx="5783400" cy="1374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200">
                <a:latin typeface="Lato Light"/>
                <a:ea typeface="Lato Light"/>
                <a:cs typeface="Lato Light"/>
                <a:sym typeface="Lato Light"/>
              </a:rPr>
              <a:t>Mark Fontenot, PhD</a:t>
            </a:r>
            <a:endParaRPr sz="2200">
              <a:latin typeface="Lato Light"/>
              <a:ea typeface="Lato Light"/>
              <a:cs typeface="Lato Light"/>
              <a:sym typeface="Lato Light"/>
            </a:endParaRPr>
          </a:p>
          <a:p>
            <a:pPr indent="0" lvl="0" marL="0" rtl="0" algn="ctr">
              <a:spcBef>
                <a:spcPts val="0"/>
              </a:spcBef>
              <a:spcAft>
                <a:spcPts val="0"/>
              </a:spcAft>
              <a:buNone/>
            </a:pPr>
            <a:r>
              <a:rPr lang="en" sz="2200">
                <a:latin typeface="Lato Light"/>
                <a:ea typeface="Lato Light"/>
                <a:cs typeface="Lato Light"/>
                <a:sym typeface="Lato Light"/>
              </a:rPr>
              <a:t>Northeastern University</a:t>
            </a:r>
            <a:endParaRPr sz="2200">
              <a:latin typeface="Lato Light"/>
              <a:ea typeface="Lato Light"/>
              <a:cs typeface="Lato Light"/>
              <a:sym typeface="Lato Light"/>
            </a:endParaRPr>
          </a:p>
        </p:txBody>
      </p:sp>
      <p:sp>
        <p:nvSpPr>
          <p:cNvPr id="104" name="Google Shape;104;p25"/>
          <p:cNvSpPr txBox="1"/>
          <p:nvPr/>
        </p:nvSpPr>
        <p:spPr>
          <a:xfrm>
            <a:off x="2400450" y="4872450"/>
            <a:ext cx="43431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000">
                <a:solidFill>
                  <a:schemeClr val="dk1"/>
                </a:solidFill>
                <a:latin typeface="Lato"/>
                <a:ea typeface="Lato"/>
                <a:cs typeface="Lato"/>
                <a:sym typeface="Lato"/>
              </a:rPr>
              <a:t>Some material used with permission from Dr. Rachlin, with thanks!</a:t>
            </a:r>
            <a:endParaRPr i="1" sz="1000">
              <a:solidFill>
                <a:schemeClr val="dk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4"/>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ACID Alternative for Distrib Systems - BASE</a:t>
            </a:r>
            <a:endParaRPr/>
          </a:p>
        </p:txBody>
      </p:sp>
      <p:sp>
        <p:nvSpPr>
          <p:cNvPr id="173" name="Google Shape;173;p34"/>
          <p:cNvSpPr txBox="1"/>
          <p:nvPr>
            <p:ph idx="1" type="body"/>
          </p:nvPr>
        </p:nvSpPr>
        <p:spPr>
          <a:xfrm>
            <a:off x="387900" y="996601"/>
            <a:ext cx="8368200" cy="3918000"/>
          </a:xfrm>
          <a:prstGeom prst="rect">
            <a:avLst/>
          </a:prstGeom>
        </p:spPr>
        <p:txBody>
          <a:bodyPr anchorCtr="0" anchor="ctr" bIns="91425" lIns="91425" spcFirstLastPara="1" rIns="91425" wrap="square" tIns="91425">
            <a:normAutofit/>
          </a:bodyPr>
          <a:lstStyle/>
          <a:p>
            <a:pPr indent="-406400" lvl="0" marL="457200" rtl="0" algn="l">
              <a:spcBef>
                <a:spcPts val="0"/>
              </a:spcBef>
              <a:spcAft>
                <a:spcPts val="0"/>
              </a:spcAft>
              <a:buSzPts val="2800"/>
              <a:buChar char="●"/>
            </a:pPr>
            <a:r>
              <a:rPr b="1" lang="en" sz="2800" u="sng"/>
              <a:t>E</a:t>
            </a:r>
            <a:r>
              <a:rPr b="1" lang="en" sz="2800"/>
              <a:t>ventual Consistency</a:t>
            </a:r>
            <a:r>
              <a:rPr lang="en" sz="2800"/>
              <a:t> - The system will eventually become consistent </a:t>
            </a:r>
            <a:endParaRPr sz="2800"/>
          </a:p>
          <a:p>
            <a:pPr indent="-381000" lvl="1" marL="914400" rtl="0" algn="l">
              <a:spcBef>
                <a:spcPts val="0"/>
              </a:spcBef>
              <a:spcAft>
                <a:spcPts val="0"/>
              </a:spcAft>
              <a:buSzPts val="2400"/>
              <a:buChar char="○"/>
            </a:pPr>
            <a:r>
              <a:rPr lang="en" sz="2400"/>
              <a:t>All writes will eventually stop so all nodes/replicas can be updated</a:t>
            </a:r>
            <a:endParaRPr sz="2400"/>
          </a:p>
        </p:txBody>
      </p:sp>
      <p:sp>
        <p:nvSpPr>
          <p:cNvPr id="174" name="Google Shape;174;p34"/>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5"/>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Categories of NoSQL DBs - Review</a:t>
            </a:r>
            <a:endParaRPr/>
          </a:p>
        </p:txBody>
      </p:sp>
      <p:sp>
        <p:nvSpPr>
          <p:cNvPr id="180" name="Google Shape;180;p35"/>
          <p:cNvSpPr txBox="1"/>
          <p:nvPr>
            <p:ph idx="1" type="body"/>
          </p:nvPr>
        </p:nvSpPr>
        <p:spPr>
          <a:xfrm>
            <a:off x="387900" y="996601"/>
            <a:ext cx="8368200" cy="391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81" name="Google Shape;181;p35"/>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6"/>
          <p:cNvSpPr txBox="1"/>
          <p:nvPr>
            <p:ph type="title"/>
          </p:nvPr>
        </p:nvSpPr>
        <p:spPr>
          <a:xfrm>
            <a:off x="480750" y="1764950"/>
            <a:ext cx="8222100" cy="90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First Up → Key-Value Databases</a:t>
            </a:r>
            <a:endParaRPr/>
          </a:p>
        </p:txBody>
      </p:sp>
      <p:sp>
        <p:nvSpPr>
          <p:cNvPr id="187" name="Google Shape;187;p36"/>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7"/>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Key Value Stores</a:t>
            </a:r>
            <a:endParaRPr/>
          </a:p>
        </p:txBody>
      </p:sp>
      <p:sp>
        <p:nvSpPr>
          <p:cNvPr id="193" name="Google Shape;193;p37"/>
          <p:cNvSpPr txBox="1"/>
          <p:nvPr>
            <p:ph idx="1" type="body"/>
          </p:nvPr>
        </p:nvSpPr>
        <p:spPr>
          <a:xfrm>
            <a:off x="387900" y="996600"/>
            <a:ext cx="8368200" cy="3627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i="1" lang="en"/>
              <a:t>key</a:t>
            </a:r>
            <a:r>
              <a:rPr lang="en"/>
              <a:t> = </a:t>
            </a:r>
            <a:r>
              <a:rPr i="1" lang="en"/>
              <a:t>value</a:t>
            </a:r>
            <a:endParaRPr/>
          </a:p>
          <a:p>
            <a:pPr indent="-393700" lvl="0" marL="457200" rtl="0" algn="l">
              <a:spcBef>
                <a:spcPts val="1200"/>
              </a:spcBef>
              <a:spcAft>
                <a:spcPts val="0"/>
              </a:spcAft>
              <a:buSzPts val="2600"/>
              <a:buChar char="-"/>
            </a:pPr>
            <a:r>
              <a:rPr lang="en"/>
              <a:t>Key-value stores are designed around:</a:t>
            </a:r>
            <a:endParaRPr/>
          </a:p>
          <a:p>
            <a:pPr indent="-368300" lvl="1" marL="914400" rtl="0" algn="l">
              <a:spcBef>
                <a:spcPts val="0"/>
              </a:spcBef>
              <a:spcAft>
                <a:spcPts val="0"/>
              </a:spcAft>
              <a:buSzPts val="2200"/>
              <a:buChar char="-"/>
            </a:pPr>
            <a:r>
              <a:rPr i="1" lang="en"/>
              <a:t>simplicity</a:t>
            </a:r>
            <a:endParaRPr i="1"/>
          </a:p>
          <a:p>
            <a:pPr indent="-368300" lvl="2" marL="1371600" rtl="0" algn="l">
              <a:spcBef>
                <a:spcPts val="0"/>
              </a:spcBef>
              <a:spcAft>
                <a:spcPts val="0"/>
              </a:spcAft>
              <a:buSzPts val="2200"/>
              <a:buChar char="-"/>
            </a:pPr>
            <a:r>
              <a:rPr lang="en"/>
              <a:t>the data model is extremely simple</a:t>
            </a:r>
            <a:endParaRPr/>
          </a:p>
          <a:p>
            <a:pPr indent="-368300" lvl="2" marL="1371600" rtl="0" algn="l">
              <a:spcBef>
                <a:spcPts val="0"/>
              </a:spcBef>
              <a:spcAft>
                <a:spcPts val="0"/>
              </a:spcAft>
              <a:buSzPts val="2200"/>
              <a:buChar char="-"/>
            </a:pPr>
            <a:r>
              <a:rPr lang="en"/>
              <a:t>comparatively, tables in a RDBMS are very complex. </a:t>
            </a:r>
            <a:endParaRPr/>
          </a:p>
          <a:p>
            <a:pPr indent="-368300" lvl="2" marL="1371600" rtl="0" algn="l">
              <a:spcBef>
                <a:spcPts val="0"/>
              </a:spcBef>
              <a:spcAft>
                <a:spcPts val="0"/>
              </a:spcAft>
              <a:buSzPts val="2200"/>
              <a:buChar char="-"/>
            </a:pPr>
            <a:r>
              <a:rPr lang="en"/>
              <a:t>lends itself to simple CRUD ops and API creation</a:t>
            </a:r>
            <a:endParaRPr/>
          </a:p>
        </p:txBody>
      </p:sp>
      <p:sp>
        <p:nvSpPr>
          <p:cNvPr id="194" name="Google Shape;194;p37"/>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8"/>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Key Value Stores</a:t>
            </a:r>
            <a:endParaRPr/>
          </a:p>
        </p:txBody>
      </p:sp>
      <p:sp>
        <p:nvSpPr>
          <p:cNvPr id="200" name="Google Shape;200;p38"/>
          <p:cNvSpPr txBox="1"/>
          <p:nvPr>
            <p:ph idx="1" type="body"/>
          </p:nvPr>
        </p:nvSpPr>
        <p:spPr>
          <a:xfrm>
            <a:off x="387900" y="996601"/>
            <a:ext cx="8368200" cy="3918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i="1" lang="en"/>
              <a:t>key</a:t>
            </a:r>
            <a:r>
              <a:rPr lang="en"/>
              <a:t> = </a:t>
            </a:r>
            <a:r>
              <a:rPr i="1" lang="en"/>
              <a:t>value</a:t>
            </a:r>
            <a:endParaRPr/>
          </a:p>
          <a:p>
            <a:pPr indent="-393700" lvl="0" marL="457200" rtl="0" algn="l">
              <a:spcBef>
                <a:spcPts val="1200"/>
              </a:spcBef>
              <a:spcAft>
                <a:spcPts val="0"/>
              </a:spcAft>
              <a:buSzPts val="2600"/>
              <a:buChar char="-"/>
            </a:pPr>
            <a:r>
              <a:rPr lang="en"/>
              <a:t>Key-value stores are designed around:</a:t>
            </a:r>
            <a:endParaRPr/>
          </a:p>
          <a:p>
            <a:pPr indent="-368300" lvl="1" marL="914400" rtl="0" algn="l">
              <a:spcBef>
                <a:spcPts val="0"/>
              </a:spcBef>
              <a:spcAft>
                <a:spcPts val="0"/>
              </a:spcAft>
              <a:buSzPts val="2200"/>
              <a:buChar char="-"/>
            </a:pPr>
            <a:r>
              <a:rPr i="1" lang="en"/>
              <a:t>speed</a:t>
            </a:r>
            <a:endParaRPr i="1"/>
          </a:p>
          <a:p>
            <a:pPr indent="-368300" lvl="2" marL="1371600" rtl="0" algn="l">
              <a:spcBef>
                <a:spcPts val="0"/>
              </a:spcBef>
              <a:spcAft>
                <a:spcPts val="0"/>
              </a:spcAft>
              <a:buSzPts val="2200"/>
              <a:buChar char="-"/>
            </a:pPr>
            <a:r>
              <a:rPr lang="en"/>
              <a:t>usually </a:t>
            </a:r>
            <a:r>
              <a:rPr lang="en"/>
              <a:t>deployed as in-memory DB </a:t>
            </a:r>
            <a:endParaRPr/>
          </a:p>
          <a:p>
            <a:pPr indent="-368300" lvl="2" marL="1371600" rtl="0" algn="l">
              <a:spcBef>
                <a:spcPts val="0"/>
              </a:spcBef>
              <a:spcAft>
                <a:spcPts val="0"/>
              </a:spcAft>
              <a:buSzPts val="2200"/>
              <a:buChar char="-"/>
            </a:pPr>
            <a:r>
              <a:rPr lang="en"/>
              <a:t>retrieving a </a:t>
            </a:r>
            <a:r>
              <a:rPr i="1" lang="en"/>
              <a:t>value</a:t>
            </a:r>
            <a:r>
              <a:rPr lang="en"/>
              <a:t> given its </a:t>
            </a:r>
            <a:r>
              <a:rPr i="1" lang="en"/>
              <a:t>key</a:t>
            </a:r>
            <a:r>
              <a:rPr lang="en"/>
              <a:t> is typically a O(1) op b/c hash tables or similar data structs used </a:t>
            </a:r>
            <a:r>
              <a:rPr lang="en"/>
              <a:t>under the hood</a:t>
            </a:r>
            <a:endParaRPr/>
          </a:p>
          <a:p>
            <a:pPr indent="-368300" lvl="2" marL="1371600" rtl="0" algn="l">
              <a:spcBef>
                <a:spcPts val="0"/>
              </a:spcBef>
              <a:spcAft>
                <a:spcPts val="0"/>
              </a:spcAft>
              <a:buSzPts val="2200"/>
              <a:buChar char="-"/>
            </a:pPr>
            <a:r>
              <a:rPr lang="en"/>
              <a:t>no concept of complex queries or joins… they slow things down </a:t>
            </a:r>
            <a:endParaRPr/>
          </a:p>
        </p:txBody>
      </p:sp>
      <p:sp>
        <p:nvSpPr>
          <p:cNvPr id="201" name="Google Shape;201;p38"/>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9"/>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Key Value Stores</a:t>
            </a:r>
            <a:endParaRPr/>
          </a:p>
        </p:txBody>
      </p:sp>
      <p:sp>
        <p:nvSpPr>
          <p:cNvPr id="207" name="Google Shape;207;p39"/>
          <p:cNvSpPr txBox="1"/>
          <p:nvPr>
            <p:ph idx="1" type="body"/>
          </p:nvPr>
        </p:nvSpPr>
        <p:spPr>
          <a:xfrm>
            <a:off x="387900" y="996601"/>
            <a:ext cx="8368200" cy="3918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i="1" lang="en"/>
              <a:t>key</a:t>
            </a:r>
            <a:r>
              <a:rPr lang="en"/>
              <a:t> = </a:t>
            </a:r>
            <a:r>
              <a:rPr i="1" lang="en"/>
              <a:t>value</a:t>
            </a:r>
            <a:endParaRPr/>
          </a:p>
          <a:p>
            <a:pPr indent="-393700" lvl="0" marL="457200" rtl="0" algn="l">
              <a:spcBef>
                <a:spcPts val="1200"/>
              </a:spcBef>
              <a:spcAft>
                <a:spcPts val="0"/>
              </a:spcAft>
              <a:buSzPts val="2600"/>
              <a:buChar char="-"/>
            </a:pPr>
            <a:r>
              <a:rPr lang="en"/>
              <a:t>Key-value stores are designed around:</a:t>
            </a:r>
            <a:endParaRPr/>
          </a:p>
          <a:p>
            <a:pPr indent="-368300" lvl="1" marL="914400" rtl="0" algn="l">
              <a:spcBef>
                <a:spcPts val="0"/>
              </a:spcBef>
              <a:spcAft>
                <a:spcPts val="0"/>
              </a:spcAft>
              <a:buSzPts val="2200"/>
              <a:buChar char="-"/>
            </a:pPr>
            <a:r>
              <a:rPr i="1" lang="en"/>
              <a:t>scalability</a:t>
            </a:r>
            <a:endParaRPr/>
          </a:p>
          <a:p>
            <a:pPr indent="-368300" lvl="2" marL="1371600" rtl="0" algn="l">
              <a:spcBef>
                <a:spcPts val="0"/>
              </a:spcBef>
              <a:spcAft>
                <a:spcPts val="0"/>
              </a:spcAft>
              <a:buSzPts val="2200"/>
              <a:buChar char="-"/>
            </a:pPr>
            <a:r>
              <a:rPr lang="en"/>
              <a:t>Horizontal Scaling is simple - add more nodes</a:t>
            </a:r>
            <a:endParaRPr/>
          </a:p>
          <a:p>
            <a:pPr indent="-368300" lvl="2" marL="1371600" rtl="0" algn="l">
              <a:spcBef>
                <a:spcPts val="0"/>
              </a:spcBef>
              <a:spcAft>
                <a:spcPts val="0"/>
              </a:spcAft>
              <a:buSzPts val="2200"/>
              <a:buChar char="-"/>
            </a:pPr>
            <a:r>
              <a:rPr lang="en"/>
              <a:t>Typically concerned with </a:t>
            </a:r>
            <a:r>
              <a:rPr i="1" lang="en"/>
              <a:t>eventual consistency</a:t>
            </a:r>
            <a:r>
              <a:rPr lang="en"/>
              <a:t>, meaning in a distributed environment, the only guarantee is that all nodes will </a:t>
            </a:r>
            <a:r>
              <a:rPr i="1" lang="en"/>
              <a:t>eventually</a:t>
            </a:r>
            <a:r>
              <a:rPr lang="en"/>
              <a:t> converge on the same value. </a:t>
            </a:r>
            <a:endParaRPr/>
          </a:p>
        </p:txBody>
      </p:sp>
      <p:sp>
        <p:nvSpPr>
          <p:cNvPr id="208" name="Google Shape;208;p39"/>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0"/>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KV DS Use Cases</a:t>
            </a:r>
            <a:endParaRPr/>
          </a:p>
        </p:txBody>
      </p:sp>
      <p:sp>
        <p:nvSpPr>
          <p:cNvPr id="214" name="Google Shape;214;p40"/>
          <p:cNvSpPr txBox="1"/>
          <p:nvPr>
            <p:ph idx="1" type="body"/>
          </p:nvPr>
        </p:nvSpPr>
        <p:spPr>
          <a:xfrm>
            <a:off x="387900" y="996601"/>
            <a:ext cx="8368200" cy="3918000"/>
          </a:xfrm>
          <a:prstGeom prst="rect">
            <a:avLst/>
          </a:prstGeom>
        </p:spPr>
        <p:txBody>
          <a:bodyPr anchorCtr="0" anchor="t" bIns="91425" lIns="91425" spcFirstLastPara="1" rIns="91425" wrap="square" tIns="91425">
            <a:normAutofit lnSpcReduction="10000"/>
          </a:bodyPr>
          <a:lstStyle/>
          <a:p>
            <a:pPr indent="-393700" lvl="0" marL="457200" rtl="0" algn="l">
              <a:spcBef>
                <a:spcPts val="0"/>
              </a:spcBef>
              <a:spcAft>
                <a:spcPts val="0"/>
              </a:spcAft>
              <a:buSzPts val="2600"/>
              <a:buChar char="-"/>
            </a:pPr>
            <a:r>
              <a:rPr lang="en"/>
              <a:t>EDA/Experimentation Results Store</a:t>
            </a:r>
            <a:endParaRPr/>
          </a:p>
          <a:p>
            <a:pPr indent="-368300" lvl="1" marL="914400" rtl="0" algn="l">
              <a:spcBef>
                <a:spcPts val="0"/>
              </a:spcBef>
              <a:spcAft>
                <a:spcPts val="0"/>
              </a:spcAft>
              <a:buSzPts val="2200"/>
              <a:buChar char="-"/>
            </a:pPr>
            <a:r>
              <a:rPr lang="en"/>
              <a:t>store intermediate results from data preprocessing and EDA</a:t>
            </a:r>
            <a:endParaRPr/>
          </a:p>
          <a:p>
            <a:pPr indent="-368300" lvl="1" marL="914400" rtl="0" algn="l">
              <a:spcBef>
                <a:spcPts val="0"/>
              </a:spcBef>
              <a:spcAft>
                <a:spcPts val="0"/>
              </a:spcAft>
              <a:buSzPts val="2200"/>
              <a:buChar char="-"/>
            </a:pPr>
            <a:r>
              <a:rPr lang="en"/>
              <a:t>store experiment or testing (A/B) results w/o prod db</a:t>
            </a:r>
            <a:endParaRPr/>
          </a:p>
          <a:p>
            <a:pPr indent="-393700" lvl="0" marL="457200" rtl="0" algn="l">
              <a:spcBef>
                <a:spcPts val="0"/>
              </a:spcBef>
              <a:spcAft>
                <a:spcPts val="0"/>
              </a:spcAft>
              <a:buSzPts val="2600"/>
              <a:buChar char="-"/>
            </a:pPr>
            <a:r>
              <a:rPr lang="en"/>
              <a:t>Feature Store</a:t>
            </a:r>
            <a:endParaRPr/>
          </a:p>
          <a:p>
            <a:pPr indent="-368300" lvl="1" marL="914400" rtl="0" algn="l">
              <a:spcBef>
                <a:spcPts val="0"/>
              </a:spcBef>
              <a:spcAft>
                <a:spcPts val="0"/>
              </a:spcAft>
              <a:buSzPts val="2200"/>
              <a:buChar char="-"/>
            </a:pPr>
            <a:r>
              <a:rPr lang="en"/>
              <a:t>store </a:t>
            </a:r>
            <a:r>
              <a:rPr lang="en"/>
              <a:t>frequently</a:t>
            </a:r>
            <a:r>
              <a:rPr lang="en"/>
              <a:t> accessed feature → low-latency </a:t>
            </a:r>
            <a:r>
              <a:rPr lang="en"/>
              <a:t>retrieval</a:t>
            </a:r>
            <a:r>
              <a:rPr lang="en"/>
              <a:t> for model training and prediction</a:t>
            </a:r>
            <a:endParaRPr/>
          </a:p>
          <a:p>
            <a:pPr indent="-393700" lvl="0" marL="457200" rtl="0" algn="l">
              <a:spcBef>
                <a:spcPts val="0"/>
              </a:spcBef>
              <a:spcAft>
                <a:spcPts val="0"/>
              </a:spcAft>
              <a:buSzPts val="2600"/>
              <a:buChar char="-"/>
            </a:pPr>
            <a:r>
              <a:rPr lang="en"/>
              <a:t>Model Monitoring</a:t>
            </a:r>
            <a:endParaRPr/>
          </a:p>
          <a:p>
            <a:pPr indent="-368300" lvl="1" marL="914400" rtl="0" algn="l">
              <a:spcBef>
                <a:spcPts val="0"/>
              </a:spcBef>
              <a:spcAft>
                <a:spcPts val="0"/>
              </a:spcAft>
              <a:buSzPts val="2200"/>
              <a:buChar char="-"/>
            </a:pPr>
            <a:r>
              <a:rPr lang="en"/>
              <a:t>store key metrics about performance of model, for example, in real-time </a:t>
            </a:r>
            <a:r>
              <a:rPr lang="en"/>
              <a:t>inferencing.</a:t>
            </a:r>
            <a:endParaRPr/>
          </a:p>
        </p:txBody>
      </p:sp>
      <p:sp>
        <p:nvSpPr>
          <p:cNvPr id="215" name="Google Shape;215;p40"/>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1"/>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KV SWE Use Cases</a:t>
            </a:r>
            <a:endParaRPr/>
          </a:p>
        </p:txBody>
      </p:sp>
      <p:sp>
        <p:nvSpPr>
          <p:cNvPr id="221" name="Google Shape;221;p41"/>
          <p:cNvSpPr txBox="1"/>
          <p:nvPr>
            <p:ph idx="1" type="body"/>
          </p:nvPr>
        </p:nvSpPr>
        <p:spPr>
          <a:xfrm>
            <a:off x="387900" y="996601"/>
            <a:ext cx="8368200" cy="3918000"/>
          </a:xfrm>
          <a:prstGeom prst="rect">
            <a:avLst/>
          </a:prstGeom>
        </p:spPr>
        <p:txBody>
          <a:bodyPr anchorCtr="0" anchor="t" bIns="91425" lIns="91425" spcFirstLastPara="1" rIns="91425" wrap="square" tIns="91425">
            <a:normAutofit fontScale="92500" lnSpcReduction="20000"/>
          </a:bodyPr>
          <a:lstStyle/>
          <a:p>
            <a:pPr indent="-381317" lvl="0" marL="457200" rtl="0" algn="l">
              <a:spcBef>
                <a:spcPts val="0"/>
              </a:spcBef>
              <a:spcAft>
                <a:spcPts val="0"/>
              </a:spcAft>
              <a:buSzPct val="100000"/>
              <a:buChar char="-"/>
            </a:pPr>
            <a:r>
              <a:rPr lang="en"/>
              <a:t>Storing Session Information</a:t>
            </a:r>
            <a:endParaRPr/>
          </a:p>
          <a:p>
            <a:pPr indent="-357822" lvl="1" marL="914400" rtl="0" algn="l">
              <a:spcBef>
                <a:spcPts val="0"/>
              </a:spcBef>
              <a:spcAft>
                <a:spcPts val="0"/>
              </a:spcAft>
              <a:buSzPct val="100000"/>
              <a:buChar char="-"/>
            </a:pPr>
            <a:r>
              <a:rPr lang="en"/>
              <a:t>everything about the current </a:t>
            </a:r>
            <a:r>
              <a:rPr i="1" lang="en"/>
              <a:t>session</a:t>
            </a:r>
            <a:r>
              <a:rPr lang="en"/>
              <a:t> can be stored via a single PUT or POST and retrieved with a single GET …. VERY Fast</a:t>
            </a:r>
            <a:endParaRPr/>
          </a:p>
          <a:p>
            <a:pPr indent="-381317" lvl="0" marL="457200" rtl="0" algn="l">
              <a:spcBef>
                <a:spcPts val="0"/>
              </a:spcBef>
              <a:spcAft>
                <a:spcPts val="0"/>
              </a:spcAft>
              <a:buSzPct val="100000"/>
              <a:buChar char="-"/>
            </a:pPr>
            <a:r>
              <a:rPr lang="en"/>
              <a:t>User Profiles &amp; Preferences</a:t>
            </a:r>
            <a:endParaRPr/>
          </a:p>
          <a:p>
            <a:pPr indent="-357822" lvl="1" marL="914400" rtl="0" algn="l">
              <a:spcBef>
                <a:spcPts val="0"/>
              </a:spcBef>
              <a:spcAft>
                <a:spcPts val="0"/>
              </a:spcAft>
              <a:buSzPct val="100000"/>
              <a:buChar char="-"/>
            </a:pPr>
            <a:r>
              <a:rPr lang="en"/>
              <a:t>User info could be obtained with a single GET operation… language, TZ, product or UI preferences</a:t>
            </a:r>
            <a:endParaRPr/>
          </a:p>
          <a:p>
            <a:pPr indent="-381317" lvl="0" marL="457200" rtl="0" algn="l">
              <a:spcBef>
                <a:spcPts val="0"/>
              </a:spcBef>
              <a:spcAft>
                <a:spcPts val="0"/>
              </a:spcAft>
              <a:buSzPct val="100000"/>
              <a:buChar char="-"/>
            </a:pPr>
            <a:r>
              <a:rPr lang="en"/>
              <a:t>Shopping Cart Data</a:t>
            </a:r>
            <a:endParaRPr/>
          </a:p>
          <a:p>
            <a:pPr indent="-357822" lvl="1" marL="914400" rtl="0" algn="l">
              <a:spcBef>
                <a:spcPts val="0"/>
              </a:spcBef>
              <a:spcAft>
                <a:spcPts val="0"/>
              </a:spcAft>
              <a:buSzPct val="100000"/>
              <a:buChar char="-"/>
            </a:pPr>
            <a:r>
              <a:rPr lang="en"/>
              <a:t>Cart data is tied to the user</a:t>
            </a:r>
            <a:endParaRPr/>
          </a:p>
          <a:p>
            <a:pPr indent="-357822" lvl="1" marL="914400" rtl="0" algn="l">
              <a:spcBef>
                <a:spcPts val="0"/>
              </a:spcBef>
              <a:spcAft>
                <a:spcPts val="0"/>
              </a:spcAft>
              <a:buSzPct val="100000"/>
              <a:buChar char="-"/>
            </a:pPr>
            <a:r>
              <a:rPr lang="en"/>
              <a:t>needs to be available across browsers, machines, sessions</a:t>
            </a:r>
            <a:endParaRPr/>
          </a:p>
          <a:p>
            <a:pPr indent="-381317" lvl="0" marL="457200" rtl="0" algn="l">
              <a:spcBef>
                <a:spcPts val="0"/>
              </a:spcBef>
              <a:spcAft>
                <a:spcPts val="0"/>
              </a:spcAft>
              <a:buSzPct val="100000"/>
              <a:buChar char="-"/>
            </a:pPr>
            <a:r>
              <a:rPr lang="en"/>
              <a:t>Caching Layer: </a:t>
            </a:r>
            <a:endParaRPr/>
          </a:p>
          <a:p>
            <a:pPr indent="-357822" lvl="1" marL="914400" rtl="0" algn="l">
              <a:spcBef>
                <a:spcPts val="0"/>
              </a:spcBef>
              <a:spcAft>
                <a:spcPts val="0"/>
              </a:spcAft>
              <a:buSzPct val="100000"/>
              <a:buChar char="-"/>
            </a:pPr>
            <a:r>
              <a:rPr lang="en"/>
              <a:t>In front of a disk-based database</a:t>
            </a:r>
            <a:endParaRPr/>
          </a:p>
        </p:txBody>
      </p:sp>
      <p:sp>
        <p:nvSpPr>
          <p:cNvPr id="222" name="Google Shape;222;p41"/>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2"/>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Redis DB</a:t>
            </a:r>
            <a:endParaRPr/>
          </a:p>
        </p:txBody>
      </p:sp>
      <p:sp>
        <p:nvSpPr>
          <p:cNvPr id="228" name="Google Shape;228;p42"/>
          <p:cNvSpPr txBox="1"/>
          <p:nvPr>
            <p:ph idx="1" type="body"/>
          </p:nvPr>
        </p:nvSpPr>
        <p:spPr>
          <a:xfrm>
            <a:off x="387900" y="510450"/>
            <a:ext cx="8368200" cy="44043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Redis (</a:t>
            </a:r>
            <a:r>
              <a:rPr i="1" lang="en" sz="2200" u="sng"/>
              <a:t>Re</a:t>
            </a:r>
            <a:r>
              <a:rPr lang="en" sz="2200"/>
              <a:t>mote </a:t>
            </a:r>
            <a:r>
              <a:rPr i="1" lang="en" sz="2200" u="sng"/>
              <a:t>Di</a:t>
            </a:r>
            <a:r>
              <a:rPr lang="en" sz="2200"/>
              <a:t>rectory </a:t>
            </a:r>
            <a:r>
              <a:rPr i="1" lang="en" sz="2200" u="sng"/>
              <a:t>S</a:t>
            </a:r>
            <a:r>
              <a:rPr lang="en" sz="2200"/>
              <a:t>erver)</a:t>
            </a:r>
            <a:endParaRPr sz="2200"/>
          </a:p>
          <a:p>
            <a:pPr indent="-355600" lvl="0" marL="914400" rtl="0" algn="l">
              <a:spcBef>
                <a:spcPts val="0"/>
              </a:spcBef>
              <a:spcAft>
                <a:spcPts val="0"/>
              </a:spcAft>
              <a:buSzPts val="2000"/>
              <a:buChar char="-"/>
            </a:pPr>
            <a:r>
              <a:rPr lang="en" sz="2000"/>
              <a:t>Open source, in-memory database</a:t>
            </a:r>
            <a:endParaRPr sz="2000"/>
          </a:p>
          <a:p>
            <a:pPr indent="-355600" lvl="0" marL="914400" rtl="0" algn="l">
              <a:spcBef>
                <a:spcPts val="0"/>
              </a:spcBef>
              <a:spcAft>
                <a:spcPts val="0"/>
              </a:spcAft>
              <a:buSzPts val="2000"/>
              <a:buChar char="-"/>
            </a:pPr>
            <a:r>
              <a:rPr lang="en" sz="2000"/>
              <a:t>Sometimes called a data structure store</a:t>
            </a:r>
            <a:endParaRPr sz="2000"/>
          </a:p>
          <a:p>
            <a:pPr indent="-355600" lvl="0" marL="914400" rtl="0" algn="l">
              <a:spcBef>
                <a:spcPts val="0"/>
              </a:spcBef>
              <a:spcAft>
                <a:spcPts val="0"/>
              </a:spcAft>
              <a:buSzPts val="2000"/>
              <a:buChar char="-"/>
            </a:pPr>
            <a:r>
              <a:rPr lang="en" sz="2000"/>
              <a:t>Primarily a KV store, but can be used with other models:  Graph, Spatial, Full Text Search, Vector, Time Series</a:t>
            </a:r>
            <a:endParaRPr sz="2000"/>
          </a:p>
          <a:p>
            <a:pPr indent="-355600" lvl="0" marL="914400" rtl="0" algn="l">
              <a:spcBef>
                <a:spcPts val="0"/>
              </a:spcBef>
              <a:spcAft>
                <a:spcPts val="0"/>
              </a:spcAft>
              <a:buSzPts val="2000"/>
              <a:buChar char="-"/>
            </a:pPr>
            <a:r>
              <a:rPr lang="en" sz="2000"/>
              <a:t>From </a:t>
            </a:r>
            <a:r>
              <a:rPr lang="en" sz="2000" u="sng">
                <a:solidFill>
                  <a:schemeClr val="hlink"/>
                </a:solidFill>
                <a:hlinkClick r:id="rId3"/>
              </a:rPr>
              <a:t>db-engines.com Ranking of KV Stores</a:t>
            </a:r>
            <a:r>
              <a:rPr lang="en" sz="2000"/>
              <a:t>:</a:t>
            </a:r>
            <a:endParaRPr sz="2000"/>
          </a:p>
        </p:txBody>
      </p:sp>
      <p:sp>
        <p:nvSpPr>
          <p:cNvPr id="229" name="Google Shape;229;p42"/>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pic>
        <p:nvPicPr>
          <p:cNvPr id="230" name="Google Shape;230;p42"/>
          <p:cNvPicPr preferRelativeResize="0"/>
          <p:nvPr/>
        </p:nvPicPr>
        <p:blipFill rotWithShape="1">
          <a:blip r:embed="rId4">
            <a:alphaModFix/>
          </a:blip>
          <a:srcRect b="0" l="0" r="1009" t="0"/>
          <a:stretch/>
        </p:blipFill>
        <p:spPr>
          <a:xfrm>
            <a:off x="1450250" y="2975050"/>
            <a:ext cx="5920626" cy="1968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3"/>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Redis</a:t>
            </a:r>
            <a:endParaRPr/>
          </a:p>
        </p:txBody>
      </p:sp>
      <p:sp>
        <p:nvSpPr>
          <p:cNvPr id="236" name="Google Shape;236;p43"/>
          <p:cNvSpPr txBox="1"/>
          <p:nvPr>
            <p:ph idx="1" type="body"/>
          </p:nvPr>
        </p:nvSpPr>
        <p:spPr>
          <a:xfrm>
            <a:off x="387900" y="996601"/>
            <a:ext cx="8368200" cy="3918000"/>
          </a:xfrm>
          <a:prstGeom prst="rect">
            <a:avLst/>
          </a:prstGeom>
        </p:spPr>
        <p:txBody>
          <a:bodyPr anchorCtr="0" anchor="t" bIns="91425" lIns="91425" spcFirstLastPara="1" rIns="91425" wrap="square" tIns="91425">
            <a:normAutofit/>
          </a:bodyPr>
          <a:lstStyle/>
          <a:p>
            <a:pPr indent="-381000" lvl="0" marL="457200" rtl="0" algn="l">
              <a:lnSpc>
                <a:spcPct val="115000"/>
              </a:lnSpc>
              <a:spcBef>
                <a:spcPts val="0"/>
              </a:spcBef>
              <a:spcAft>
                <a:spcPts val="0"/>
              </a:spcAft>
              <a:buSzPts val="2400"/>
              <a:buChar char="-"/>
            </a:pPr>
            <a:r>
              <a:rPr lang="en" sz="2400"/>
              <a:t>It is considered an in-memory database system, but…</a:t>
            </a:r>
            <a:endParaRPr sz="2400"/>
          </a:p>
          <a:p>
            <a:pPr indent="-355600" lvl="1" marL="914400" rtl="0" algn="l">
              <a:lnSpc>
                <a:spcPct val="115000"/>
              </a:lnSpc>
              <a:spcBef>
                <a:spcPts val="0"/>
              </a:spcBef>
              <a:spcAft>
                <a:spcPts val="0"/>
              </a:spcAft>
              <a:buSzPts val="2000"/>
              <a:buChar char="-"/>
            </a:pPr>
            <a:r>
              <a:rPr lang="en" sz="2000"/>
              <a:t>Supports durability of data by: a) essentially saving snapshots to disk at specific intervals or b) append-only file which is a journal of changes that can be used for roll-forward if there is a failure</a:t>
            </a:r>
            <a:endParaRPr sz="2000"/>
          </a:p>
          <a:p>
            <a:pPr indent="-381000" lvl="0" marL="457200" rtl="0" algn="l">
              <a:lnSpc>
                <a:spcPct val="115000"/>
              </a:lnSpc>
              <a:spcBef>
                <a:spcPts val="0"/>
              </a:spcBef>
              <a:spcAft>
                <a:spcPts val="0"/>
              </a:spcAft>
              <a:buSzPts val="2400"/>
              <a:buChar char="-"/>
            </a:pPr>
            <a:r>
              <a:rPr lang="en" sz="2400"/>
              <a:t>Originally developed in 2009 in C++</a:t>
            </a:r>
            <a:endParaRPr sz="2400"/>
          </a:p>
          <a:p>
            <a:pPr indent="-381000" lvl="0" marL="457200" rtl="0" algn="l">
              <a:lnSpc>
                <a:spcPct val="115000"/>
              </a:lnSpc>
              <a:spcBef>
                <a:spcPts val="0"/>
              </a:spcBef>
              <a:spcAft>
                <a:spcPts val="0"/>
              </a:spcAft>
              <a:buSzPts val="2400"/>
              <a:buChar char="-"/>
            </a:pPr>
            <a:r>
              <a:rPr lang="en" sz="2400"/>
              <a:t>Can be very fast … &gt; 100,000 SET ops / second</a:t>
            </a:r>
            <a:endParaRPr sz="2400"/>
          </a:p>
          <a:p>
            <a:pPr indent="-381000" lvl="0" marL="457200" rtl="0" algn="l">
              <a:lnSpc>
                <a:spcPct val="115000"/>
              </a:lnSpc>
              <a:spcBef>
                <a:spcPts val="0"/>
              </a:spcBef>
              <a:spcAft>
                <a:spcPts val="0"/>
              </a:spcAft>
              <a:buSzPts val="2400"/>
              <a:buChar char="-"/>
            </a:pPr>
            <a:r>
              <a:rPr lang="en" sz="2400"/>
              <a:t>Rich collection of commands</a:t>
            </a:r>
            <a:endParaRPr sz="2400"/>
          </a:p>
          <a:p>
            <a:pPr indent="-381000" lvl="0" marL="457200" rtl="0" algn="l">
              <a:lnSpc>
                <a:spcPct val="115000"/>
              </a:lnSpc>
              <a:spcBef>
                <a:spcPts val="0"/>
              </a:spcBef>
              <a:spcAft>
                <a:spcPts val="0"/>
              </a:spcAft>
              <a:buSzPts val="2400"/>
              <a:buChar char="-"/>
            </a:pPr>
            <a:r>
              <a:rPr lang="en" sz="2400"/>
              <a:t>Does NOT handle complex data.  No secondary indexes.  Only supports lookup by Key. </a:t>
            </a:r>
            <a:endParaRPr sz="2400"/>
          </a:p>
        </p:txBody>
      </p:sp>
      <p:sp>
        <p:nvSpPr>
          <p:cNvPr id="237" name="Google Shape;237;p43"/>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6"/>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Distributed DBs and ACID - Pessimistic Concurrency</a:t>
            </a:r>
            <a:endParaRPr/>
          </a:p>
        </p:txBody>
      </p:sp>
      <p:sp>
        <p:nvSpPr>
          <p:cNvPr id="110" name="Google Shape;110;p26"/>
          <p:cNvSpPr txBox="1"/>
          <p:nvPr>
            <p:ph idx="1" type="body"/>
          </p:nvPr>
        </p:nvSpPr>
        <p:spPr>
          <a:xfrm>
            <a:off x="387900" y="731075"/>
            <a:ext cx="8610000" cy="41835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lang="en"/>
              <a:t>ACID transactions</a:t>
            </a:r>
            <a:endParaRPr/>
          </a:p>
          <a:p>
            <a:pPr indent="-368300" lvl="1" marL="914400" rtl="0" algn="l">
              <a:spcBef>
                <a:spcPts val="0"/>
              </a:spcBef>
              <a:spcAft>
                <a:spcPts val="0"/>
              </a:spcAft>
              <a:buSzPts val="2200"/>
              <a:buChar char="○"/>
            </a:pPr>
            <a:r>
              <a:rPr lang="en"/>
              <a:t>Focuses on “data safety”</a:t>
            </a:r>
            <a:endParaRPr/>
          </a:p>
          <a:p>
            <a:pPr indent="-368300" lvl="1" marL="914400" rtl="0" algn="l">
              <a:spcBef>
                <a:spcPts val="0"/>
              </a:spcBef>
              <a:spcAft>
                <a:spcPts val="0"/>
              </a:spcAft>
              <a:buSzPts val="2200"/>
              <a:buChar char="○"/>
            </a:pPr>
            <a:r>
              <a:rPr lang="en"/>
              <a:t>considered a </a:t>
            </a:r>
            <a:r>
              <a:rPr i="1" lang="en" u="sng"/>
              <a:t>pessimistic</a:t>
            </a:r>
            <a:r>
              <a:rPr lang="en" u="sng"/>
              <a:t> </a:t>
            </a:r>
            <a:r>
              <a:rPr i="1" lang="en" u="sng"/>
              <a:t>concurrency model</a:t>
            </a:r>
            <a:r>
              <a:rPr lang="en"/>
              <a:t> because it assumes one transaction has to protect itself from other transactions</a:t>
            </a:r>
            <a:endParaRPr/>
          </a:p>
          <a:p>
            <a:pPr indent="-368300" lvl="2" marL="1371600" rtl="0" algn="l">
              <a:spcBef>
                <a:spcPts val="0"/>
              </a:spcBef>
              <a:spcAft>
                <a:spcPts val="0"/>
              </a:spcAft>
              <a:buSzPts val="2200"/>
              <a:buChar char="■"/>
            </a:pPr>
            <a:r>
              <a:rPr lang="en"/>
              <a:t>IOW, it assumes that if something can go wrong, it will.</a:t>
            </a:r>
            <a:endParaRPr/>
          </a:p>
          <a:p>
            <a:pPr indent="-368300" lvl="1" marL="914400" rtl="0" algn="l">
              <a:spcBef>
                <a:spcPts val="0"/>
              </a:spcBef>
              <a:spcAft>
                <a:spcPts val="0"/>
              </a:spcAft>
              <a:buSzPts val="2200"/>
              <a:buChar char="○"/>
            </a:pPr>
            <a:r>
              <a:rPr lang="en"/>
              <a:t>Conflicts are prevented by locking resources until a transaction is complete (there are both read and write locks)</a:t>
            </a:r>
            <a:endParaRPr/>
          </a:p>
          <a:p>
            <a:pPr indent="-368300" lvl="1" marL="914400" rtl="0" algn="l">
              <a:spcBef>
                <a:spcPts val="0"/>
              </a:spcBef>
              <a:spcAft>
                <a:spcPts val="0"/>
              </a:spcAft>
              <a:buSzPts val="2200"/>
              <a:buChar char="○"/>
            </a:pPr>
            <a:r>
              <a:rPr lang="en"/>
              <a:t>Write Lock Analogy → borrowing a book from a library… If you have it, no one else can. </a:t>
            </a:r>
            <a:endParaRPr/>
          </a:p>
        </p:txBody>
      </p:sp>
      <p:sp>
        <p:nvSpPr>
          <p:cNvPr id="111" name="Google Shape;111;p26"/>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
        <p:nvSpPr>
          <p:cNvPr id="112" name="Google Shape;112;p26"/>
          <p:cNvSpPr txBox="1"/>
          <p:nvPr/>
        </p:nvSpPr>
        <p:spPr>
          <a:xfrm>
            <a:off x="736650" y="4628250"/>
            <a:ext cx="7670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t>See </a:t>
            </a:r>
            <a:r>
              <a:rPr i="1" lang="en" sz="1200" u="sng">
                <a:solidFill>
                  <a:schemeClr val="hlink"/>
                </a:solidFill>
                <a:hlinkClick r:id="rId3"/>
              </a:rPr>
              <a:t>https://www.freecodecamp.org/news/how-databases-guarantee-isolation</a:t>
            </a:r>
            <a:r>
              <a:rPr i="1" lang="en" sz="1200"/>
              <a:t> for more for a deeper dive.</a:t>
            </a:r>
            <a:endParaRPr i="1"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4"/>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Redis Data Types</a:t>
            </a:r>
            <a:endParaRPr/>
          </a:p>
        </p:txBody>
      </p:sp>
      <p:sp>
        <p:nvSpPr>
          <p:cNvPr id="243" name="Google Shape;243;p44"/>
          <p:cNvSpPr txBox="1"/>
          <p:nvPr>
            <p:ph idx="1" type="body"/>
          </p:nvPr>
        </p:nvSpPr>
        <p:spPr>
          <a:xfrm>
            <a:off x="387900" y="996601"/>
            <a:ext cx="8368200" cy="3918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Keys:</a:t>
            </a:r>
            <a:endParaRPr/>
          </a:p>
          <a:p>
            <a:pPr indent="-381317" lvl="0" marL="457200" rtl="0" algn="l">
              <a:spcBef>
                <a:spcPts val="1200"/>
              </a:spcBef>
              <a:spcAft>
                <a:spcPts val="0"/>
              </a:spcAft>
              <a:buSzPct val="100000"/>
              <a:buChar char="-"/>
            </a:pPr>
            <a:r>
              <a:rPr lang="en"/>
              <a:t>usually strings but can be any binary sequence</a:t>
            </a:r>
            <a:endParaRPr/>
          </a:p>
          <a:p>
            <a:pPr indent="0" lvl="0" marL="0" rtl="0" algn="l">
              <a:spcBef>
                <a:spcPts val="1200"/>
              </a:spcBef>
              <a:spcAft>
                <a:spcPts val="0"/>
              </a:spcAft>
              <a:buNone/>
            </a:pPr>
            <a:r>
              <a:rPr lang="en"/>
              <a:t>Values:</a:t>
            </a:r>
            <a:endParaRPr/>
          </a:p>
          <a:p>
            <a:pPr indent="-381317" lvl="0" marL="457200" rtl="0" algn="l">
              <a:spcBef>
                <a:spcPts val="1200"/>
              </a:spcBef>
              <a:spcAft>
                <a:spcPts val="0"/>
              </a:spcAft>
              <a:buSzPct val="100000"/>
              <a:buChar char="-"/>
            </a:pPr>
            <a:r>
              <a:rPr lang="en"/>
              <a:t>Strings</a:t>
            </a:r>
            <a:endParaRPr/>
          </a:p>
          <a:p>
            <a:pPr indent="-381317" lvl="0" marL="457200" rtl="0" algn="l">
              <a:spcBef>
                <a:spcPts val="0"/>
              </a:spcBef>
              <a:spcAft>
                <a:spcPts val="0"/>
              </a:spcAft>
              <a:buSzPct val="100000"/>
              <a:buChar char="-"/>
            </a:pPr>
            <a:r>
              <a:rPr lang="en"/>
              <a:t>Lists (linked lists)</a:t>
            </a:r>
            <a:endParaRPr/>
          </a:p>
          <a:p>
            <a:pPr indent="-381317" lvl="0" marL="457200" rtl="0" algn="l">
              <a:spcBef>
                <a:spcPts val="0"/>
              </a:spcBef>
              <a:spcAft>
                <a:spcPts val="0"/>
              </a:spcAft>
              <a:buSzPct val="100000"/>
              <a:buChar char="-"/>
            </a:pPr>
            <a:r>
              <a:rPr lang="en"/>
              <a:t>Sets (unique unsorted string elements)</a:t>
            </a:r>
            <a:endParaRPr/>
          </a:p>
          <a:p>
            <a:pPr indent="-381317" lvl="0" marL="457200" rtl="0" algn="l">
              <a:spcBef>
                <a:spcPts val="0"/>
              </a:spcBef>
              <a:spcAft>
                <a:spcPts val="0"/>
              </a:spcAft>
              <a:buSzPct val="100000"/>
              <a:buChar char="-"/>
            </a:pPr>
            <a:r>
              <a:rPr lang="en"/>
              <a:t>Sorted Sets</a:t>
            </a:r>
            <a:endParaRPr/>
          </a:p>
          <a:p>
            <a:pPr indent="-381317" lvl="0" marL="457200" rtl="0" algn="l">
              <a:spcBef>
                <a:spcPts val="0"/>
              </a:spcBef>
              <a:spcAft>
                <a:spcPts val="0"/>
              </a:spcAft>
              <a:buSzPct val="100000"/>
              <a:buChar char="-"/>
            </a:pPr>
            <a:r>
              <a:rPr lang="en"/>
              <a:t>Hashes (string → string)</a:t>
            </a:r>
            <a:endParaRPr/>
          </a:p>
          <a:p>
            <a:pPr indent="-381317" lvl="0" marL="457200" rtl="0" algn="l">
              <a:spcBef>
                <a:spcPts val="0"/>
              </a:spcBef>
              <a:spcAft>
                <a:spcPts val="0"/>
              </a:spcAft>
              <a:buSzPct val="100000"/>
              <a:buChar char="-"/>
            </a:pPr>
            <a:r>
              <a:rPr lang="en"/>
              <a:t>Geospatial data</a:t>
            </a:r>
            <a:endParaRPr/>
          </a:p>
        </p:txBody>
      </p:sp>
      <p:sp>
        <p:nvSpPr>
          <p:cNvPr id="244" name="Google Shape;244;p44"/>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5"/>
          <p:cNvSpPr txBox="1"/>
          <p:nvPr>
            <p:ph type="title"/>
          </p:nvPr>
        </p:nvSpPr>
        <p:spPr>
          <a:xfrm>
            <a:off x="387900" y="150250"/>
            <a:ext cx="8368200" cy="10140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Setting Up Redis </a:t>
            </a:r>
            <a:endParaRPr/>
          </a:p>
          <a:p>
            <a:pPr indent="0" lvl="0" marL="0" rtl="0" algn="r">
              <a:spcBef>
                <a:spcPts val="0"/>
              </a:spcBef>
              <a:spcAft>
                <a:spcPts val="0"/>
              </a:spcAft>
              <a:buNone/>
            </a:pPr>
            <a:r>
              <a:rPr lang="en"/>
              <a:t>in Docker</a:t>
            </a:r>
            <a:endParaRPr/>
          </a:p>
        </p:txBody>
      </p:sp>
      <p:sp>
        <p:nvSpPr>
          <p:cNvPr id="250" name="Google Shape;250;p45"/>
          <p:cNvSpPr txBox="1"/>
          <p:nvPr>
            <p:ph idx="1" type="body"/>
          </p:nvPr>
        </p:nvSpPr>
        <p:spPr>
          <a:xfrm>
            <a:off x="387900" y="1636475"/>
            <a:ext cx="8368200" cy="3278400"/>
          </a:xfrm>
          <a:prstGeom prst="rect">
            <a:avLst/>
          </a:prstGeom>
        </p:spPr>
        <p:txBody>
          <a:bodyPr anchorCtr="0" anchor="t" bIns="91425" lIns="91425" spcFirstLastPara="1" rIns="91425" wrap="square" tIns="91425">
            <a:normAutofit lnSpcReduction="10000"/>
          </a:bodyPr>
          <a:lstStyle/>
          <a:p>
            <a:pPr indent="-393700" lvl="0" marL="457200" rtl="0" algn="l">
              <a:spcBef>
                <a:spcPts val="0"/>
              </a:spcBef>
              <a:spcAft>
                <a:spcPts val="0"/>
              </a:spcAft>
              <a:buSzPts val="2600"/>
              <a:buChar char="-"/>
            </a:pPr>
            <a:r>
              <a:rPr lang="en"/>
              <a:t>In Docker Desktop, search for Redis.</a:t>
            </a:r>
            <a:endParaRPr/>
          </a:p>
          <a:p>
            <a:pPr indent="-393700" lvl="0" marL="457200" rtl="0" algn="l">
              <a:spcBef>
                <a:spcPts val="0"/>
              </a:spcBef>
              <a:spcAft>
                <a:spcPts val="0"/>
              </a:spcAft>
              <a:buSzPts val="2600"/>
              <a:buChar char="-"/>
            </a:pPr>
            <a:r>
              <a:rPr lang="en"/>
              <a:t>Pull/Run the latest image (see above)</a:t>
            </a:r>
            <a:endParaRPr/>
          </a:p>
          <a:p>
            <a:pPr indent="-368300" lvl="1" marL="914400" rtl="0" algn="l">
              <a:spcBef>
                <a:spcPts val="0"/>
              </a:spcBef>
              <a:spcAft>
                <a:spcPts val="0"/>
              </a:spcAft>
              <a:buSzPts val="2200"/>
              <a:buChar char="-"/>
            </a:pPr>
            <a:r>
              <a:rPr lang="en"/>
              <a:t>Optional Settings: add </a:t>
            </a:r>
            <a:r>
              <a:rPr b="1" lang="en"/>
              <a:t>6379</a:t>
            </a:r>
            <a:r>
              <a:rPr lang="en"/>
              <a:t> to Ports to expose that port so we can connect to it. </a:t>
            </a:r>
            <a:endParaRPr/>
          </a:p>
          <a:p>
            <a:pPr indent="-393700" lvl="0" marL="457200" rtl="0" algn="l">
              <a:spcBef>
                <a:spcPts val="0"/>
              </a:spcBef>
              <a:spcAft>
                <a:spcPts val="0"/>
              </a:spcAft>
              <a:buSzPts val="2600"/>
              <a:buChar char="-"/>
            </a:pPr>
            <a:r>
              <a:rPr lang="en"/>
              <a:t>Normally, you </a:t>
            </a:r>
            <a:r>
              <a:rPr b="1" lang="en">
                <a:solidFill>
                  <a:srgbClr val="980000"/>
                </a:solidFill>
              </a:rPr>
              <a:t>would not</a:t>
            </a:r>
            <a:r>
              <a:rPr lang="en"/>
              <a:t> expose the Redis port for security reasons</a:t>
            </a:r>
            <a:endParaRPr/>
          </a:p>
          <a:p>
            <a:pPr indent="-368300" lvl="1" marL="914400" rtl="0" algn="l">
              <a:spcBef>
                <a:spcPts val="0"/>
              </a:spcBef>
              <a:spcAft>
                <a:spcPts val="0"/>
              </a:spcAft>
              <a:buSzPts val="2200"/>
              <a:buChar char="-"/>
            </a:pPr>
            <a:r>
              <a:rPr lang="en"/>
              <a:t>If you did this in a prod environment, major security hole.</a:t>
            </a:r>
            <a:endParaRPr/>
          </a:p>
          <a:p>
            <a:pPr indent="-368300" lvl="1" marL="914400" rtl="0" algn="l">
              <a:spcBef>
                <a:spcPts val="0"/>
              </a:spcBef>
              <a:spcAft>
                <a:spcPts val="0"/>
              </a:spcAft>
              <a:buSzPts val="2200"/>
              <a:buChar char="-"/>
            </a:pPr>
            <a:r>
              <a:rPr lang="en"/>
              <a:t>Notice, we didn’t set a password… </a:t>
            </a:r>
            <a:endParaRPr/>
          </a:p>
        </p:txBody>
      </p:sp>
      <p:sp>
        <p:nvSpPr>
          <p:cNvPr id="251" name="Google Shape;251;p45"/>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pic>
        <p:nvPicPr>
          <p:cNvPr id="252" name="Google Shape;252;p45"/>
          <p:cNvPicPr preferRelativeResize="0"/>
          <p:nvPr/>
        </p:nvPicPr>
        <p:blipFill>
          <a:blip r:embed="rId3">
            <a:alphaModFix/>
          </a:blip>
          <a:stretch>
            <a:fillRect/>
          </a:stretch>
        </p:blipFill>
        <p:spPr>
          <a:xfrm>
            <a:off x="387899" y="116525"/>
            <a:ext cx="4668276" cy="14426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6"/>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Connecting from DataGrip</a:t>
            </a:r>
            <a:endParaRPr/>
          </a:p>
        </p:txBody>
      </p:sp>
      <p:sp>
        <p:nvSpPr>
          <p:cNvPr id="258" name="Google Shape;258;p46"/>
          <p:cNvSpPr txBox="1"/>
          <p:nvPr>
            <p:ph idx="1" type="body"/>
          </p:nvPr>
        </p:nvSpPr>
        <p:spPr>
          <a:xfrm>
            <a:off x="136200" y="996600"/>
            <a:ext cx="4351500" cy="3918000"/>
          </a:xfrm>
          <a:prstGeom prst="rect">
            <a:avLst/>
          </a:prstGeom>
        </p:spPr>
        <p:txBody>
          <a:bodyPr anchorCtr="0" anchor="ctr" bIns="91425" lIns="91425" spcFirstLastPara="1" rIns="91425" wrap="square" tIns="91425">
            <a:normAutofit/>
          </a:bodyPr>
          <a:lstStyle/>
          <a:p>
            <a:pPr indent="-381000" lvl="0" marL="457200" rtl="0" algn="l">
              <a:spcBef>
                <a:spcPts val="0"/>
              </a:spcBef>
              <a:spcAft>
                <a:spcPts val="0"/>
              </a:spcAft>
              <a:buSzPts val="2400"/>
              <a:buChar char="-"/>
            </a:pPr>
            <a:r>
              <a:rPr lang="en" sz="2400"/>
              <a:t>File &gt; New &gt; Data Source &gt; Redis</a:t>
            </a:r>
            <a:endParaRPr sz="2400"/>
          </a:p>
          <a:p>
            <a:pPr indent="-381000" lvl="0" marL="457200" rtl="0" algn="l">
              <a:spcBef>
                <a:spcPts val="0"/>
              </a:spcBef>
              <a:spcAft>
                <a:spcPts val="0"/>
              </a:spcAft>
              <a:buSzPts val="2400"/>
              <a:buChar char="-"/>
            </a:pPr>
            <a:r>
              <a:rPr lang="en" sz="2400"/>
              <a:t>Give the Data Source a Name</a:t>
            </a:r>
            <a:endParaRPr sz="2400"/>
          </a:p>
          <a:p>
            <a:pPr indent="-381000" lvl="0" marL="457200" rtl="0" algn="l">
              <a:spcBef>
                <a:spcPts val="0"/>
              </a:spcBef>
              <a:spcAft>
                <a:spcPts val="0"/>
              </a:spcAft>
              <a:buSzPts val="2400"/>
              <a:buChar char="-"/>
            </a:pPr>
            <a:r>
              <a:rPr lang="en" sz="2400"/>
              <a:t>Make sure the port is </a:t>
            </a:r>
            <a:r>
              <a:rPr b="1" lang="en" sz="2400"/>
              <a:t>6379</a:t>
            </a:r>
            <a:endParaRPr sz="2400"/>
          </a:p>
          <a:p>
            <a:pPr indent="-381000" lvl="0" marL="457200" rtl="0" algn="l">
              <a:spcBef>
                <a:spcPts val="0"/>
              </a:spcBef>
              <a:spcAft>
                <a:spcPts val="0"/>
              </a:spcAft>
              <a:buSzPts val="2400"/>
              <a:buChar char="-"/>
            </a:pPr>
            <a:r>
              <a:rPr lang="en" sz="2400"/>
              <a:t>Test the connection ✅</a:t>
            </a:r>
            <a:endParaRPr sz="2400"/>
          </a:p>
        </p:txBody>
      </p:sp>
      <p:sp>
        <p:nvSpPr>
          <p:cNvPr id="259" name="Google Shape;259;p46"/>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pic>
        <p:nvPicPr>
          <p:cNvPr id="260" name="Google Shape;260;p46"/>
          <p:cNvPicPr preferRelativeResize="0"/>
          <p:nvPr/>
        </p:nvPicPr>
        <p:blipFill>
          <a:blip r:embed="rId3">
            <a:alphaModFix/>
          </a:blip>
          <a:stretch>
            <a:fillRect/>
          </a:stretch>
        </p:blipFill>
        <p:spPr>
          <a:xfrm>
            <a:off x="4572000" y="1097713"/>
            <a:ext cx="4351499" cy="3715764"/>
          </a:xfrm>
          <a:prstGeom prst="rect">
            <a:avLst/>
          </a:prstGeom>
          <a:noFill/>
          <a:ln>
            <a:noFill/>
          </a:ln>
          <a:effectLst>
            <a:outerShdw blurRad="57150" rotWithShape="0" algn="bl" dir="5400000" dist="19050">
              <a:srgbClr val="000000">
                <a:alpha val="50000"/>
              </a:srgbClr>
            </a:outerShdw>
          </a:effectLst>
        </p:spPr>
      </p:pic>
      <p:sp>
        <p:nvSpPr>
          <p:cNvPr id="261" name="Google Shape;261;p46"/>
          <p:cNvSpPr/>
          <p:nvPr/>
        </p:nvSpPr>
        <p:spPr>
          <a:xfrm>
            <a:off x="6226300" y="1228500"/>
            <a:ext cx="1678800" cy="3630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2" name="Google Shape;262;p46"/>
          <p:cNvSpPr/>
          <p:nvPr/>
        </p:nvSpPr>
        <p:spPr>
          <a:xfrm>
            <a:off x="7803800" y="2099850"/>
            <a:ext cx="1084200" cy="3630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3" name="Google Shape;263;p46"/>
          <p:cNvSpPr/>
          <p:nvPr/>
        </p:nvSpPr>
        <p:spPr>
          <a:xfrm>
            <a:off x="5715575" y="4269500"/>
            <a:ext cx="1084200" cy="3630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7"/>
          <p:cNvSpPr txBox="1"/>
          <p:nvPr>
            <p:ph type="title"/>
          </p:nvPr>
        </p:nvSpPr>
        <p:spPr>
          <a:xfrm>
            <a:off x="387900" y="-21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Redis Database and Interaction</a:t>
            </a:r>
            <a:endParaRPr/>
          </a:p>
        </p:txBody>
      </p:sp>
      <p:sp>
        <p:nvSpPr>
          <p:cNvPr id="269" name="Google Shape;269;p47"/>
          <p:cNvSpPr txBox="1"/>
          <p:nvPr>
            <p:ph idx="1" type="body"/>
          </p:nvPr>
        </p:nvSpPr>
        <p:spPr>
          <a:xfrm>
            <a:off x="45875" y="670100"/>
            <a:ext cx="4882200" cy="4236900"/>
          </a:xfrm>
          <a:prstGeom prst="rect">
            <a:avLst/>
          </a:prstGeom>
        </p:spPr>
        <p:txBody>
          <a:bodyPr anchorCtr="0" anchor="t" bIns="91425" lIns="91425" spcFirstLastPara="1" rIns="91425" wrap="square" tIns="91425">
            <a:normAutofit fontScale="92500" lnSpcReduction="10000"/>
          </a:bodyPr>
          <a:lstStyle/>
          <a:p>
            <a:pPr indent="-381317" lvl="0" marL="457200" rtl="0" algn="l">
              <a:spcBef>
                <a:spcPts val="0"/>
              </a:spcBef>
              <a:spcAft>
                <a:spcPts val="0"/>
              </a:spcAft>
              <a:buSzPct val="100000"/>
              <a:buChar char="-"/>
            </a:pPr>
            <a:r>
              <a:rPr lang="en"/>
              <a:t>Redis provides 16 databases by default</a:t>
            </a:r>
            <a:endParaRPr/>
          </a:p>
          <a:p>
            <a:pPr indent="-357822" lvl="1" marL="914400" rtl="0" algn="l">
              <a:spcBef>
                <a:spcPts val="0"/>
              </a:spcBef>
              <a:spcAft>
                <a:spcPts val="0"/>
              </a:spcAft>
              <a:buSzPct val="100000"/>
              <a:buChar char="-"/>
            </a:pPr>
            <a:r>
              <a:rPr lang="en"/>
              <a:t>They are numbered 0 to 15</a:t>
            </a:r>
            <a:endParaRPr/>
          </a:p>
          <a:p>
            <a:pPr indent="-357822" lvl="1" marL="914400" rtl="0" algn="l">
              <a:spcBef>
                <a:spcPts val="0"/>
              </a:spcBef>
              <a:spcAft>
                <a:spcPts val="0"/>
              </a:spcAft>
              <a:buSzPct val="100000"/>
              <a:buChar char="-"/>
            </a:pPr>
            <a:r>
              <a:rPr lang="en"/>
              <a:t>There is no other name associated</a:t>
            </a:r>
            <a:endParaRPr/>
          </a:p>
          <a:p>
            <a:pPr indent="-381317" lvl="0" marL="457200" rtl="0" algn="l">
              <a:spcBef>
                <a:spcPts val="0"/>
              </a:spcBef>
              <a:spcAft>
                <a:spcPts val="0"/>
              </a:spcAft>
              <a:buSzPct val="100000"/>
              <a:buChar char="-"/>
            </a:pPr>
            <a:r>
              <a:rPr lang="en"/>
              <a:t>Direct interaction with Redis is through a set of commands related to setting and getting k/v pairs (and variations)</a:t>
            </a:r>
            <a:endParaRPr/>
          </a:p>
          <a:p>
            <a:pPr indent="-381317" lvl="0" marL="457200" rtl="0" algn="l">
              <a:spcBef>
                <a:spcPts val="0"/>
              </a:spcBef>
              <a:spcAft>
                <a:spcPts val="0"/>
              </a:spcAft>
              <a:buSzPct val="100000"/>
              <a:buChar char="-"/>
            </a:pPr>
            <a:r>
              <a:rPr lang="en"/>
              <a:t>Many language libraries available as well.</a:t>
            </a:r>
            <a:endParaRPr/>
          </a:p>
        </p:txBody>
      </p:sp>
      <p:sp>
        <p:nvSpPr>
          <p:cNvPr id="270" name="Google Shape;270;p47"/>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pic>
        <p:nvPicPr>
          <p:cNvPr id="271" name="Google Shape;271;p47"/>
          <p:cNvPicPr preferRelativeResize="0"/>
          <p:nvPr/>
        </p:nvPicPr>
        <p:blipFill>
          <a:blip r:embed="rId3">
            <a:alphaModFix/>
          </a:blip>
          <a:stretch>
            <a:fillRect/>
          </a:stretch>
        </p:blipFill>
        <p:spPr>
          <a:xfrm>
            <a:off x="5088526" y="1539950"/>
            <a:ext cx="3762300" cy="2133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8"/>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Foundation Data Type - String</a:t>
            </a:r>
            <a:endParaRPr/>
          </a:p>
        </p:txBody>
      </p:sp>
      <p:sp>
        <p:nvSpPr>
          <p:cNvPr id="277" name="Google Shape;277;p48"/>
          <p:cNvSpPr txBox="1"/>
          <p:nvPr>
            <p:ph idx="1" type="body"/>
          </p:nvPr>
        </p:nvSpPr>
        <p:spPr>
          <a:xfrm>
            <a:off x="387900" y="996601"/>
            <a:ext cx="8368200" cy="39180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lang="en"/>
              <a:t>Sequence of bytes - text, serialized objects, bin arrays</a:t>
            </a:r>
            <a:endParaRPr/>
          </a:p>
          <a:p>
            <a:pPr indent="-393700" lvl="0" marL="457200" rtl="0" algn="l">
              <a:spcBef>
                <a:spcPts val="0"/>
              </a:spcBef>
              <a:spcAft>
                <a:spcPts val="0"/>
              </a:spcAft>
              <a:buSzPts val="2600"/>
              <a:buChar char="-"/>
            </a:pPr>
            <a:r>
              <a:rPr lang="en"/>
              <a:t>Simplest data type</a:t>
            </a:r>
            <a:endParaRPr/>
          </a:p>
          <a:p>
            <a:pPr indent="-393700" lvl="0" marL="457200" rtl="0" algn="l">
              <a:spcBef>
                <a:spcPts val="0"/>
              </a:spcBef>
              <a:spcAft>
                <a:spcPts val="0"/>
              </a:spcAft>
              <a:buSzPts val="2600"/>
              <a:buChar char="-"/>
            </a:pPr>
            <a:r>
              <a:rPr lang="en"/>
              <a:t>Maps a string to another string</a:t>
            </a:r>
            <a:endParaRPr/>
          </a:p>
          <a:p>
            <a:pPr indent="-393700" lvl="0" marL="457200" rtl="0" algn="l">
              <a:spcBef>
                <a:spcPts val="0"/>
              </a:spcBef>
              <a:spcAft>
                <a:spcPts val="0"/>
              </a:spcAft>
              <a:buSzPts val="2600"/>
              <a:buChar char="-"/>
            </a:pPr>
            <a:r>
              <a:rPr lang="en"/>
              <a:t>Use Cases:</a:t>
            </a:r>
            <a:endParaRPr/>
          </a:p>
          <a:p>
            <a:pPr indent="-368300" lvl="1" marL="914400" rtl="0" algn="l">
              <a:spcBef>
                <a:spcPts val="0"/>
              </a:spcBef>
              <a:spcAft>
                <a:spcPts val="0"/>
              </a:spcAft>
              <a:buSzPts val="2200"/>
              <a:buChar char="-"/>
            </a:pPr>
            <a:r>
              <a:rPr lang="en"/>
              <a:t>caching frequently accessed HTML/CSS/JS fragments</a:t>
            </a:r>
            <a:endParaRPr/>
          </a:p>
          <a:p>
            <a:pPr indent="-368300" lvl="1" marL="914400" rtl="0" algn="l">
              <a:spcBef>
                <a:spcPts val="0"/>
              </a:spcBef>
              <a:spcAft>
                <a:spcPts val="0"/>
              </a:spcAft>
              <a:buSzPts val="2200"/>
              <a:buChar char="-"/>
            </a:pPr>
            <a:r>
              <a:rPr lang="en"/>
              <a:t>config settings, user settings info, token management</a:t>
            </a:r>
            <a:endParaRPr/>
          </a:p>
          <a:p>
            <a:pPr indent="-368300" lvl="1" marL="914400" rtl="0" algn="l">
              <a:spcBef>
                <a:spcPts val="0"/>
              </a:spcBef>
              <a:spcAft>
                <a:spcPts val="0"/>
              </a:spcAft>
              <a:buSzPts val="2200"/>
              <a:buChar char="-"/>
            </a:pPr>
            <a:r>
              <a:rPr lang="en"/>
              <a:t>counting web page/app screen views OR rate limiting</a:t>
            </a:r>
            <a:endParaRPr/>
          </a:p>
          <a:p>
            <a:pPr indent="0" lvl="0" marL="0" rtl="0" algn="l">
              <a:spcBef>
                <a:spcPts val="1200"/>
              </a:spcBef>
              <a:spcAft>
                <a:spcPts val="1200"/>
              </a:spcAft>
              <a:buNone/>
            </a:pPr>
            <a:r>
              <a:t/>
            </a:r>
            <a:endParaRPr/>
          </a:p>
        </p:txBody>
      </p:sp>
      <p:sp>
        <p:nvSpPr>
          <p:cNvPr id="278" name="Google Shape;278;p48"/>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9"/>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Some Initial Basic Commands</a:t>
            </a:r>
            <a:endParaRPr/>
          </a:p>
        </p:txBody>
      </p:sp>
      <p:sp>
        <p:nvSpPr>
          <p:cNvPr id="284" name="Google Shape;284;p49"/>
          <p:cNvSpPr txBox="1"/>
          <p:nvPr>
            <p:ph idx="1" type="body"/>
          </p:nvPr>
        </p:nvSpPr>
        <p:spPr>
          <a:xfrm>
            <a:off x="387900" y="996601"/>
            <a:ext cx="8368200" cy="3918000"/>
          </a:xfrm>
          <a:prstGeom prst="rect">
            <a:avLst/>
          </a:prstGeom>
        </p:spPr>
        <p:txBody>
          <a:bodyPr anchorCtr="0" anchor="t" bIns="91425" lIns="91425" spcFirstLastPara="1" rIns="91425" wrap="square" tIns="91425">
            <a:normAutofit/>
          </a:bodyPr>
          <a:lstStyle/>
          <a:p>
            <a:pPr indent="-387350" lvl="0" marL="457200" rtl="0" algn="l">
              <a:lnSpc>
                <a:spcPct val="115000"/>
              </a:lnSpc>
              <a:spcBef>
                <a:spcPts val="0"/>
              </a:spcBef>
              <a:spcAft>
                <a:spcPts val="0"/>
              </a:spcAft>
              <a:buSzPts val="2500"/>
              <a:buFont typeface="Fira Mono"/>
              <a:buChar char="-"/>
            </a:pPr>
            <a:r>
              <a:rPr b="1" lang="en" sz="2500">
                <a:latin typeface="Fira Mono"/>
                <a:ea typeface="Fira Mono"/>
                <a:cs typeface="Fira Mono"/>
                <a:sym typeface="Fira Mono"/>
              </a:rPr>
              <a:t>SET</a:t>
            </a:r>
            <a:r>
              <a:rPr lang="en" sz="2500">
                <a:latin typeface="Fira Mono"/>
                <a:ea typeface="Fira Mono"/>
                <a:cs typeface="Fira Mono"/>
                <a:sym typeface="Fira Mono"/>
              </a:rPr>
              <a:t> /path/to/resource 0</a:t>
            </a:r>
            <a:br>
              <a:rPr lang="en" sz="2500">
                <a:latin typeface="Fira Mono"/>
                <a:ea typeface="Fira Mono"/>
                <a:cs typeface="Fira Mono"/>
                <a:sym typeface="Fira Mono"/>
              </a:rPr>
            </a:br>
            <a:r>
              <a:rPr b="1" lang="en" sz="2500">
                <a:latin typeface="Fira Mono"/>
                <a:ea typeface="Fira Mono"/>
                <a:cs typeface="Fira Mono"/>
                <a:sym typeface="Fira Mono"/>
              </a:rPr>
              <a:t>SET </a:t>
            </a:r>
            <a:r>
              <a:rPr lang="en" sz="2500">
                <a:latin typeface="Fira Mono"/>
                <a:ea typeface="Fira Mono"/>
                <a:cs typeface="Fira Mono"/>
                <a:sym typeface="Fira Mono"/>
              </a:rPr>
              <a:t>user:1 “John Doe”</a:t>
            </a:r>
            <a:br>
              <a:rPr lang="en" sz="2500">
                <a:latin typeface="Fira Mono"/>
                <a:ea typeface="Fira Mono"/>
                <a:cs typeface="Fira Mono"/>
                <a:sym typeface="Fira Mono"/>
              </a:rPr>
            </a:br>
            <a:r>
              <a:rPr b="1" lang="en" sz="2500">
                <a:latin typeface="Fira Mono"/>
                <a:ea typeface="Fira Mono"/>
                <a:cs typeface="Fira Mono"/>
                <a:sym typeface="Fira Mono"/>
              </a:rPr>
              <a:t>GET </a:t>
            </a:r>
            <a:r>
              <a:rPr lang="en" sz="2500">
                <a:latin typeface="Fira Mono"/>
                <a:ea typeface="Fira Mono"/>
                <a:cs typeface="Fira Mono"/>
                <a:sym typeface="Fira Mono"/>
              </a:rPr>
              <a:t>/path/to/resource</a:t>
            </a:r>
            <a:br>
              <a:rPr lang="en" sz="2500">
                <a:latin typeface="Fira Mono"/>
                <a:ea typeface="Fira Mono"/>
                <a:cs typeface="Fira Mono"/>
                <a:sym typeface="Fira Mono"/>
              </a:rPr>
            </a:br>
            <a:r>
              <a:rPr b="1" lang="en" sz="2500">
                <a:latin typeface="Fira Mono"/>
                <a:ea typeface="Fira Mono"/>
                <a:cs typeface="Fira Mono"/>
                <a:sym typeface="Fira Mono"/>
              </a:rPr>
              <a:t>EXISTS</a:t>
            </a:r>
            <a:r>
              <a:rPr lang="en" sz="2500">
                <a:latin typeface="Fira Mono"/>
                <a:ea typeface="Fira Mono"/>
                <a:cs typeface="Fira Mono"/>
                <a:sym typeface="Fira Mono"/>
              </a:rPr>
              <a:t> user:1</a:t>
            </a:r>
            <a:br>
              <a:rPr lang="en" sz="2500">
                <a:latin typeface="Fira Mono"/>
                <a:ea typeface="Fira Mono"/>
                <a:cs typeface="Fira Mono"/>
                <a:sym typeface="Fira Mono"/>
              </a:rPr>
            </a:br>
            <a:r>
              <a:rPr b="1" lang="en" sz="2500">
                <a:latin typeface="Fira Mono"/>
                <a:ea typeface="Fira Mono"/>
                <a:cs typeface="Fira Mono"/>
                <a:sym typeface="Fira Mono"/>
              </a:rPr>
              <a:t>DEL</a:t>
            </a:r>
            <a:r>
              <a:rPr lang="en" sz="2500">
                <a:latin typeface="Fira Mono"/>
                <a:ea typeface="Fira Mono"/>
                <a:cs typeface="Fira Mono"/>
                <a:sym typeface="Fira Mono"/>
              </a:rPr>
              <a:t> user:1</a:t>
            </a:r>
            <a:br>
              <a:rPr lang="en" sz="2500">
                <a:latin typeface="Fira Mono"/>
                <a:ea typeface="Fira Mono"/>
                <a:cs typeface="Fira Mono"/>
                <a:sym typeface="Fira Mono"/>
              </a:rPr>
            </a:br>
            <a:r>
              <a:rPr b="1" lang="en" sz="2500">
                <a:latin typeface="Fira Mono"/>
                <a:ea typeface="Fira Mono"/>
                <a:cs typeface="Fira Mono"/>
                <a:sym typeface="Fira Mono"/>
              </a:rPr>
              <a:t>KEYS</a:t>
            </a:r>
            <a:r>
              <a:rPr lang="en" sz="2500">
                <a:latin typeface="Fira Mono"/>
                <a:ea typeface="Fira Mono"/>
                <a:cs typeface="Fira Mono"/>
                <a:sym typeface="Fira Mono"/>
              </a:rPr>
              <a:t> user*</a:t>
            </a:r>
            <a:endParaRPr sz="2100"/>
          </a:p>
          <a:p>
            <a:pPr indent="-387350" lvl="0" marL="457200" rtl="0" algn="l">
              <a:lnSpc>
                <a:spcPct val="115000"/>
              </a:lnSpc>
              <a:spcBef>
                <a:spcPts val="0"/>
              </a:spcBef>
              <a:spcAft>
                <a:spcPts val="0"/>
              </a:spcAft>
              <a:buSzPts val="2500"/>
              <a:buFont typeface="Fira Mono"/>
              <a:buChar char="-"/>
            </a:pPr>
            <a:r>
              <a:rPr b="1" lang="en" sz="2500">
                <a:latin typeface="Fira Mono"/>
                <a:ea typeface="Fira Mono"/>
                <a:cs typeface="Fira Mono"/>
                <a:sym typeface="Fira Mono"/>
              </a:rPr>
              <a:t>SELECT </a:t>
            </a:r>
            <a:r>
              <a:rPr lang="en" sz="2500">
                <a:latin typeface="Fira Mono"/>
                <a:ea typeface="Fira Mono"/>
                <a:cs typeface="Fira Mono"/>
                <a:sym typeface="Fira Mono"/>
              </a:rPr>
              <a:t>5</a:t>
            </a:r>
            <a:endParaRPr sz="2500">
              <a:latin typeface="Fira Mono"/>
              <a:ea typeface="Fira Mono"/>
              <a:cs typeface="Fira Mono"/>
              <a:sym typeface="Fira Mono"/>
            </a:endParaRPr>
          </a:p>
          <a:p>
            <a:pPr indent="-387350" lvl="1" marL="914400" rtl="0" algn="l">
              <a:lnSpc>
                <a:spcPct val="115000"/>
              </a:lnSpc>
              <a:spcBef>
                <a:spcPts val="0"/>
              </a:spcBef>
              <a:spcAft>
                <a:spcPts val="0"/>
              </a:spcAft>
              <a:buSzPts val="2500"/>
              <a:buFont typeface="Fira Mono"/>
              <a:buChar char="-"/>
            </a:pPr>
            <a:r>
              <a:rPr lang="en" sz="2500">
                <a:latin typeface="Fira Mono"/>
                <a:ea typeface="Fira Mono"/>
                <a:cs typeface="Fira Mono"/>
                <a:sym typeface="Fira Mono"/>
              </a:rPr>
              <a:t>select a different database</a:t>
            </a:r>
            <a:endParaRPr sz="2500">
              <a:latin typeface="Fira Mono"/>
              <a:ea typeface="Fira Mono"/>
              <a:cs typeface="Fira Mono"/>
              <a:sym typeface="Fira Mono"/>
            </a:endParaRPr>
          </a:p>
        </p:txBody>
      </p:sp>
      <p:sp>
        <p:nvSpPr>
          <p:cNvPr id="285" name="Google Shape;285;p49"/>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0"/>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Some Basic Commands</a:t>
            </a:r>
            <a:endParaRPr/>
          </a:p>
        </p:txBody>
      </p:sp>
      <p:sp>
        <p:nvSpPr>
          <p:cNvPr id="291" name="Google Shape;291;p50"/>
          <p:cNvSpPr txBox="1"/>
          <p:nvPr>
            <p:ph idx="1" type="body"/>
          </p:nvPr>
        </p:nvSpPr>
        <p:spPr>
          <a:xfrm>
            <a:off x="387900" y="996601"/>
            <a:ext cx="8368200" cy="3918000"/>
          </a:xfrm>
          <a:prstGeom prst="rect">
            <a:avLst/>
          </a:prstGeom>
        </p:spPr>
        <p:txBody>
          <a:bodyPr anchorCtr="0" anchor="t" bIns="91425" lIns="91425" spcFirstLastPara="1" rIns="91425" wrap="square" tIns="91425">
            <a:normAutofit/>
          </a:bodyPr>
          <a:lstStyle/>
          <a:p>
            <a:pPr indent="-387350" lvl="0" marL="457200" rtl="0" algn="l">
              <a:lnSpc>
                <a:spcPct val="115000"/>
              </a:lnSpc>
              <a:spcBef>
                <a:spcPts val="0"/>
              </a:spcBef>
              <a:spcAft>
                <a:spcPts val="0"/>
              </a:spcAft>
              <a:buSzPts val="2500"/>
              <a:buFont typeface="Fira Mono"/>
              <a:buChar char="-"/>
            </a:pPr>
            <a:r>
              <a:rPr b="1" lang="en" sz="2500">
                <a:latin typeface="Fira Mono"/>
                <a:ea typeface="Fira Mono"/>
                <a:cs typeface="Fira Mono"/>
                <a:sym typeface="Fira Mono"/>
              </a:rPr>
              <a:t>SET</a:t>
            </a:r>
            <a:r>
              <a:rPr lang="en" sz="2500">
                <a:latin typeface="Fira Mono"/>
                <a:ea typeface="Fira Mono"/>
                <a:cs typeface="Fira Mono"/>
                <a:sym typeface="Fira Mono"/>
              </a:rPr>
              <a:t> someValue 0</a:t>
            </a:r>
            <a:br>
              <a:rPr lang="en" sz="2500">
                <a:latin typeface="Fira Mono"/>
                <a:ea typeface="Fira Mono"/>
                <a:cs typeface="Fira Mono"/>
                <a:sym typeface="Fira Mono"/>
              </a:rPr>
            </a:br>
            <a:r>
              <a:rPr b="1" lang="en" sz="2500">
                <a:latin typeface="Fira Mono"/>
                <a:ea typeface="Fira Mono"/>
                <a:cs typeface="Fira Mono"/>
                <a:sym typeface="Fira Mono"/>
              </a:rPr>
              <a:t>INCR</a:t>
            </a:r>
            <a:r>
              <a:rPr lang="en" sz="2500">
                <a:latin typeface="Fira Mono"/>
                <a:ea typeface="Fira Mono"/>
                <a:cs typeface="Fira Mono"/>
                <a:sym typeface="Fira Mono"/>
              </a:rPr>
              <a:t> </a:t>
            </a:r>
            <a:r>
              <a:rPr lang="en" sz="2500">
                <a:latin typeface="Fira Mono"/>
                <a:ea typeface="Fira Mono"/>
                <a:cs typeface="Fira Mono"/>
                <a:sym typeface="Fira Mono"/>
              </a:rPr>
              <a:t>someValue      </a:t>
            </a:r>
            <a:r>
              <a:rPr lang="en" sz="2500">
                <a:solidFill>
                  <a:schemeClr val="accent2"/>
                </a:solidFill>
                <a:latin typeface="Fira Mono"/>
                <a:ea typeface="Fira Mono"/>
                <a:cs typeface="Fira Mono"/>
                <a:sym typeface="Fira Mono"/>
              </a:rPr>
              <a:t>#increment by 1</a:t>
            </a:r>
            <a:br>
              <a:rPr lang="en" sz="2500">
                <a:latin typeface="Fira Mono"/>
                <a:ea typeface="Fira Mono"/>
                <a:cs typeface="Fira Mono"/>
                <a:sym typeface="Fira Mono"/>
              </a:rPr>
            </a:br>
            <a:r>
              <a:rPr b="1" lang="en" sz="2500">
                <a:latin typeface="Fira Mono"/>
                <a:ea typeface="Fira Mono"/>
                <a:cs typeface="Fira Mono"/>
                <a:sym typeface="Fira Mono"/>
              </a:rPr>
              <a:t>INCRBY</a:t>
            </a:r>
            <a:r>
              <a:rPr lang="en" sz="2500">
                <a:latin typeface="Fira Mono"/>
                <a:ea typeface="Fira Mono"/>
                <a:cs typeface="Fira Mono"/>
                <a:sym typeface="Fira Mono"/>
              </a:rPr>
              <a:t> </a:t>
            </a:r>
            <a:r>
              <a:rPr lang="en" sz="2500">
                <a:latin typeface="Fira Mono"/>
                <a:ea typeface="Fira Mono"/>
                <a:cs typeface="Fira Mono"/>
                <a:sym typeface="Fira Mono"/>
              </a:rPr>
              <a:t>someValue</a:t>
            </a:r>
            <a:r>
              <a:rPr lang="en" sz="2500">
                <a:latin typeface="Fira Mono"/>
                <a:ea typeface="Fira Mono"/>
                <a:cs typeface="Fira Mono"/>
                <a:sym typeface="Fira Mono"/>
              </a:rPr>
              <a:t> 10 </a:t>
            </a:r>
            <a:r>
              <a:rPr lang="en" sz="2500">
                <a:solidFill>
                  <a:schemeClr val="accent2"/>
                </a:solidFill>
                <a:latin typeface="Fira Mono"/>
                <a:ea typeface="Fira Mono"/>
                <a:cs typeface="Fira Mono"/>
                <a:sym typeface="Fira Mono"/>
              </a:rPr>
              <a:t>#increment by 10</a:t>
            </a:r>
            <a:br>
              <a:rPr lang="en" sz="2500">
                <a:latin typeface="Fira Mono"/>
                <a:ea typeface="Fira Mono"/>
                <a:cs typeface="Fira Mono"/>
                <a:sym typeface="Fira Mono"/>
              </a:rPr>
            </a:br>
            <a:r>
              <a:rPr b="1" lang="en" sz="2500">
                <a:latin typeface="Fira Mono"/>
                <a:ea typeface="Fira Mono"/>
                <a:cs typeface="Fira Mono"/>
                <a:sym typeface="Fira Mono"/>
              </a:rPr>
              <a:t>DECR</a:t>
            </a:r>
            <a:r>
              <a:rPr lang="en" sz="2500">
                <a:latin typeface="Fira Mono"/>
                <a:ea typeface="Fira Mono"/>
                <a:cs typeface="Fira Mono"/>
                <a:sym typeface="Fira Mono"/>
              </a:rPr>
              <a:t> </a:t>
            </a:r>
            <a:r>
              <a:rPr lang="en" sz="2500">
                <a:latin typeface="Fira Mono"/>
                <a:ea typeface="Fira Mono"/>
                <a:cs typeface="Fira Mono"/>
                <a:sym typeface="Fira Mono"/>
              </a:rPr>
              <a:t>someValue      </a:t>
            </a:r>
            <a:r>
              <a:rPr lang="en" sz="2500">
                <a:solidFill>
                  <a:schemeClr val="accent2"/>
                </a:solidFill>
                <a:latin typeface="Fira Mono"/>
                <a:ea typeface="Fira Mono"/>
                <a:cs typeface="Fira Mono"/>
                <a:sym typeface="Fira Mono"/>
              </a:rPr>
              <a:t>#decrement by 1</a:t>
            </a:r>
            <a:br>
              <a:rPr lang="en" sz="2500">
                <a:latin typeface="Fira Mono"/>
                <a:ea typeface="Fira Mono"/>
                <a:cs typeface="Fira Mono"/>
                <a:sym typeface="Fira Mono"/>
              </a:rPr>
            </a:br>
            <a:r>
              <a:rPr b="1" lang="en" sz="2500">
                <a:latin typeface="Fira Mono"/>
                <a:ea typeface="Fira Mono"/>
                <a:cs typeface="Fira Mono"/>
                <a:sym typeface="Fira Mono"/>
              </a:rPr>
              <a:t>DECRBY</a:t>
            </a:r>
            <a:r>
              <a:rPr lang="en" sz="2500">
                <a:latin typeface="Fira Mono"/>
                <a:ea typeface="Fira Mono"/>
                <a:cs typeface="Fira Mono"/>
                <a:sym typeface="Fira Mono"/>
              </a:rPr>
              <a:t> </a:t>
            </a:r>
            <a:r>
              <a:rPr lang="en" sz="2500">
                <a:latin typeface="Fira Mono"/>
                <a:ea typeface="Fira Mono"/>
                <a:cs typeface="Fira Mono"/>
                <a:sym typeface="Fira Mono"/>
              </a:rPr>
              <a:t>someValue</a:t>
            </a:r>
            <a:r>
              <a:rPr lang="en" sz="2500">
                <a:latin typeface="Fira Mono"/>
                <a:ea typeface="Fira Mono"/>
                <a:cs typeface="Fira Mono"/>
                <a:sym typeface="Fira Mono"/>
              </a:rPr>
              <a:t> 5  </a:t>
            </a:r>
            <a:r>
              <a:rPr lang="en" sz="2500">
                <a:solidFill>
                  <a:schemeClr val="accent2"/>
                </a:solidFill>
                <a:latin typeface="Fira Mono"/>
                <a:ea typeface="Fira Mono"/>
                <a:cs typeface="Fira Mono"/>
                <a:sym typeface="Fira Mono"/>
              </a:rPr>
              <a:t>#decrement by 5</a:t>
            </a:r>
            <a:endParaRPr sz="2500">
              <a:latin typeface="Fira Mono"/>
              <a:ea typeface="Fira Mono"/>
              <a:cs typeface="Fira Mono"/>
              <a:sym typeface="Fira Mono"/>
            </a:endParaRPr>
          </a:p>
          <a:p>
            <a:pPr indent="-361950" lvl="1" marL="914400" rtl="0" algn="l">
              <a:lnSpc>
                <a:spcPct val="115000"/>
              </a:lnSpc>
              <a:spcBef>
                <a:spcPts val="0"/>
              </a:spcBef>
              <a:spcAft>
                <a:spcPts val="0"/>
              </a:spcAft>
              <a:buSzPts val="2100"/>
              <a:buChar char="-"/>
            </a:pPr>
            <a:r>
              <a:rPr lang="en" sz="2100"/>
              <a:t>INCR parses the value as int and increments (or adds to value)</a:t>
            </a:r>
            <a:endParaRPr sz="2100"/>
          </a:p>
          <a:p>
            <a:pPr indent="-387350" lvl="0" marL="457200" rtl="0" algn="l">
              <a:lnSpc>
                <a:spcPct val="115000"/>
              </a:lnSpc>
              <a:spcBef>
                <a:spcPts val="0"/>
              </a:spcBef>
              <a:spcAft>
                <a:spcPts val="0"/>
              </a:spcAft>
              <a:buSzPts val="2500"/>
              <a:buFont typeface="Fira Mono"/>
              <a:buChar char="-"/>
            </a:pPr>
            <a:r>
              <a:rPr b="1" lang="en" sz="2500">
                <a:latin typeface="Fira Mono"/>
                <a:ea typeface="Fira Mono"/>
                <a:cs typeface="Fira Mono"/>
                <a:sym typeface="Fira Mono"/>
              </a:rPr>
              <a:t>SETNX</a:t>
            </a:r>
            <a:r>
              <a:rPr lang="en" sz="2500">
                <a:latin typeface="Fira Mono"/>
                <a:ea typeface="Fira Mono"/>
                <a:cs typeface="Fira Mono"/>
                <a:sym typeface="Fira Mono"/>
              </a:rPr>
              <a:t> key value</a:t>
            </a:r>
            <a:endParaRPr sz="2500">
              <a:latin typeface="Fira Mono"/>
              <a:ea typeface="Fira Mono"/>
              <a:cs typeface="Fira Mono"/>
              <a:sym typeface="Fira Mono"/>
            </a:endParaRPr>
          </a:p>
          <a:p>
            <a:pPr indent="-361950" lvl="1" marL="914400" rtl="0" algn="l">
              <a:lnSpc>
                <a:spcPct val="115000"/>
              </a:lnSpc>
              <a:spcBef>
                <a:spcPts val="0"/>
              </a:spcBef>
              <a:spcAft>
                <a:spcPts val="0"/>
              </a:spcAft>
              <a:buSzPts val="2100"/>
              <a:buChar char="-"/>
            </a:pPr>
            <a:r>
              <a:rPr lang="en" sz="2100"/>
              <a:t>only sets value to key if key does not already exist</a:t>
            </a:r>
            <a:endParaRPr sz="2100"/>
          </a:p>
        </p:txBody>
      </p:sp>
      <p:sp>
        <p:nvSpPr>
          <p:cNvPr id="292" name="Google Shape;292;p50"/>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51"/>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Hash Type</a:t>
            </a:r>
            <a:endParaRPr/>
          </a:p>
        </p:txBody>
      </p:sp>
      <p:sp>
        <p:nvSpPr>
          <p:cNvPr id="298" name="Google Shape;298;p51"/>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
        <p:nvSpPr>
          <p:cNvPr id="299" name="Google Shape;299;p51"/>
          <p:cNvSpPr txBox="1"/>
          <p:nvPr>
            <p:ph idx="1" type="body"/>
          </p:nvPr>
        </p:nvSpPr>
        <p:spPr>
          <a:xfrm>
            <a:off x="387900" y="996601"/>
            <a:ext cx="8368200" cy="3918000"/>
          </a:xfrm>
          <a:prstGeom prst="rect">
            <a:avLst/>
          </a:prstGeom>
        </p:spPr>
        <p:txBody>
          <a:bodyPr anchorCtr="0" anchor="t" bIns="91425" lIns="91425" spcFirstLastPara="1" rIns="91425" wrap="square" tIns="91425">
            <a:normAutofit/>
          </a:bodyPr>
          <a:lstStyle/>
          <a:p>
            <a:pPr indent="-393700" lvl="0" marL="457200" rtl="0" algn="l">
              <a:lnSpc>
                <a:spcPct val="105000"/>
              </a:lnSpc>
              <a:spcBef>
                <a:spcPts val="0"/>
              </a:spcBef>
              <a:spcAft>
                <a:spcPts val="0"/>
              </a:spcAft>
              <a:buSzPts val="2600"/>
              <a:buChar char="-"/>
            </a:pPr>
            <a:r>
              <a:rPr lang="en"/>
              <a:t>Value of KV entry is a collection of </a:t>
            </a:r>
            <a:r>
              <a:rPr i="1" lang="en"/>
              <a:t>field-value</a:t>
            </a:r>
            <a:r>
              <a:rPr lang="en"/>
              <a:t> pairs</a:t>
            </a:r>
            <a:endParaRPr/>
          </a:p>
          <a:p>
            <a:pPr indent="-393700" lvl="0" marL="457200" rtl="0" algn="l">
              <a:lnSpc>
                <a:spcPct val="105000"/>
              </a:lnSpc>
              <a:spcBef>
                <a:spcPts val="0"/>
              </a:spcBef>
              <a:spcAft>
                <a:spcPts val="0"/>
              </a:spcAft>
              <a:buSzPts val="2600"/>
              <a:buChar char="-"/>
            </a:pPr>
            <a:r>
              <a:rPr lang="en"/>
              <a:t>Use Cases:</a:t>
            </a:r>
            <a:endParaRPr/>
          </a:p>
          <a:p>
            <a:pPr indent="-368300" lvl="1" marL="914400" rtl="0" algn="l">
              <a:lnSpc>
                <a:spcPct val="105000"/>
              </a:lnSpc>
              <a:spcBef>
                <a:spcPts val="0"/>
              </a:spcBef>
              <a:spcAft>
                <a:spcPts val="0"/>
              </a:spcAft>
              <a:buSzPts val="2200"/>
              <a:buChar char="-"/>
            </a:pPr>
            <a:r>
              <a:rPr lang="en"/>
              <a:t>Can be used to represent basic objects/structures</a:t>
            </a:r>
            <a:endParaRPr/>
          </a:p>
          <a:p>
            <a:pPr indent="-368300" lvl="2" marL="1371600" rtl="0" algn="l">
              <a:lnSpc>
                <a:spcPct val="105000"/>
              </a:lnSpc>
              <a:spcBef>
                <a:spcPts val="0"/>
              </a:spcBef>
              <a:spcAft>
                <a:spcPts val="0"/>
              </a:spcAft>
              <a:buSzPts val="2200"/>
              <a:buChar char="-"/>
            </a:pPr>
            <a:r>
              <a:rPr lang="en"/>
              <a:t>number of field/value pairs per hash is 2^32-1</a:t>
            </a:r>
            <a:endParaRPr/>
          </a:p>
          <a:p>
            <a:pPr indent="-368300" lvl="2" marL="1371600" rtl="0" algn="l">
              <a:lnSpc>
                <a:spcPct val="105000"/>
              </a:lnSpc>
              <a:spcBef>
                <a:spcPts val="0"/>
              </a:spcBef>
              <a:spcAft>
                <a:spcPts val="0"/>
              </a:spcAft>
              <a:buSzPts val="2200"/>
              <a:buChar char="-"/>
            </a:pPr>
            <a:r>
              <a:rPr lang="en"/>
              <a:t>practical limit: available system resources (e.g. memory)</a:t>
            </a:r>
            <a:endParaRPr/>
          </a:p>
          <a:p>
            <a:pPr indent="-368300" lvl="1" marL="914400" rtl="0" algn="l">
              <a:lnSpc>
                <a:spcPct val="105000"/>
              </a:lnSpc>
              <a:spcBef>
                <a:spcPts val="0"/>
              </a:spcBef>
              <a:spcAft>
                <a:spcPts val="0"/>
              </a:spcAft>
              <a:buSzPts val="2200"/>
              <a:buChar char="-"/>
            </a:pPr>
            <a:r>
              <a:rPr lang="en"/>
              <a:t>Session information management</a:t>
            </a:r>
            <a:endParaRPr/>
          </a:p>
          <a:p>
            <a:pPr indent="-368300" lvl="1" marL="914400" rtl="0" algn="l">
              <a:lnSpc>
                <a:spcPct val="105000"/>
              </a:lnSpc>
              <a:spcBef>
                <a:spcPts val="0"/>
              </a:spcBef>
              <a:spcAft>
                <a:spcPts val="0"/>
              </a:spcAft>
              <a:buSzPts val="2200"/>
              <a:buChar char="-"/>
            </a:pPr>
            <a:r>
              <a:rPr lang="en"/>
              <a:t>User/Event tracking (could include TTL)</a:t>
            </a:r>
            <a:endParaRPr/>
          </a:p>
          <a:p>
            <a:pPr indent="-368300" lvl="1" marL="914400" rtl="0" algn="l">
              <a:lnSpc>
                <a:spcPct val="105000"/>
              </a:lnSpc>
              <a:spcBef>
                <a:spcPts val="0"/>
              </a:spcBef>
              <a:spcAft>
                <a:spcPts val="0"/>
              </a:spcAft>
              <a:buSzPts val="2200"/>
              <a:buChar char="-"/>
            </a:pPr>
            <a:r>
              <a:rPr lang="en"/>
              <a:t>Active Session Tracking (all sessions under one hash key)</a:t>
            </a:r>
            <a:endParaRPr/>
          </a:p>
          <a:p>
            <a:pPr indent="0" lvl="0" marL="0" rtl="0" algn="l">
              <a:lnSpc>
                <a:spcPct val="105000"/>
              </a:lnSpc>
              <a:spcBef>
                <a:spcPts val="1200"/>
              </a:spcBef>
              <a:spcAft>
                <a:spcPts val="1200"/>
              </a:spcAft>
              <a:buNone/>
            </a:pPr>
            <a:r>
              <a:t/>
            </a:r>
            <a:endParaRPr sz="2200">
              <a:latin typeface="Fira Mono"/>
              <a:ea typeface="Fira Mono"/>
              <a:cs typeface="Fira Mono"/>
              <a:sym typeface="Fira Mon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2"/>
          <p:cNvSpPr/>
          <p:nvPr/>
        </p:nvSpPr>
        <p:spPr>
          <a:xfrm>
            <a:off x="2258200" y="1576300"/>
            <a:ext cx="1881000" cy="483900"/>
          </a:xfrm>
          <a:prstGeom prst="rect">
            <a:avLst/>
          </a:prstGeom>
          <a:solidFill>
            <a:srgbClr val="EAD1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5" name="Google Shape;305;p52"/>
          <p:cNvSpPr/>
          <p:nvPr/>
        </p:nvSpPr>
        <p:spPr>
          <a:xfrm>
            <a:off x="4224075" y="1576300"/>
            <a:ext cx="2050500" cy="4839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6" name="Google Shape;306;p52"/>
          <p:cNvSpPr/>
          <p:nvPr/>
        </p:nvSpPr>
        <p:spPr>
          <a:xfrm>
            <a:off x="6359450" y="1576300"/>
            <a:ext cx="1674300" cy="4839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307" name="Google Shape;307;p52"/>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Hash Commands</a:t>
            </a:r>
            <a:endParaRPr/>
          </a:p>
        </p:txBody>
      </p:sp>
      <p:sp>
        <p:nvSpPr>
          <p:cNvPr id="308" name="Google Shape;308;p52"/>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
        <p:nvSpPr>
          <p:cNvPr id="309" name="Google Shape;309;p52"/>
          <p:cNvSpPr txBox="1"/>
          <p:nvPr>
            <p:ph idx="1" type="body"/>
          </p:nvPr>
        </p:nvSpPr>
        <p:spPr>
          <a:xfrm>
            <a:off x="387900" y="1246900"/>
            <a:ext cx="8368200" cy="36678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t/>
            </a:r>
            <a:endParaRPr sz="800"/>
          </a:p>
          <a:p>
            <a:pPr indent="0" lvl="0" marL="0" rtl="0" algn="l">
              <a:lnSpc>
                <a:spcPct val="105000"/>
              </a:lnSpc>
              <a:spcBef>
                <a:spcPts val="1200"/>
              </a:spcBef>
              <a:spcAft>
                <a:spcPts val="0"/>
              </a:spcAft>
              <a:buNone/>
            </a:pPr>
            <a:r>
              <a:rPr b="1" lang="en" sz="2000">
                <a:latin typeface="Fira Mono"/>
                <a:ea typeface="Fira Mono"/>
                <a:cs typeface="Fira Mono"/>
                <a:sym typeface="Fira Mono"/>
              </a:rPr>
              <a:t>HSET</a:t>
            </a:r>
            <a:r>
              <a:rPr lang="en" sz="2000">
                <a:latin typeface="Fira Mono"/>
                <a:ea typeface="Fira Mono"/>
                <a:cs typeface="Fira Mono"/>
                <a:sym typeface="Fira Mono"/>
              </a:rPr>
              <a:t> bike:1 model Demios brand Ergonom price 1971</a:t>
            </a:r>
            <a:endParaRPr sz="2000">
              <a:latin typeface="Fira Mono"/>
              <a:ea typeface="Fira Mono"/>
              <a:cs typeface="Fira Mono"/>
              <a:sym typeface="Fira Mono"/>
            </a:endParaRPr>
          </a:p>
          <a:p>
            <a:pPr indent="0" lvl="0" marL="0" rtl="0" algn="l">
              <a:lnSpc>
                <a:spcPct val="105000"/>
              </a:lnSpc>
              <a:spcBef>
                <a:spcPts val="1200"/>
              </a:spcBef>
              <a:spcAft>
                <a:spcPts val="0"/>
              </a:spcAft>
              <a:buNone/>
            </a:pPr>
            <a:r>
              <a:rPr b="1" lang="en" sz="2000">
                <a:latin typeface="Fira Mono"/>
                <a:ea typeface="Fira Mono"/>
                <a:cs typeface="Fira Mono"/>
                <a:sym typeface="Fira Mono"/>
              </a:rPr>
              <a:t>HGET</a:t>
            </a:r>
            <a:r>
              <a:rPr lang="en" sz="2000">
                <a:latin typeface="Fira Mono"/>
                <a:ea typeface="Fira Mono"/>
                <a:cs typeface="Fira Mono"/>
                <a:sym typeface="Fira Mono"/>
              </a:rPr>
              <a:t> bike:1 model</a:t>
            </a:r>
            <a:endParaRPr sz="2000">
              <a:latin typeface="Fira Mono"/>
              <a:ea typeface="Fira Mono"/>
              <a:cs typeface="Fira Mono"/>
              <a:sym typeface="Fira Mono"/>
            </a:endParaRPr>
          </a:p>
          <a:p>
            <a:pPr indent="0" lvl="0" marL="0" rtl="0" algn="l">
              <a:lnSpc>
                <a:spcPct val="105000"/>
              </a:lnSpc>
              <a:spcBef>
                <a:spcPts val="1200"/>
              </a:spcBef>
              <a:spcAft>
                <a:spcPts val="0"/>
              </a:spcAft>
              <a:buNone/>
            </a:pPr>
            <a:r>
              <a:rPr b="1" lang="en" sz="2000">
                <a:latin typeface="Fira Mono"/>
                <a:ea typeface="Fira Mono"/>
                <a:cs typeface="Fira Mono"/>
                <a:sym typeface="Fira Mono"/>
              </a:rPr>
              <a:t>HGET</a:t>
            </a:r>
            <a:r>
              <a:rPr lang="en" sz="2000">
                <a:latin typeface="Fira Mono"/>
                <a:ea typeface="Fira Mono"/>
                <a:cs typeface="Fira Mono"/>
                <a:sym typeface="Fira Mono"/>
              </a:rPr>
              <a:t> bike:1 price</a:t>
            </a:r>
            <a:endParaRPr sz="2000">
              <a:latin typeface="Fira Mono"/>
              <a:ea typeface="Fira Mono"/>
              <a:cs typeface="Fira Mono"/>
              <a:sym typeface="Fira Mono"/>
            </a:endParaRPr>
          </a:p>
          <a:p>
            <a:pPr indent="0" lvl="0" marL="0" rtl="0" algn="l">
              <a:lnSpc>
                <a:spcPct val="105000"/>
              </a:lnSpc>
              <a:spcBef>
                <a:spcPts val="1200"/>
              </a:spcBef>
              <a:spcAft>
                <a:spcPts val="0"/>
              </a:spcAft>
              <a:buNone/>
            </a:pPr>
            <a:r>
              <a:rPr b="1" lang="en" sz="2000">
                <a:latin typeface="Fira Mono"/>
                <a:ea typeface="Fira Mono"/>
                <a:cs typeface="Fira Mono"/>
                <a:sym typeface="Fira Mono"/>
              </a:rPr>
              <a:t>HGETALL</a:t>
            </a:r>
            <a:r>
              <a:rPr lang="en" sz="2000">
                <a:latin typeface="Fira Mono"/>
                <a:ea typeface="Fira Mono"/>
                <a:cs typeface="Fira Mono"/>
                <a:sym typeface="Fira Mono"/>
              </a:rPr>
              <a:t> bike:1</a:t>
            </a:r>
            <a:endParaRPr sz="2000">
              <a:latin typeface="Fira Mono"/>
              <a:ea typeface="Fira Mono"/>
              <a:cs typeface="Fira Mono"/>
              <a:sym typeface="Fira Mono"/>
            </a:endParaRPr>
          </a:p>
          <a:p>
            <a:pPr indent="0" lvl="0" marL="0" rtl="0" algn="l">
              <a:lnSpc>
                <a:spcPct val="105000"/>
              </a:lnSpc>
              <a:spcBef>
                <a:spcPts val="1200"/>
              </a:spcBef>
              <a:spcAft>
                <a:spcPts val="0"/>
              </a:spcAft>
              <a:buNone/>
            </a:pPr>
            <a:r>
              <a:rPr b="1" lang="en" sz="2000">
                <a:latin typeface="Fira Mono"/>
                <a:ea typeface="Fira Mono"/>
                <a:cs typeface="Fira Mono"/>
                <a:sym typeface="Fira Mono"/>
              </a:rPr>
              <a:t>HMGET</a:t>
            </a:r>
            <a:r>
              <a:rPr lang="en" sz="2000">
                <a:latin typeface="Fira Mono"/>
                <a:ea typeface="Fira Mono"/>
                <a:cs typeface="Fira Mono"/>
                <a:sym typeface="Fira Mono"/>
              </a:rPr>
              <a:t> bike:1 model price </a:t>
            </a:r>
            <a:r>
              <a:rPr b="1" i="1" lang="en" sz="2000">
                <a:latin typeface="Fira Mono"/>
                <a:ea typeface="Fira Mono"/>
                <a:cs typeface="Fira Mono"/>
                <a:sym typeface="Fira Mono"/>
              </a:rPr>
              <a:t>weight</a:t>
            </a:r>
            <a:endParaRPr sz="2000">
              <a:latin typeface="Fira Mono"/>
              <a:ea typeface="Fira Mono"/>
              <a:cs typeface="Fira Mono"/>
              <a:sym typeface="Fira Mono"/>
            </a:endParaRPr>
          </a:p>
          <a:p>
            <a:pPr indent="0" lvl="0" marL="0" rtl="0" algn="l">
              <a:lnSpc>
                <a:spcPct val="105000"/>
              </a:lnSpc>
              <a:spcBef>
                <a:spcPts val="1200"/>
              </a:spcBef>
              <a:spcAft>
                <a:spcPts val="1200"/>
              </a:spcAft>
              <a:buNone/>
            </a:pPr>
            <a:r>
              <a:rPr b="1" lang="en" sz="2000">
                <a:latin typeface="Fira Mono"/>
                <a:ea typeface="Fira Mono"/>
                <a:cs typeface="Fira Mono"/>
                <a:sym typeface="Fira Mono"/>
              </a:rPr>
              <a:t>HINCRBY</a:t>
            </a:r>
            <a:r>
              <a:rPr lang="en" sz="2000">
                <a:latin typeface="Fira Mono"/>
                <a:ea typeface="Fira Mono"/>
                <a:cs typeface="Fira Mono"/>
                <a:sym typeface="Fira Mono"/>
              </a:rPr>
              <a:t> bike:1 price 100</a:t>
            </a:r>
            <a:endParaRPr sz="2000">
              <a:latin typeface="Fira Mono"/>
              <a:ea typeface="Fira Mono"/>
              <a:cs typeface="Fira Mono"/>
              <a:sym typeface="Fira Mono"/>
            </a:endParaRPr>
          </a:p>
        </p:txBody>
      </p:sp>
      <p:sp>
        <p:nvSpPr>
          <p:cNvPr id="310" name="Google Shape;310;p52"/>
          <p:cNvSpPr txBox="1"/>
          <p:nvPr/>
        </p:nvSpPr>
        <p:spPr>
          <a:xfrm>
            <a:off x="5476500" y="3865975"/>
            <a:ext cx="3279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700">
                <a:solidFill>
                  <a:srgbClr val="434343"/>
                </a:solidFill>
                <a:latin typeface="Lato"/>
                <a:ea typeface="Lato"/>
                <a:cs typeface="Lato"/>
                <a:sym typeface="Lato"/>
              </a:rPr>
              <a:t>What is returned?</a:t>
            </a:r>
            <a:endParaRPr i="1" sz="1700">
              <a:solidFill>
                <a:srgbClr val="434343"/>
              </a:solidFill>
              <a:latin typeface="Lato"/>
              <a:ea typeface="Lato"/>
              <a:cs typeface="Lato"/>
              <a:sym typeface="Lato"/>
            </a:endParaRPr>
          </a:p>
        </p:txBody>
      </p:sp>
      <p:cxnSp>
        <p:nvCxnSpPr>
          <p:cNvPr id="311" name="Google Shape;311;p52"/>
          <p:cNvCxnSpPr/>
          <p:nvPr/>
        </p:nvCxnSpPr>
        <p:spPr>
          <a:xfrm rot="10800000">
            <a:off x="5226775" y="3700875"/>
            <a:ext cx="529500" cy="256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3"/>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List Type</a:t>
            </a:r>
            <a:endParaRPr/>
          </a:p>
        </p:txBody>
      </p:sp>
      <p:sp>
        <p:nvSpPr>
          <p:cNvPr id="317" name="Google Shape;317;p53"/>
          <p:cNvSpPr txBox="1"/>
          <p:nvPr>
            <p:ph idx="1" type="body"/>
          </p:nvPr>
        </p:nvSpPr>
        <p:spPr>
          <a:xfrm>
            <a:off x="276300" y="836350"/>
            <a:ext cx="8591400" cy="3970500"/>
          </a:xfrm>
          <a:prstGeom prst="rect">
            <a:avLst/>
          </a:prstGeom>
        </p:spPr>
        <p:txBody>
          <a:bodyPr anchorCtr="0" anchor="t" bIns="91425" lIns="91425" spcFirstLastPara="1" rIns="91425" wrap="square" tIns="91425">
            <a:normAutofit lnSpcReduction="10000"/>
          </a:bodyPr>
          <a:lstStyle/>
          <a:p>
            <a:pPr indent="-393700" lvl="0" marL="457200" rtl="0" algn="l">
              <a:spcBef>
                <a:spcPts val="0"/>
              </a:spcBef>
              <a:spcAft>
                <a:spcPts val="0"/>
              </a:spcAft>
              <a:buSzPts val="2600"/>
              <a:buChar char="-"/>
            </a:pPr>
            <a:r>
              <a:rPr lang="en"/>
              <a:t>Value of KV Pair is </a:t>
            </a:r>
            <a:r>
              <a:rPr b="1" lang="en"/>
              <a:t>linked lists</a:t>
            </a:r>
            <a:r>
              <a:rPr lang="en"/>
              <a:t> of string values</a:t>
            </a:r>
            <a:endParaRPr/>
          </a:p>
          <a:p>
            <a:pPr indent="-393700" lvl="0" marL="457200" rtl="0" algn="l">
              <a:spcBef>
                <a:spcPts val="0"/>
              </a:spcBef>
              <a:spcAft>
                <a:spcPts val="0"/>
              </a:spcAft>
              <a:buSzPts val="2600"/>
              <a:buChar char="-"/>
            </a:pPr>
            <a:r>
              <a:rPr lang="en"/>
              <a:t>Use Cases:</a:t>
            </a:r>
            <a:endParaRPr/>
          </a:p>
          <a:p>
            <a:pPr indent="-368300" lvl="1" marL="914400" rtl="0" algn="l">
              <a:spcBef>
                <a:spcPts val="0"/>
              </a:spcBef>
              <a:spcAft>
                <a:spcPts val="0"/>
              </a:spcAft>
              <a:buSzPts val="2200"/>
              <a:buChar char="-"/>
            </a:pPr>
            <a:r>
              <a:rPr lang="en"/>
              <a:t>implementation of stacks and queues</a:t>
            </a:r>
            <a:endParaRPr/>
          </a:p>
          <a:p>
            <a:pPr indent="-368300" lvl="1" marL="914400" rtl="0" algn="l">
              <a:spcBef>
                <a:spcPts val="0"/>
              </a:spcBef>
              <a:spcAft>
                <a:spcPts val="0"/>
              </a:spcAft>
              <a:buSzPts val="2200"/>
              <a:buChar char="-"/>
            </a:pPr>
            <a:r>
              <a:rPr lang="en"/>
              <a:t>queue management &amp; message passing queues (producer/consumer model)</a:t>
            </a:r>
            <a:endParaRPr/>
          </a:p>
          <a:p>
            <a:pPr indent="-368300" lvl="1" marL="914400" rtl="0" algn="l">
              <a:spcBef>
                <a:spcPts val="0"/>
              </a:spcBef>
              <a:spcAft>
                <a:spcPts val="0"/>
              </a:spcAft>
              <a:buSzPts val="2200"/>
              <a:buChar char="-"/>
            </a:pPr>
            <a:r>
              <a:rPr lang="en"/>
              <a:t>logging systems (easy to keep in chronological order)</a:t>
            </a:r>
            <a:endParaRPr/>
          </a:p>
          <a:p>
            <a:pPr indent="-368300" lvl="1" marL="914400" rtl="0" algn="l">
              <a:spcBef>
                <a:spcPts val="0"/>
              </a:spcBef>
              <a:spcAft>
                <a:spcPts val="0"/>
              </a:spcAft>
              <a:buSzPts val="2200"/>
              <a:buChar char="-"/>
            </a:pPr>
            <a:r>
              <a:rPr lang="en"/>
              <a:t>build social media streams/feeds</a:t>
            </a:r>
            <a:endParaRPr/>
          </a:p>
          <a:p>
            <a:pPr indent="-368300" lvl="1" marL="914400" rtl="0" algn="l">
              <a:spcBef>
                <a:spcPts val="0"/>
              </a:spcBef>
              <a:spcAft>
                <a:spcPts val="0"/>
              </a:spcAft>
              <a:buSzPts val="2200"/>
              <a:buChar char="-"/>
            </a:pPr>
            <a:r>
              <a:rPr lang="en"/>
              <a:t>message history in a chat application</a:t>
            </a:r>
            <a:endParaRPr/>
          </a:p>
          <a:p>
            <a:pPr indent="-368300" lvl="1" marL="914400" rtl="0" algn="l">
              <a:spcBef>
                <a:spcPts val="0"/>
              </a:spcBef>
              <a:spcAft>
                <a:spcPts val="0"/>
              </a:spcAft>
              <a:buSzPts val="2200"/>
              <a:buChar char="-"/>
            </a:pPr>
            <a:r>
              <a:rPr lang="en"/>
              <a:t>batch processing by queueing up a set of tasks to be executed sequentially at a later time</a:t>
            </a:r>
            <a:endParaRPr/>
          </a:p>
        </p:txBody>
      </p:sp>
      <p:sp>
        <p:nvSpPr>
          <p:cNvPr id="318" name="Google Shape;318;p53"/>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Optimistic Concurrency</a:t>
            </a:r>
            <a:endParaRPr/>
          </a:p>
        </p:txBody>
      </p:sp>
      <p:sp>
        <p:nvSpPr>
          <p:cNvPr id="118" name="Google Shape;118;p27"/>
          <p:cNvSpPr txBox="1"/>
          <p:nvPr>
            <p:ph idx="1" type="body"/>
          </p:nvPr>
        </p:nvSpPr>
        <p:spPr>
          <a:xfrm>
            <a:off x="387900" y="996601"/>
            <a:ext cx="8368200" cy="3918000"/>
          </a:xfrm>
          <a:prstGeom prst="rect">
            <a:avLst/>
          </a:prstGeom>
        </p:spPr>
        <p:txBody>
          <a:bodyPr anchorCtr="0" anchor="t" bIns="91425" lIns="91425" spcFirstLastPara="1" rIns="91425" wrap="square" tIns="91425">
            <a:normAutofit/>
          </a:bodyPr>
          <a:lstStyle/>
          <a:p>
            <a:pPr indent="-387350" lvl="0" marL="457200" rtl="0" algn="l">
              <a:lnSpc>
                <a:spcPct val="95000"/>
              </a:lnSpc>
              <a:spcBef>
                <a:spcPts val="0"/>
              </a:spcBef>
              <a:spcAft>
                <a:spcPts val="0"/>
              </a:spcAft>
              <a:buSzPts val="2500"/>
              <a:buChar char="●"/>
            </a:pPr>
            <a:r>
              <a:rPr lang="en" sz="2500"/>
              <a:t>Transactions do not obtain locks on data when they read or write</a:t>
            </a:r>
            <a:endParaRPr sz="2500"/>
          </a:p>
          <a:p>
            <a:pPr indent="-387350" lvl="0" marL="457200" rtl="0" algn="l">
              <a:lnSpc>
                <a:spcPct val="95000"/>
              </a:lnSpc>
              <a:spcBef>
                <a:spcPts val="0"/>
              </a:spcBef>
              <a:spcAft>
                <a:spcPts val="0"/>
              </a:spcAft>
              <a:buSzPts val="2500"/>
              <a:buChar char="●"/>
            </a:pPr>
            <a:r>
              <a:rPr i="1" lang="en" sz="2500"/>
              <a:t>Optimistic</a:t>
            </a:r>
            <a:r>
              <a:rPr lang="en" sz="2500"/>
              <a:t> because it assumes conflicts are unlikely to occur</a:t>
            </a:r>
            <a:endParaRPr sz="2500"/>
          </a:p>
          <a:p>
            <a:pPr indent="-361950" lvl="1" marL="914400" rtl="0" algn="l">
              <a:lnSpc>
                <a:spcPct val="95000"/>
              </a:lnSpc>
              <a:spcBef>
                <a:spcPts val="0"/>
              </a:spcBef>
              <a:spcAft>
                <a:spcPts val="0"/>
              </a:spcAft>
              <a:buSzPts val="2100"/>
              <a:buChar char="○"/>
            </a:pPr>
            <a:r>
              <a:rPr lang="en" sz="2100"/>
              <a:t>Even if there is a conflict, everything will still be OK. </a:t>
            </a:r>
            <a:endParaRPr sz="2100"/>
          </a:p>
          <a:p>
            <a:pPr indent="-387350" lvl="0" marL="457200" rtl="0" algn="l">
              <a:lnSpc>
                <a:spcPct val="95000"/>
              </a:lnSpc>
              <a:spcBef>
                <a:spcPts val="0"/>
              </a:spcBef>
              <a:spcAft>
                <a:spcPts val="0"/>
              </a:spcAft>
              <a:buSzPts val="2500"/>
              <a:buChar char="●"/>
            </a:pPr>
            <a:r>
              <a:rPr lang="en" sz="2500"/>
              <a:t>But how? </a:t>
            </a:r>
            <a:endParaRPr sz="2500"/>
          </a:p>
          <a:p>
            <a:pPr indent="-361950" lvl="1" marL="914400" rtl="0" algn="l">
              <a:lnSpc>
                <a:spcPct val="95000"/>
              </a:lnSpc>
              <a:spcBef>
                <a:spcPts val="0"/>
              </a:spcBef>
              <a:spcAft>
                <a:spcPts val="0"/>
              </a:spcAft>
              <a:buSzPts val="2100"/>
              <a:buChar char="○"/>
            </a:pPr>
            <a:r>
              <a:rPr lang="en" sz="2100"/>
              <a:t>Add last update timestamp and version number columns to every table… read them when changing. THEN, check at the end of transaction to see if any other transaction has caused them to be modified. </a:t>
            </a:r>
            <a:endParaRPr sz="2100"/>
          </a:p>
        </p:txBody>
      </p:sp>
      <p:sp>
        <p:nvSpPr>
          <p:cNvPr id="119" name="Google Shape;119;p27"/>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4"/>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Linked Lists Crash Course</a:t>
            </a:r>
            <a:endParaRPr/>
          </a:p>
        </p:txBody>
      </p:sp>
      <p:sp>
        <p:nvSpPr>
          <p:cNvPr id="324" name="Google Shape;324;p54"/>
          <p:cNvSpPr txBox="1"/>
          <p:nvPr>
            <p:ph idx="1" type="body"/>
          </p:nvPr>
        </p:nvSpPr>
        <p:spPr>
          <a:xfrm>
            <a:off x="387900" y="2152200"/>
            <a:ext cx="8368200" cy="2762400"/>
          </a:xfrm>
          <a:prstGeom prst="rect">
            <a:avLst/>
          </a:prstGeom>
        </p:spPr>
        <p:txBody>
          <a:bodyPr anchorCtr="0" anchor="t" bIns="91425" lIns="91425" spcFirstLastPara="1" rIns="91425" wrap="square" tIns="91425">
            <a:normAutofit lnSpcReduction="10000"/>
          </a:bodyPr>
          <a:lstStyle/>
          <a:p>
            <a:pPr indent="-393700" lvl="0" marL="457200" rtl="0" algn="l">
              <a:spcBef>
                <a:spcPts val="0"/>
              </a:spcBef>
              <a:spcAft>
                <a:spcPts val="0"/>
              </a:spcAft>
              <a:buSzPts val="2600"/>
              <a:buChar char="-"/>
            </a:pPr>
            <a:r>
              <a:rPr lang="en"/>
              <a:t>Sequential data structure of linked nodes (instead of contiguously allocated memory)</a:t>
            </a:r>
            <a:endParaRPr/>
          </a:p>
          <a:p>
            <a:pPr indent="-393700" lvl="0" marL="457200" rtl="0" algn="l">
              <a:spcBef>
                <a:spcPts val="0"/>
              </a:spcBef>
              <a:spcAft>
                <a:spcPts val="0"/>
              </a:spcAft>
              <a:buSzPts val="2600"/>
              <a:buChar char="-"/>
            </a:pPr>
            <a:r>
              <a:rPr lang="en"/>
              <a:t>Each node points to the next element of the list (except the last one - points to </a:t>
            </a:r>
            <a:r>
              <a:rPr i="1" lang="en"/>
              <a:t>nil/null</a:t>
            </a:r>
            <a:r>
              <a:rPr lang="en"/>
              <a:t>)</a:t>
            </a:r>
            <a:endParaRPr/>
          </a:p>
          <a:p>
            <a:pPr indent="-393700" lvl="0" marL="457200" rtl="0" algn="l">
              <a:spcBef>
                <a:spcPts val="0"/>
              </a:spcBef>
              <a:spcAft>
                <a:spcPts val="0"/>
              </a:spcAft>
              <a:buSzPts val="2600"/>
              <a:buChar char="-"/>
            </a:pPr>
            <a:r>
              <a:rPr lang="en"/>
              <a:t>O(1) to insert new value at front or insert new value at end</a:t>
            </a:r>
            <a:endParaRPr/>
          </a:p>
        </p:txBody>
      </p:sp>
      <p:sp>
        <p:nvSpPr>
          <p:cNvPr id="325" name="Google Shape;325;p54"/>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
        <p:nvSpPr>
          <p:cNvPr id="326" name="Google Shape;326;p54"/>
          <p:cNvSpPr/>
          <p:nvPr/>
        </p:nvSpPr>
        <p:spPr>
          <a:xfrm>
            <a:off x="1924450" y="1350250"/>
            <a:ext cx="518100" cy="518100"/>
          </a:xfrm>
          <a:prstGeom prst="roundRect">
            <a:avLst>
              <a:gd fmla="val 16667" name="adj"/>
            </a:avLst>
          </a:prstGeom>
          <a:solidFill>
            <a:srgbClr val="3C78D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latin typeface="Lato"/>
                <a:ea typeface="Lato"/>
                <a:cs typeface="Lato"/>
                <a:sym typeface="Lato"/>
              </a:rPr>
              <a:t>10</a:t>
            </a:r>
            <a:endParaRPr b="1">
              <a:solidFill>
                <a:schemeClr val="dk1"/>
              </a:solidFill>
              <a:latin typeface="Lato"/>
              <a:ea typeface="Lato"/>
              <a:cs typeface="Lato"/>
              <a:sym typeface="Lato"/>
            </a:endParaRPr>
          </a:p>
        </p:txBody>
      </p:sp>
      <p:sp>
        <p:nvSpPr>
          <p:cNvPr id="327" name="Google Shape;327;p54"/>
          <p:cNvSpPr/>
          <p:nvPr/>
        </p:nvSpPr>
        <p:spPr>
          <a:xfrm>
            <a:off x="3083400" y="1350250"/>
            <a:ext cx="518100" cy="518100"/>
          </a:xfrm>
          <a:prstGeom prst="roundRect">
            <a:avLst>
              <a:gd fmla="val 16667" name="adj"/>
            </a:avLst>
          </a:prstGeom>
          <a:solidFill>
            <a:srgbClr val="3C78D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dk1"/>
              </a:solidFill>
              <a:latin typeface="Lato"/>
              <a:ea typeface="Lato"/>
              <a:cs typeface="Lato"/>
              <a:sym typeface="Lato"/>
            </a:endParaRPr>
          </a:p>
        </p:txBody>
      </p:sp>
      <p:sp>
        <p:nvSpPr>
          <p:cNvPr id="328" name="Google Shape;328;p54"/>
          <p:cNvSpPr/>
          <p:nvPr/>
        </p:nvSpPr>
        <p:spPr>
          <a:xfrm>
            <a:off x="4242350" y="1350250"/>
            <a:ext cx="518100" cy="518100"/>
          </a:xfrm>
          <a:prstGeom prst="roundRect">
            <a:avLst>
              <a:gd fmla="val 16667" name="adj"/>
            </a:avLst>
          </a:prstGeom>
          <a:solidFill>
            <a:srgbClr val="3C78D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dk1"/>
              </a:solidFill>
              <a:latin typeface="Lato"/>
              <a:ea typeface="Lato"/>
              <a:cs typeface="Lato"/>
              <a:sym typeface="Lato"/>
            </a:endParaRPr>
          </a:p>
        </p:txBody>
      </p:sp>
      <p:sp>
        <p:nvSpPr>
          <p:cNvPr id="329" name="Google Shape;329;p54"/>
          <p:cNvSpPr/>
          <p:nvPr/>
        </p:nvSpPr>
        <p:spPr>
          <a:xfrm>
            <a:off x="5401300" y="1350250"/>
            <a:ext cx="518100" cy="518100"/>
          </a:xfrm>
          <a:prstGeom prst="roundRect">
            <a:avLst>
              <a:gd fmla="val 16667" name="adj"/>
            </a:avLst>
          </a:prstGeom>
          <a:solidFill>
            <a:srgbClr val="3C78D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dk1"/>
              </a:solidFill>
              <a:latin typeface="Lato"/>
              <a:ea typeface="Lato"/>
              <a:cs typeface="Lato"/>
              <a:sym typeface="Lato"/>
            </a:endParaRPr>
          </a:p>
        </p:txBody>
      </p:sp>
      <p:sp>
        <p:nvSpPr>
          <p:cNvPr id="330" name="Google Shape;330;p54"/>
          <p:cNvSpPr/>
          <p:nvPr/>
        </p:nvSpPr>
        <p:spPr>
          <a:xfrm>
            <a:off x="6560250" y="1350250"/>
            <a:ext cx="518100" cy="518100"/>
          </a:xfrm>
          <a:prstGeom prst="roundRect">
            <a:avLst>
              <a:gd fmla="val 16667" name="adj"/>
            </a:avLst>
          </a:prstGeom>
          <a:solidFill>
            <a:srgbClr val="3C78D8"/>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dk1"/>
              </a:solidFill>
              <a:latin typeface="Lato"/>
              <a:ea typeface="Lato"/>
              <a:cs typeface="Lato"/>
              <a:sym typeface="Lato"/>
            </a:endParaRPr>
          </a:p>
        </p:txBody>
      </p:sp>
      <p:cxnSp>
        <p:nvCxnSpPr>
          <p:cNvPr id="331" name="Google Shape;331;p54"/>
          <p:cNvCxnSpPr>
            <a:stCxn id="326" idx="3"/>
            <a:endCxn id="327" idx="1"/>
          </p:cNvCxnSpPr>
          <p:nvPr/>
        </p:nvCxnSpPr>
        <p:spPr>
          <a:xfrm>
            <a:off x="2442550" y="1609300"/>
            <a:ext cx="640800" cy="0"/>
          </a:xfrm>
          <a:prstGeom prst="straightConnector1">
            <a:avLst/>
          </a:prstGeom>
          <a:noFill/>
          <a:ln cap="flat" cmpd="sng" w="19050">
            <a:solidFill>
              <a:srgbClr val="A61C00"/>
            </a:solidFill>
            <a:prstDash val="solid"/>
            <a:round/>
            <a:headEnd len="med" w="med" type="none"/>
            <a:tailEnd len="med" w="med" type="triangle"/>
          </a:ln>
        </p:spPr>
      </p:cxnSp>
      <p:cxnSp>
        <p:nvCxnSpPr>
          <p:cNvPr id="332" name="Google Shape;332;p54"/>
          <p:cNvCxnSpPr/>
          <p:nvPr/>
        </p:nvCxnSpPr>
        <p:spPr>
          <a:xfrm>
            <a:off x="3601525" y="1609300"/>
            <a:ext cx="640800" cy="0"/>
          </a:xfrm>
          <a:prstGeom prst="straightConnector1">
            <a:avLst/>
          </a:prstGeom>
          <a:noFill/>
          <a:ln cap="flat" cmpd="sng" w="19050">
            <a:solidFill>
              <a:srgbClr val="A61C00"/>
            </a:solidFill>
            <a:prstDash val="solid"/>
            <a:round/>
            <a:headEnd len="med" w="med" type="none"/>
            <a:tailEnd len="med" w="med" type="triangle"/>
          </a:ln>
        </p:spPr>
      </p:cxnSp>
      <p:cxnSp>
        <p:nvCxnSpPr>
          <p:cNvPr id="333" name="Google Shape;333;p54"/>
          <p:cNvCxnSpPr/>
          <p:nvPr/>
        </p:nvCxnSpPr>
        <p:spPr>
          <a:xfrm>
            <a:off x="4760475" y="1609300"/>
            <a:ext cx="640800" cy="0"/>
          </a:xfrm>
          <a:prstGeom prst="straightConnector1">
            <a:avLst/>
          </a:prstGeom>
          <a:noFill/>
          <a:ln cap="flat" cmpd="sng" w="19050">
            <a:solidFill>
              <a:srgbClr val="A61C00"/>
            </a:solidFill>
            <a:prstDash val="solid"/>
            <a:round/>
            <a:headEnd len="med" w="med" type="none"/>
            <a:tailEnd len="med" w="med" type="triangle"/>
          </a:ln>
        </p:spPr>
      </p:cxnSp>
      <p:cxnSp>
        <p:nvCxnSpPr>
          <p:cNvPr id="334" name="Google Shape;334;p54"/>
          <p:cNvCxnSpPr/>
          <p:nvPr/>
        </p:nvCxnSpPr>
        <p:spPr>
          <a:xfrm>
            <a:off x="5919400" y="1609300"/>
            <a:ext cx="640800" cy="0"/>
          </a:xfrm>
          <a:prstGeom prst="straightConnector1">
            <a:avLst/>
          </a:prstGeom>
          <a:noFill/>
          <a:ln cap="flat" cmpd="sng" w="19050">
            <a:solidFill>
              <a:srgbClr val="A61C00"/>
            </a:solidFill>
            <a:prstDash val="solid"/>
            <a:round/>
            <a:headEnd len="med" w="med" type="none"/>
            <a:tailEnd len="med" w="med" type="triangle"/>
          </a:ln>
        </p:spPr>
      </p:cxnSp>
      <p:sp>
        <p:nvSpPr>
          <p:cNvPr id="335" name="Google Shape;335;p54"/>
          <p:cNvSpPr txBox="1"/>
          <p:nvPr/>
        </p:nvSpPr>
        <p:spPr>
          <a:xfrm>
            <a:off x="708825" y="866550"/>
            <a:ext cx="1318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500">
                <a:solidFill>
                  <a:srgbClr val="434343"/>
                </a:solidFill>
                <a:latin typeface="Lato"/>
                <a:ea typeface="Lato"/>
                <a:cs typeface="Lato"/>
                <a:sym typeface="Lato"/>
              </a:rPr>
              <a:t>front</a:t>
            </a:r>
            <a:endParaRPr i="1" sz="1500">
              <a:solidFill>
                <a:srgbClr val="434343"/>
              </a:solidFill>
              <a:latin typeface="Lato"/>
              <a:ea typeface="Lato"/>
              <a:cs typeface="Lato"/>
              <a:sym typeface="Lato"/>
            </a:endParaRPr>
          </a:p>
        </p:txBody>
      </p:sp>
      <p:sp>
        <p:nvSpPr>
          <p:cNvPr id="336" name="Google Shape;336;p54"/>
          <p:cNvSpPr/>
          <p:nvPr/>
        </p:nvSpPr>
        <p:spPr>
          <a:xfrm>
            <a:off x="964025" y="1228050"/>
            <a:ext cx="914400" cy="449500"/>
          </a:xfrm>
          <a:custGeom>
            <a:rect b="b" l="l" r="r" t="t"/>
            <a:pathLst>
              <a:path extrusionOk="0" h="17980" w="36576">
                <a:moveTo>
                  <a:pt x="0" y="0"/>
                </a:moveTo>
                <a:cubicBezTo>
                  <a:pt x="1229" y="2741"/>
                  <a:pt x="1276" y="13562"/>
                  <a:pt x="7372" y="16445"/>
                </a:cubicBezTo>
                <a:cubicBezTo>
                  <a:pt x="13468" y="19328"/>
                  <a:pt x="31709" y="17154"/>
                  <a:pt x="36576" y="17296"/>
                </a:cubicBezTo>
              </a:path>
            </a:pathLst>
          </a:custGeom>
          <a:noFill/>
          <a:ln cap="flat" cmpd="sng" w="19050">
            <a:solidFill>
              <a:schemeClr val="dk2"/>
            </a:solidFill>
            <a:prstDash val="solid"/>
            <a:round/>
            <a:headEnd len="med" w="med" type="none"/>
            <a:tailEnd len="med" w="med" type="triangle"/>
          </a:ln>
        </p:spPr>
      </p:sp>
      <p:sp>
        <p:nvSpPr>
          <p:cNvPr id="337" name="Google Shape;337;p54"/>
          <p:cNvSpPr txBox="1"/>
          <p:nvPr/>
        </p:nvSpPr>
        <p:spPr>
          <a:xfrm>
            <a:off x="5919400" y="812550"/>
            <a:ext cx="1318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500">
                <a:solidFill>
                  <a:srgbClr val="434343"/>
                </a:solidFill>
                <a:latin typeface="Lato"/>
                <a:ea typeface="Lato"/>
                <a:cs typeface="Lato"/>
                <a:sym typeface="Lato"/>
              </a:rPr>
              <a:t>back</a:t>
            </a:r>
            <a:endParaRPr i="1" sz="1500">
              <a:solidFill>
                <a:srgbClr val="434343"/>
              </a:solidFill>
              <a:latin typeface="Lato"/>
              <a:ea typeface="Lato"/>
              <a:cs typeface="Lato"/>
              <a:sym typeface="Lato"/>
            </a:endParaRPr>
          </a:p>
        </p:txBody>
      </p:sp>
      <p:sp>
        <p:nvSpPr>
          <p:cNvPr id="338" name="Google Shape;338;p54"/>
          <p:cNvSpPr/>
          <p:nvPr/>
        </p:nvSpPr>
        <p:spPr>
          <a:xfrm>
            <a:off x="6471675" y="975083"/>
            <a:ext cx="335200" cy="336250"/>
          </a:xfrm>
          <a:custGeom>
            <a:rect b="b" l="l" r="r" t="t"/>
            <a:pathLst>
              <a:path extrusionOk="0" h="13450" w="13408">
                <a:moveTo>
                  <a:pt x="0" y="975"/>
                </a:moveTo>
                <a:cubicBezTo>
                  <a:pt x="1985" y="975"/>
                  <a:pt x="9688" y="-1104"/>
                  <a:pt x="11909" y="975"/>
                </a:cubicBezTo>
                <a:cubicBezTo>
                  <a:pt x="14130" y="3054"/>
                  <a:pt x="13090" y="11372"/>
                  <a:pt x="13326" y="13451"/>
                </a:cubicBezTo>
              </a:path>
            </a:pathLst>
          </a:custGeom>
          <a:noFill/>
          <a:ln cap="flat" cmpd="sng" w="19050">
            <a:solidFill>
              <a:schemeClr val="dk2"/>
            </a:solidFill>
            <a:prstDash val="solid"/>
            <a:round/>
            <a:headEnd len="med" w="med" type="none"/>
            <a:tailEnd len="med" w="med" type="triangle"/>
          </a:ln>
        </p:spPr>
      </p:sp>
      <p:cxnSp>
        <p:nvCxnSpPr>
          <p:cNvPr id="339" name="Google Shape;339;p54"/>
          <p:cNvCxnSpPr/>
          <p:nvPr/>
        </p:nvCxnSpPr>
        <p:spPr>
          <a:xfrm>
            <a:off x="7078350" y="1609300"/>
            <a:ext cx="640800" cy="0"/>
          </a:xfrm>
          <a:prstGeom prst="straightConnector1">
            <a:avLst/>
          </a:prstGeom>
          <a:noFill/>
          <a:ln cap="flat" cmpd="sng" w="19050">
            <a:solidFill>
              <a:srgbClr val="A61C00"/>
            </a:solidFill>
            <a:prstDash val="solid"/>
            <a:round/>
            <a:headEnd len="med" w="med" type="none"/>
            <a:tailEnd len="med" w="med" type="triangle"/>
          </a:ln>
        </p:spPr>
      </p:cxnSp>
      <p:sp>
        <p:nvSpPr>
          <p:cNvPr id="340" name="Google Shape;340;p54"/>
          <p:cNvSpPr txBox="1"/>
          <p:nvPr/>
        </p:nvSpPr>
        <p:spPr>
          <a:xfrm>
            <a:off x="7645425" y="1401550"/>
            <a:ext cx="13185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500">
                <a:solidFill>
                  <a:srgbClr val="434343"/>
                </a:solidFill>
                <a:latin typeface="Lato"/>
                <a:ea typeface="Lato"/>
                <a:cs typeface="Lato"/>
                <a:sym typeface="Lato"/>
              </a:rPr>
              <a:t>nil</a:t>
            </a:r>
            <a:endParaRPr i="1" sz="1500">
              <a:solidFill>
                <a:srgbClr val="434343"/>
              </a:solidFill>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5"/>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List Commands - Queue</a:t>
            </a:r>
            <a:endParaRPr/>
          </a:p>
        </p:txBody>
      </p:sp>
      <p:sp>
        <p:nvSpPr>
          <p:cNvPr id="346" name="Google Shape;346;p55"/>
          <p:cNvSpPr txBox="1"/>
          <p:nvPr>
            <p:ph idx="1" type="body"/>
          </p:nvPr>
        </p:nvSpPr>
        <p:spPr>
          <a:xfrm>
            <a:off x="387900" y="996601"/>
            <a:ext cx="8368200" cy="39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Fira Mono"/>
                <a:ea typeface="Fira Mono"/>
                <a:cs typeface="Fira Mono"/>
                <a:sym typeface="Fira Mono"/>
              </a:rPr>
              <a:t>Queue-like Ops</a:t>
            </a:r>
            <a:endParaRPr b="1">
              <a:latin typeface="Fira Mono"/>
              <a:ea typeface="Fira Mono"/>
              <a:cs typeface="Fira Mono"/>
              <a:sym typeface="Fira Mono"/>
            </a:endParaRPr>
          </a:p>
          <a:p>
            <a:pPr indent="0" lvl="0" marL="0" rtl="0" algn="l">
              <a:spcBef>
                <a:spcPts val="1200"/>
              </a:spcBef>
              <a:spcAft>
                <a:spcPts val="0"/>
              </a:spcAft>
              <a:buNone/>
            </a:pPr>
            <a:r>
              <a:rPr lang="en">
                <a:latin typeface="Fira Mono"/>
                <a:ea typeface="Fira Mono"/>
                <a:cs typeface="Fira Mono"/>
                <a:sym typeface="Fira Mono"/>
              </a:rPr>
              <a:t>LPUSH bikes:repairs bike:1</a:t>
            </a:r>
            <a:endParaRPr>
              <a:latin typeface="Fira Mono"/>
              <a:ea typeface="Fira Mono"/>
              <a:cs typeface="Fira Mono"/>
              <a:sym typeface="Fira Mono"/>
            </a:endParaRPr>
          </a:p>
          <a:p>
            <a:pPr indent="0" lvl="0" marL="0" rtl="0" algn="l">
              <a:spcBef>
                <a:spcPts val="1200"/>
              </a:spcBef>
              <a:spcAft>
                <a:spcPts val="0"/>
              </a:spcAft>
              <a:buNone/>
            </a:pPr>
            <a:r>
              <a:rPr lang="en">
                <a:latin typeface="Fira Mono"/>
                <a:ea typeface="Fira Mono"/>
                <a:cs typeface="Fira Mono"/>
                <a:sym typeface="Fira Mono"/>
              </a:rPr>
              <a:t>LPUSH bikes:repairs bike:2</a:t>
            </a:r>
            <a:endParaRPr>
              <a:latin typeface="Fira Mono"/>
              <a:ea typeface="Fira Mono"/>
              <a:cs typeface="Fira Mono"/>
              <a:sym typeface="Fira Mono"/>
            </a:endParaRPr>
          </a:p>
          <a:p>
            <a:pPr indent="0" lvl="0" marL="0" rtl="0" algn="l">
              <a:spcBef>
                <a:spcPts val="1200"/>
              </a:spcBef>
              <a:spcAft>
                <a:spcPts val="0"/>
              </a:spcAft>
              <a:buNone/>
            </a:pPr>
            <a:r>
              <a:rPr lang="en">
                <a:latin typeface="Fira Mono"/>
                <a:ea typeface="Fira Mono"/>
                <a:cs typeface="Fira Mono"/>
                <a:sym typeface="Fira Mono"/>
              </a:rPr>
              <a:t>RPOP bikes:repairs</a:t>
            </a:r>
            <a:endParaRPr>
              <a:latin typeface="Fira Mono"/>
              <a:ea typeface="Fira Mono"/>
              <a:cs typeface="Fira Mono"/>
              <a:sym typeface="Fira Mono"/>
            </a:endParaRPr>
          </a:p>
          <a:p>
            <a:pPr indent="0" lvl="0" marL="0" rtl="0" algn="l">
              <a:spcBef>
                <a:spcPts val="1200"/>
              </a:spcBef>
              <a:spcAft>
                <a:spcPts val="1200"/>
              </a:spcAft>
              <a:buNone/>
            </a:pPr>
            <a:r>
              <a:rPr lang="en">
                <a:latin typeface="Fira Mono"/>
                <a:ea typeface="Fira Mono"/>
                <a:cs typeface="Fira Mono"/>
                <a:sym typeface="Fira Mono"/>
              </a:rPr>
              <a:t>RPOP biles:repairs</a:t>
            </a:r>
            <a:endParaRPr>
              <a:latin typeface="Fira Mono"/>
              <a:ea typeface="Fira Mono"/>
              <a:cs typeface="Fira Mono"/>
              <a:sym typeface="Fira Mono"/>
            </a:endParaRPr>
          </a:p>
        </p:txBody>
      </p:sp>
      <p:sp>
        <p:nvSpPr>
          <p:cNvPr id="347" name="Google Shape;347;p55"/>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6"/>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List Commands - Stack</a:t>
            </a:r>
            <a:endParaRPr/>
          </a:p>
        </p:txBody>
      </p:sp>
      <p:sp>
        <p:nvSpPr>
          <p:cNvPr id="353" name="Google Shape;353;p56"/>
          <p:cNvSpPr txBox="1"/>
          <p:nvPr>
            <p:ph idx="1" type="body"/>
          </p:nvPr>
        </p:nvSpPr>
        <p:spPr>
          <a:xfrm>
            <a:off x="387900" y="996601"/>
            <a:ext cx="8368200" cy="39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Fira Mono"/>
                <a:ea typeface="Fira Mono"/>
                <a:cs typeface="Fira Mono"/>
                <a:sym typeface="Fira Mono"/>
              </a:rPr>
              <a:t>Stack-like Ops</a:t>
            </a:r>
            <a:endParaRPr b="1">
              <a:latin typeface="Fira Mono"/>
              <a:ea typeface="Fira Mono"/>
              <a:cs typeface="Fira Mono"/>
              <a:sym typeface="Fira Mono"/>
            </a:endParaRPr>
          </a:p>
          <a:p>
            <a:pPr indent="0" lvl="0" marL="0" rtl="0" algn="l">
              <a:spcBef>
                <a:spcPts val="1200"/>
              </a:spcBef>
              <a:spcAft>
                <a:spcPts val="0"/>
              </a:spcAft>
              <a:buNone/>
            </a:pPr>
            <a:r>
              <a:rPr lang="en">
                <a:latin typeface="Fira Mono"/>
                <a:ea typeface="Fira Mono"/>
                <a:cs typeface="Fira Mono"/>
                <a:sym typeface="Fira Mono"/>
              </a:rPr>
              <a:t>LPUSH bikes:repairs bike:1</a:t>
            </a:r>
            <a:endParaRPr>
              <a:latin typeface="Fira Mono"/>
              <a:ea typeface="Fira Mono"/>
              <a:cs typeface="Fira Mono"/>
              <a:sym typeface="Fira Mono"/>
            </a:endParaRPr>
          </a:p>
          <a:p>
            <a:pPr indent="0" lvl="0" marL="0" rtl="0" algn="l">
              <a:spcBef>
                <a:spcPts val="1200"/>
              </a:spcBef>
              <a:spcAft>
                <a:spcPts val="0"/>
              </a:spcAft>
              <a:buNone/>
            </a:pPr>
            <a:r>
              <a:rPr lang="en">
                <a:latin typeface="Fira Mono"/>
                <a:ea typeface="Fira Mono"/>
                <a:cs typeface="Fira Mono"/>
                <a:sym typeface="Fira Mono"/>
              </a:rPr>
              <a:t>LPUSH bikes:repairs bike:2</a:t>
            </a:r>
            <a:endParaRPr>
              <a:latin typeface="Fira Mono"/>
              <a:ea typeface="Fira Mono"/>
              <a:cs typeface="Fira Mono"/>
              <a:sym typeface="Fira Mono"/>
            </a:endParaRPr>
          </a:p>
          <a:p>
            <a:pPr indent="0" lvl="0" marL="0" rtl="0" algn="l">
              <a:spcBef>
                <a:spcPts val="1200"/>
              </a:spcBef>
              <a:spcAft>
                <a:spcPts val="0"/>
              </a:spcAft>
              <a:buNone/>
            </a:pPr>
            <a:r>
              <a:rPr lang="en">
                <a:latin typeface="Fira Mono"/>
                <a:ea typeface="Fira Mono"/>
                <a:cs typeface="Fira Mono"/>
                <a:sym typeface="Fira Mono"/>
              </a:rPr>
              <a:t>LPOP bikes:repairs</a:t>
            </a:r>
            <a:endParaRPr>
              <a:latin typeface="Fira Mono"/>
              <a:ea typeface="Fira Mono"/>
              <a:cs typeface="Fira Mono"/>
              <a:sym typeface="Fira Mono"/>
            </a:endParaRPr>
          </a:p>
          <a:p>
            <a:pPr indent="0" lvl="0" marL="0" rtl="0" algn="l">
              <a:spcBef>
                <a:spcPts val="1200"/>
              </a:spcBef>
              <a:spcAft>
                <a:spcPts val="1200"/>
              </a:spcAft>
              <a:buNone/>
            </a:pPr>
            <a:r>
              <a:rPr lang="en">
                <a:latin typeface="Fira Mono"/>
                <a:ea typeface="Fira Mono"/>
                <a:cs typeface="Fira Mono"/>
                <a:sym typeface="Fira Mono"/>
              </a:rPr>
              <a:t>LPOP biles:repairs</a:t>
            </a:r>
            <a:endParaRPr>
              <a:latin typeface="Fira Mono"/>
              <a:ea typeface="Fira Mono"/>
              <a:cs typeface="Fira Mono"/>
              <a:sym typeface="Fira Mono"/>
            </a:endParaRPr>
          </a:p>
        </p:txBody>
      </p:sp>
      <p:sp>
        <p:nvSpPr>
          <p:cNvPr id="354" name="Google Shape;354;p56"/>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7"/>
          <p:cNvSpPr txBox="1"/>
          <p:nvPr>
            <p:ph type="title"/>
          </p:nvPr>
        </p:nvSpPr>
        <p:spPr>
          <a:xfrm>
            <a:off x="387900" y="51025"/>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List Commands - Others</a:t>
            </a:r>
            <a:endParaRPr/>
          </a:p>
        </p:txBody>
      </p:sp>
      <p:sp>
        <p:nvSpPr>
          <p:cNvPr id="360" name="Google Shape;360;p57"/>
          <p:cNvSpPr txBox="1"/>
          <p:nvPr>
            <p:ph idx="1" type="body"/>
          </p:nvPr>
        </p:nvSpPr>
        <p:spPr>
          <a:xfrm>
            <a:off x="387900" y="1105775"/>
            <a:ext cx="8368200" cy="33906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a:latin typeface="Fira Mono"/>
                <a:ea typeface="Fira Mono"/>
                <a:cs typeface="Fira Mono"/>
                <a:sym typeface="Fira Mono"/>
              </a:rPr>
              <a:t>Other List Ops</a:t>
            </a:r>
            <a:endParaRPr b="1">
              <a:latin typeface="Fira Mono"/>
              <a:ea typeface="Fira Mono"/>
              <a:cs typeface="Fira Mono"/>
              <a:sym typeface="Fira Mono"/>
            </a:endParaRPr>
          </a:p>
          <a:p>
            <a:pPr indent="0" lvl="0" marL="0" rtl="0" algn="l">
              <a:lnSpc>
                <a:spcPct val="100000"/>
              </a:lnSpc>
              <a:spcBef>
                <a:spcPts val="0"/>
              </a:spcBef>
              <a:spcAft>
                <a:spcPts val="0"/>
              </a:spcAft>
              <a:buNone/>
            </a:pPr>
            <a:r>
              <a:rPr lang="en">
                <a:latin typeface="Fira Mono"/>
                <a:ea typeface="Fira Mono"/>
                <a:cs typeface="Fira Mono"/>
                <a:sym typeface="Fira Mono"/>
              </a:rPr>
              <a:t>LLEN mylist</a:t>
            </a:r>
            <a:endParaRPr>
              <a:latin typeface="Fira Mono"/>
              <a:ea typeface="Fira Mono"/>
              <a:cs typeface="Fira Mono"/>
              <a:sym typeface="Fira Mono"/>
            </a:endParaRPr>
          </a:p>
          <a:p>
            <a:pPr indent="0" lvl="0" marL="0" rtl="0" algn="l">
              <a:lnSpc>
                <a:spcPct val="100000"/>
              </a:lnSpc>
              <a:spcBef>
                <a:spcPts val="0"/>
              </a:spcBef>
              <a:spcAft>
                <a:spcPts val="0"/>
              </a:spcAft>
              <a:buNone/>
            </a:pPr>
            <a:r>
              <a:t/>
            </a:r>
            <a:endParaRPr>
              <a:latin typeface="Fira Mono"/>
              <a:ea typeface="Fira Mono"/>
              <a:cs typeface="Fira Mono"/>
              <a:sym typeface="Fira Mono"/>
            </a:endParaRPr>
          </a:p>
          <a:p>
            <a:pPr indent="0" lvl="0" marL="0" rtl="0" algn="l">
              <a:lnSpc>
                <a:spcPct val="100000"/>
              </a:lnSpc>
              <a:spcBef>
                <a:spcPts val="0"/>
              </a:spcBef>
              <a:spcAft>
                <a:spcPts val="0"/>
              </a:spcAft>
              <a:buNone/>
            </a:pPr>
            <a:r>
              <a:rPr lang="en">
                <a:latin typeface="Fira Mono"/>
                <a:ea typeface="Fira Mono"/>
                <a:cs typeface="Fira Mono"/>
                <a:sym typeface="Fira Mono"/>
              </a:rPr>
              <a:t>LRANGE </a:t>
            </a:r>
            <a:r>
              <a:rPr i="1" lang="en">
                <a:latin typeface="Fira Mono"/>
                <a:ea typeface="Fira Mono"/>
                <a:cs typeface="Fira Mono"/>
                <a:sym typeface="Fira Mono"/>
              </a:rPr>
              <a:t>&lt;key&gt; &lt;start&gt; &lt;stop&gt;</a:t>
            </a:r>
            <a:endParaRPr i="1">
              <a:latin typeface="Fira Mono"/>
              <a:ea typeface="Fira Mono"/>
              <a:cs typeface="Fira Mono"/>
              <a:sym typeface="Fira Mono"/>
            </a:endParaRPr>
          </a:p>
          <a:p>
            <a:pPr indent="0" lvl="0" marL="0" rtl="0" algn="l">
              <a:lnSpc>
                <a:spcPct val="100000"/>
              </a:lnSpc>
              <a:spcBef>
                <a:spcPts val="0"/>
              </a:spcBef>
              <a:spcAft>
                <a:spcPts val="0"/>
              </a:spcAft>
              <a:buNone/>
            </a:pPr>
            <a:r>
              <a:t/>
            </a:r>
            <a:endParaRPr>
              <a:latin typeface="Fira Mono"/>
              <a:ea typeface="Fira Mono"/>
              <a:cs typeface="Fira Mono"/>
              <a:sym typeface="Fira Mono"/>
            </a:endParaRPr>
          </a:p>
          <a:p>
            <a:pPr indent="0" lvl="0" marL="0" rtl="0" algn="l">
              <a:lnSpc>
                <a:spcPct val="100000"/>
              </a:lnSpc>
              <a:spcBef>
                <a:spcPts val="0"/>
              </a:spcBef>
              <a:spcAft>
                <a:spcPts val="0"/>
              </a:spcAft>
              <a:buNone/>
            </a:pPr>
            <a:r>
              <a:rPr lang="en">
                <a:latin typeface="Fira Mono"/>
                <a:ea typeface="Fira Mono"/>
                <a:cs typeface="Fira Mono"/>
                <a:sym typeface="Fira Mono"/>
              </a:rPr>
              <a:t>LRANGE mylist 0 3</a:t>
            </a:r>
            <a:endParaRPr>
              <a:latin typeface="Fira Mono"/>
              <a:ea typeface="Fira Mono"/>
              <a:cs typeface="Fira Mono"/>
              <a:sym typeface="Fira Mono"/>
            </a:endParaRPr>
          </a:p>
          <a:p>
            <a:pPr indent="0" lvl="0" marL="0" rtl="0" algn="l">
              <a:lnSpc>
                <a:spcPct val="100000"/>
              </a:lnSpc>
              <a:spcBef>
                <a:spcPts val="0"/>
              </a:spcBef>
              <a:spcAft>
                <a:spcPts val="0"/>
              </a:spcAft>
              <a:buNone/>
            </a:pPr>
            <a:r>
              <a:rPr lang="en">
                <a:latin typeface="Fira Mono"/>
                <a:ea typeface="Fira Mono"/>
                <a:cs typeface="Fira Mono"/>
                <a:sym typeface="Fira Mono"/>
              </a:rPr>
              <a:t>LRANGE mylist 0 0</a:t>
            </a:r>
            <a:endParaRPr>
              <a:latin typeface="Fira Mono"/>
              <a:ea typeface="Fira Mono"/>
              <a:cs typeface="Fira Mono"/>
              <a:sym typeface="Fira Mono"/>
            </a:endParaRPr>
          </a:p>
          <a:p>
            <a:pPr indent="0" lvl="0" marL="0" rtl="0" algn="l">
              <a:lnSpc>
                <a:spcPct val="100000"/>
              </a:lnSpc>
              <a:spcBef>
                <a:spcPts val="0"/>
              </a:spcBef>
              <a:spcAft>
                <a:spcPts val="0"/>
              </a:spcAft>
              <a:buNone/>
            </a:pPr>
            <a:r>
              <a:rPr lang="en">
                <a:latin typeface="Fira Mono"/>
                <a:ea typeface="Fira Mono"/>
                <a:cs typeface="Fira Mono"/>
                <a:sym typeface="Fira Mono"/>
              </a:rPr>
              <a:t>LRANGE mylist -2 -1  </a:t>
            </a:r>
            <a:endParaRPr>
              <a:latin typeface="Fira Mono"/>
              <a:ea typeface="Fira Mono"/>
              <a:cs typeface="Fira Mono"/>
              <a:sym typeface="Fira Mono"/>
            </a:endParaRPr>
          </a:p>
        </p:txBody>
      </p:sp>
      <p:sp>
        <p:nvSpPr>
          <p:cNvPr id="361" name="Google Shape;361;p57"/>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
        <p:nvSpPr>
          <p:cNvPr id="362" name="Google Shape;362;p57"/>
          <p:cNvSpPr txBox="1"/>
          <p:nvPr/>
        </p:nvSpPr>
        <p:spPr>
          <a:xfrm>
            <a:off x="4167975" y="659150"/>
            <a:ext cx="4437300" cy="12468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i="1" lang="en" sz="2300">
                <a:solidFill>
                  <a:srgbClr val="999999"/>
                </a:solidFill>
                <a:latin typeface="Fira Mono"/>
                <a:ea typeface="Fira Mono"/>
                <a:cs typeface="Fira Mono"/>
                <a:sym typeface="Fira Mono"/>
              </a:rPr>
              <a:t>LPUSH mylist “one”</a:t>
            </a:r>
            <a:endParaRPr i="1" sz="2300">
              <a:solidFill>
                <a:srgbClr val="999999"/>
              </a:solidFill>
              <a:latin typeface="Fira Mono"/>
              <a:ea typeface="Fira Mono"/>
              <a:cs typeface="Fira Mono"/>
              <a:sym typeface="Fira Mono"/>
            </a:endParaRPr>
          </a:p>
          <a:p>
            <a:pPr indent="0" lvl="0" marL="0" rtl="0" algn="l">
              <a:lnSpc>
                <a:spcPct val="100000"/>
              </a:lnSpc>
              <a:spcBef>
                <a:spcPts val="0"/>
              </a:spcBef>
              <a:spcAft>
                <a:spcPts val="0"/>
              </a:spcAft>
              <a:buNone/>
            </a:pPr>
            <a:r>
              <a:rPr i="1" lang="en" sz="2300">
                <a:solidFill>
                  <a:srgbClr val="999999"/>
                </a:solidFill>
                <a:latin typeface="Fira Mono"/>
                <a:ea typeface="Fira Mono"/>
                <a:cs typeface="Fira Mono"/>
                <a:sym typeface="Fira Mono"/>
              </a:rPr>
              <a:t>LPUSH mylist “two”</a:t>
            </a:r>
            <a:endParaRPr i="1" sz="2300">
              <a:solidFill>
                <a:srgbClr val="999999"/>
              </a:solidFill>
              <a:latin typeface="Fira Mono"/>
              <a:ea typeface="Fira Mono"/>
              <a:cs typeface="Fira Mono"/>
              <a:sym typeface="Fira Mono"/>
            </a:endParaRPr>
          </a:p>
          <a:p>
            <a:pPr indent="0" lvl="0" marL="0" rtl="0" algn="l">
              <a:lnSpc>
                <a:spcPct val="100000"/>
              </a:lnSpc>
              <a:spcBef>
                <a:spcPts val="0"/>
              </a:spcBef>
              <a:spcAft>
                <a:spcPts val="0"/>
              </a:spcAft>
              <a:buNone/>
            </a:pPr>
            <a:r>
              <a:rPr i="1" lang="en" sz="2300">
                <a:solidFill>
                  <a:srgbClr val="999999"/>
                </a:solidFill>
                <a:latin typeface="Fira Mono"/>
                <a:ea typeface="Fira Mono"/>
                <a:cs typeface="Fira Mono"/>
                <a:sym typeface="Fira Mono"/>
              </a:rPr>
              <a:t>LPUSH mylist “three”</a:t>
            </a:r>
            <a:endParaRPr sz="1100"/>
          </a:p>
        </p:txBody>
      </p:sp>
      <p:pic>
        <p:nvPicPr>
          <p:cNvPr id="363" name="Google Shape;363;p57"/>
          <p:cNvPicPr preferRelativeResize="0"/>
          <p:nvPr/>
        </p:nvPicPr>
        <p:blipFill>
          <a:blip r:embed="rId3">
            <a:alphaModFix/>
          </a:blip>
          <a:stretch>
            <a:fillRect/>
          </a:stretch>
        </p:blipFill>
        <p:spPr>
          <a:xfrm>
            <a:off x="6031213" y="2422625"/>
            <a:ext cx="1603975" cy="978700"/>
          </a:xfrm>
          <a:prstGeom prst="rect">
            <a:avLst/>
          </a:prstGeom>
          <a:noFill/>
          <a:ln cap="flat" cmpd="sng" w="9525">
            <a:solidFill>
              <a:schemeClr val="dk2"/>
            </a:solidFill>
            <a:prstDash val="solid"/>
            <a:round/>
            <a:headEnd len="sm" w="sm" type="none"/>
            <a:tailEnd len="sm" w="sm" type="none"/>
          </a:ln>
        </p:spPr>
      </p:pic>
      <p:pic>
        <p:nvPicPr>
          <p:cNvPr id="364" name="Google Shape;364;p57"/>
          <p:cNvPicPr preferRelativeResize="0"/>
          <p:nvPr/>
        </p:nvPicPr>
        <p:blipFill rotWithShape="1">
          <a:blip r:embed="rId3">
            <a:alphaModFix/>
          </a:blip>
          <a:srcRect b="64383" l="0" r="0" t="0"/>
          <a:stretch/>
        </p:blipFill>
        <p:spPr>
          <a:xfrm>
            <a:off x="5038838" y="3595588"/>
            <a:ext cx="1603975" cy="348575"/>
          </a:xfrm>
          <a:prstGeom prst="rect">
            <a:avLst/>
          </a:prstGeom>
          <a:noFill/>
          <a:ln cap="flat" cmpd="sng" w="9525">
            <a:solidFill>
              <a:schemeClr val="dk2"/>
            </a:solidFill>
            <a:prstDash val="solid"/>
            <a:round/>
            <a:headEnd len="sm" w="sm" type="none"/>
            <a:tailEnd len="sm" w="sm" type="none"/>
          </a:ln>
        </p:spPr>
      </p:pic>
      <p:pic>
        <p:nvPicPr>
          <p:cNvPr id="365" name="Google Shape;365;p57"/>
          <p:cNvPicPr preferRelativeResize="0"/>
          <p:nvPr/>
        </p:nvPicPr>
        <p:blipFill>
          <a:blip r:embed="rId4">
            <a:alphaModFix/>
          </a:blip>
          <a:stretch>
            <a:fillRect/>
          </a:stretch>
        </p:blipFill>
        <p:spPr>
          <a:xfrm>
            <a:off x="5844350" y="4138425"/>
            <a:ext cx="1392875" cy="531625"/>
          </a:xfrm>
          <a:prstGeom prst="rect">
            <a:avLst/>
          </a:prstGeom>
          <a:noFill/>
          <a:ln>
            <a:noFill/>
          </a:ln>
        </p:spPr>
      </p:pic>
      <p:cxnSp>
        <p:nvCxnSpPr>
          <p:cNvPr id="366" name="Google Shape;366;p57"/>
          <p:cNvCxnSpPr>
            <a:endCxn id="363" idx="1"/>
          </p:cNvCxnSpPr>
          <p:nvPr/>
        </p:nvCxnSpPr>
        <p:spPr>
          <a:xfrm flipH="1" rot="10800000">
            <a:off x="3877213" y="2911975"/>
            <a:ext cx="2154000" cy="469200"/>
          </a:xfrm>
          <a:prstGeom prst="straightConnector1">
            <a:avLst/>
          </a:prstGeom>
          <a:noFill/>
          <a:ln cap="flat" cmpd="sng" w="9525">
            <a:solidFill>
              <a:schemeClr val="dk2"/>
            </a:solidFill>
            <a:prstDash val="solid"/>
            <a:round/>
            <a:headEnd len="med" w="med" type="none"/>
            <a:tailEnd len="med" w="med" type="triangle"/>
          </a:ln>
        </p:spPr>
      </p:cxnSp>
      <p:cxnSp>
        <p:nvCxnSpPr>
          <p:cNvPr id="367" name="Google Shape;367;p57"/>
          <p:cNvCxnSpPr>
            <a:endCxn id="364" idx="1"/>
          </p:cNvCxnSpPr>
          <p:nvPr/>
        </p:nvCxnSpPr>
        <p:spPr>
          <a:xfrm>
            <a:off x="3870338" y="3763875"/>
            <a:ext cx="1168500" cy="6000"/>
          </a:xfrm>
          <a:prstGeom prst="straightConnector1">
            <a:avLst/>
          </a:prstGeom>
          <a:noFill/>
          <a:ln cap="flat" cmpd="sng" w="9525">
            <a:solidFill>
              <a:schemeClr val="dk2"/>
            </a:solidFill>
            <a:prstDash val="solid"/>
            <a:round/>
            <a:headEnd len="med" w="med" type="none"/>
            <a:tailEnd len="med" w="med" type="triangle"/>
          </a:ln>
        </p:spPr>
      </p:cxnSp>
      <p:cxnSp>
        <p:nvCxnSpPr>
          <p:cNvPr id="368" name="Google Shape;368;p57"/>
          <p:cNvCxnSpPr>
            <a:endCxn id="365" idx="1"/>
          </p:cNvCxnSpPr>
          <p:nvPr/>
        </p:nvCxnSpPr>
        <p:spPr>
          <a:xfrm>
            <a:off x="4267250" y="4167838"/>
            <a:ext cx="1577100" cy="236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8"/>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JSON Type</a:t>
            </a:r>
            <a:endParaRPr/>
          </a:p>
        </p:txBody>
      </p:sp>
      <p:sp>
        <p:nvSpPr>
          <p:cNvPr id="374" name="Google Shape;374;p58"/>
          <p:cNvSpPr txBox="1"/>
          <p:nvPr>
            <p:ph idx="1" type="body"/>
          </p:nvPr>
        </p:nvSpPr>
        <p:spPr>
          <a:xfrm>
            <a:off x="387900" y="996601"/>
            <a:ext cx="8368200" cy="39180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lang="en"/>
              <a:t>Full support of the JSON standard</a:t>
            </a:r>
            <a:endParaRPr/>
          </a:p>
          <a:p>
            <a:pPr indent="-393700" lvl="0" marL="457200" rtl="0" algn="l">
              <a:spcBef>
                <a:spcPts val="0"/>
              </a:spcBef>
              <a:spcAft>
                <a:spcPts val="0"/>
              </a:spcAft>
              <a:buSzPts val="2600"/>
              <a:buChar char="-"/>
            </a:pPr>
            <a:r>
              <a:rPr lang="en"/>
              <a:t>Uses JSONPath syntax for parsing/navigating a JSON document </a:t>
            </a:r>
            <a:endParaRPr/>
          </a:p>
          <a:p>
            <a:pPr indent="-393700" lvl="0" marL="457200" rtl="0" algn="l">
              <a:spcBef>
                <a:spcPts val="0"/>
              </a:spcBef>
              <a:spcAft>
                <a:spcPts val="0"/>
              </a:spcAft>
              <a:buSzPts val="2600"/>
              <a:buChar char="-"/>
            </a:pPr>
            <a:r>
              <a:rPr lang="en"/>
              <a:t>Internally, stored in binary in a tree-structure → fast access to sub elements</a:t>
            </a:r>
            <a:endParaRPr/>
          </a:p>
        </p:txBody>
      </p:sp>
      <p:sp>
        <p:nvSpPr>
          <p:cNvPr id="375" name="Google Shape;375;p58"/>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9"/>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Set Type</a:t>
            </a:r>
            <a:endParaRPr/>
          </a:p>
        </p:txBody>
      </p:sp>
      <p:sp>
        <p:nvSpPr>
          <p:cNvPr id="381" name="Google Shape;381;p59"/>
          <p:cNvSpPr txBox="1"/>
          <p:nvPr>
            <p:ph idx="1" type="body"/>
          </p:nvPr>
        </p:nvSpPr>
        <p:spPr>
          <a:xfrm>
            <a:off x="387900" y="996600"/>
            <a:ext cx="8550600" cy="39180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lang="en"/>
              <a:t>Unordered collection of unique strings (members)</a:t>
            </a:r>
            <a:endParaRPr/>
          </a:p>
          <a:p>
            <a:pPr indent="-393700" lvl="0" marL="457200" rtl="0" algn="l">
              <a:spcBef>
                <a:spcPts val="0"/>
              </a:spcBef>
              <a:spcAft>
                <a:spcPts val="0"/>
              </a:spcAft>
              <a:buSzPts val="2600"/>
              <a:buChar char="-"/>
            </a:pPr>
            <a:r>
              <a:rPr lang="en"/>
              <a:t>Use Cases:</a:t>
            </a:r>
            <a:endParaRPr/>
          </a:p>
          <a:p>
            <a:pPr indent="-368300" lvl="1" marL="914400" rtl="0" algn="l">
              <a:spcBef>
                <a:spcPts val="0"/>
              </a:spcBef>
              <a:spcAft>
                <a:spcPts val="0"/>
              </a:spcAft>
              <a:buSzPts val="2200"/>
              <a:buChar char="-"/>
            </a:pPr>
            <a:r>
              <a:rPr lang="en"/>
              <a:t>track unique items (IP addresses visiting a site, page, screen)</a:t>
            </a:r>
            <a:endParaRPr/>
          </a:p>
          <a:p>
            <a:pPr indent="-368300" lvl="1" marL="914400" rtl="0" algn="l">
              <a:spcBef>
                <a:spcPts val="0"/>
              </a:spcBef>
              <a:spcAft>
                <a:spcPts val="0"/>
              </a:spcAft>
              <a:buSzPts val="2200"/>
              <a:buChar char="-"/>
            </a:pPr>
            <a:r>
              <a:rPr lang="en"/>
              <a:t>primitive relation (set of all students in DS4300)</a:t>
            </a:r>
            <a:endParaRPr/>
          </a:p>
          <a:p>
            <a:pPr indent="-368300" lvl="1" marL="914400" rtl="0" algn="l">
              <a:spcBef>
                <a:spcPts val="0"/>
              </a:spcBef>
              <a:spcAft>
                <a:spcPts val="0"/>
              </a:spcAft>
              <a:buSzPts val="2200"/>
              <a:buChar char="-"/>
            </a:pPr>
            <a:r>
              <a:rPr lang="en"/>
              <a:t>access control lists for users and permission structures</a:t>
            </a:r>
            <a:endParaRPr/>
          </a:p>
          <a:p>
            <a:pPr indent="-368300" lvl="1" marL="914400" rtl="0" algn="l">
              <a:spcBef>
                <a:spcPts val="0"/>
              </a:spcBef>
              <a:spcAft>
                <a:spcPts val="0"/>
              </a:spcAft>
              <a:buSzPts val="2200"/>
              <a:buChar char="-"/>
            </a:pPr>
            <a:r>
              <a:rPr lang="en"/>
              <a:t>social network friends lists and/or group membership</a:t>
            </a:r>
            <a:endParaRPr/>
          </a:p>
          <a:p>
            <a:pPr indent="-393700" lvl="0" marL="457200" rtl="0" algn="l">
              <a:spcBef>
                <a:spcPts val="0"/>
              </a:spcBef>
              <a:spcAft>
                <a:spcPts val="0"/>
              </a:spcAft>
              <a:buSzPts val="2600"/>
              <a:buChar char="-"/>
            </a:pPr>
            <a:r>
              <a:rPr lang="en"/>
              <a:t>Supports set operations!! </a:t>
            </a:r>
            <a:endParaRPr/>
          </a:p>
        </p:txBody>
      </p:sp>
      <p:sp>
        <p:nvSpPr>
          <p:cNvPr id="382" name="Google Shape;382;p59"/>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0"/>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Set Commands</a:t>
            </a:r>
            <a:endParaRPr/>
          </a:p>
        </p:txBody>
      </p:sp>
      <p:sp>
        <p:nvSpPr>
          <p:cNvPr id="388" name="Google Shape;388;p60"/>
          <p:cNvSpPr txBox="1"/>
          <p:nvPr>
            <p:ph idx="1" type="body"/>
          </p:nvPr>
        </p:nvSpPr>
        <p:spPr>
          <a:xfrm>
            <a:off x="387900" y="996601"/>
            <a:ext cx="8368200" cy="391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latin typeface="Fira Mono"/>
                <a:ea typeface="Fira Mono"/>
                <a:cs typeface="Fira Mono"/>
                <a:sym typeface="Fira Mono"/>
              </a:rPr>
              <a:t>SADD ds4300 “Mark”</a:t>
            </a:r>
            <a:endParaRPr>
              <a:latin typeface="Fira Mono"/>
              <a:ea typeface="Fira Mono"/>
              <a:cs typeface="Fira Mono"/>
              <a:sym typeface="Fira Mono"/>
            </a:endParaRPr>
          </a:p>
          <a:p>
            <a:pPr indent="0" lvl="0" marL="0" rtl="0" algn="l">
              <a:spcBef>
                <a:spcPts val="1200"/>
              </a:spcBef>
              <a:spcAft>
                <a:spcPts val="0"/>
              </a:spcAft>
              <a:buNone/>
            </a:pPr>
            <a:r>
              <a:rPr lang="en">
                <a:latin typeface="Fira Mono"/>
                <a:ea typeface="Fira Mono"/>
                <a:cs typeface="Fira Mono"/>
                <a:sym typeface="Fira Mono"/>
              </a:rPr>
              <a:t>SADD ds4300 “Sam”</a:t>
            </a:r>
            <a:endParaRPr>
              <a:latin typeface="Fira Mono"/>
              <a:ea typeface="Fira Mono"/>
              <a:cs typeface="Fira Mono"/>
              <a:sym typeface="Fira Mono"/>
            </a:endParaRPr>
          </a:p>
          <a:p>
            <a:pPr indent="0" lvl="0" marL="0" rtl="0" algn="l">
              <a:spcBef>
                <a:spcPts val="1200"/>
              </a:spcBef>
              <a:spcAft>
                <a:spcPts val="0"/>
              </a:spcAft>
              <a:buNone/>
            </a:pPr>
            <a:r>
              <a:rPr lang="en">
                <a:latin typeface="Fira Mono"/>
                <a:ea typeface="Fira Mono"/>
                <a:cs typeface="Fira Mono"/>
                <a:sym typeface="Fira Mono"/>
              </a:rPr>
              <a:t>SADD cs3200 “Nick”</a:t>
            </a:r>
            <a:endParaRPr>
              <a:latin typeface="Fira Mono"/>
              <a:ea typeface="Fira Mono"/>
              <a:cs typeface="Fira Mono"/>
              <a:sym typeface="Fira Mono"/>
            </a:endParaRPr>
          </a:p>
          <a:p>
            <a:pPr indent="0" lvl="0" marL="0" rtl="0" algn="l">
              <a:spcBef>
                <a:spcPts val="1200"/>
              </a:spcBef>
              <a:spcAft>
                <a:spcPts val="0"/>
              </a:spcAft>
              <a:buNone/>
            </a:pPr>
            <a:r>
              <a:rPr lang="en">
                <a:latin typeface="Fira Mono"/>
                <a:ea typeface="Fira Mono"/>
                <a:cs typeface="Fira Mono"/>
                <a:sym typeface="Fira Mono"/>
              </a:rPr>
              <a:t>SADD cs3200 “Sam”</a:t>
            </a:r>
            <a:endParaRPr>
              <a:latin typeface="Fira Mono"/>
              <a:ea typeface="Fira Mono"/>
              <a:cs typeface="Fira Mono"/>
              <a:sym typeface="Fira Mono"/>
            </a:endParaRPr>
          </a:p>
          <a:p>
            <a:pPr indent="0" lvl="0" marL="0" rtl="0" algn="l">
              <a:spcBef>
                <a:spcPts val="1200"/>
              </a:spcBef>
              <a:spcAft>
                <a:spcPts val="0"/>
              </a:spcAft>
              <a:buNone/>
            </a:pPr>
            <a:r>
              <a:rPr lang="en">
                <a:latin typeface="Fira Mono"/>
                <a:ea typeface="Fira Mono"/>
                <a:cs typeface="Fira Mono"/>
                <a:sym typeface="Fira Mono"/>
              </a:rPr>
              <a:t>SISMEMBER ds4300 “Mark”</a:t>
            </a:r>
            <a:endParaRPr>
              <a:latin typeface="Fira Mono"/>
              <a:ea typeface="Fira Mono"/>
              <a:cs typeface="Fira Mono"/>
              <a:sym typeface="Fira Mono"/>
            </a:endParaRPr>
          </a:p>
          <a:p>
            <a:pPr indent="0" lvl="0" marL="0" rtl="0" algn="l">
              <a:spcBef>
                <a:spcPts val="1200"/>
              </a:spcBef>
              <a:spcAft>
                <a:spcPts val="0"/>
              </a:spcAft>
              <a:buNone/>
            </a:pPr>
            <a:r>
              <a:rPr lang="en">
                <a:latin typeface="Fira Mono"/>
                <a:ea typeface="Fira Mono"/>
                <a:cs typeface="Fira Mono"/>
                <a:sym typeface="Fira Mono"/>
              </a:rPr>
              <a:t>SISMEMBER ds4300 “Nick”</a:t>
            </a:r>
            <a:endParaRPr>
              <a:latin typeface="Fira Mono"/>
              <a:ea typeface="Fira Mono"/>
              <a:cs typeface="Fira Mono"/>
              <a:sym typeface="Fira Mono"/>
            </a:endParaRPr>
          </a:p>
          <a:p>
            <a:pPr indent="0" lvl="0" marL="0" rtl="0" algn="l">
              <a:spcBef>
                <a:spcPts val="1200"/>
              </a:spcBef>
              <a:spcAft>
                <a:spcPts val="1200"/>
              </a:spcAft>
              <a:buNone/>
            </a:pPr>
            <a:r>
              <a:rPr lang="en">
                <a:latin typeface="Fira Mono"/>
                <a:ea typeface="Fira Mono"/>
                <a:cs typeface="Fira Mono"/>
                <a:sym typeface="Fira Mono"/>
              </a:rPr>
              <a:t>SCARD ds4300</a:t>
            </a:r>
            <a:endParaRPr>
              <a:latin typeface="Fira Mono"/>
              <a:ea typeface="Fira Mono"/>
              <a:cs typeface="Fira Mono"/>
              <a:sym typeface="Fira Mono"/>
            </a:endParaRPr>
          </a:p>
        </p:txBody>
      </p:sp>
      <p:sp>
        <p:nvSpPr>
          <p:cNvPr id="389" name="Google Shape;389;p60"/>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1"/>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Set Commands</a:t>
            </a:r>
            <a:endParaRPr/>
          </a:p>
        </p:txBody>
      </p:sp>
      <p:sp>
        <p:nvSpPr>
          <p:cNvPr id="395" name="Google Shape;395;p61"/>
          <p:cNvSpPr txBox="1"/>
          <p:nvPr>
            <p:ph idx="1" type="body"/>
          </p:nvPr>
        </p:nvSpPr>
        <p:spPr>
          <a:xfrm>
            <a:off x="387900" y="221775"/>
            <a:ext cx="8368200" cy="46929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a:latin typeface="Fira Mono"/>
                <a:ea typeface="Fira Mono"/>
                <a:cs typeface="Fira Mono"/>
                <a:sym typeface="Fira Mono"/>
              </a:rPr>
              <a:t>SADD ds4300 “Mark”</a:t>
            </a:r>
            <a:endParaRPr>
              <a:latin typeface="Fira Mono"/>
              <a:ea typeface="Fira Mono"/>
              <a:cs typeface="Fira Mono"/>
              <a:sym typeface="Fira Mono"/>
            </a:endParaRPr>
          </a:p>
          <a:p>
            <a:pPr indent="0" lvl="0" marL="0" rtl="0" algn="l">
              <a:lnSpc>
                <a:spcPct val="100000"/>
              </a:lnSpc>
              <a:spcBef>
                <a:spcPts val="0"/>
              </a:spcBef>
              <a:spcAft>
                <a:spcPts val="0"/>
              </a:spcAft>
              <a:buNone/>
            </a:pPr>
            <a:r>
              <a:rPr lang="en">
                <a:latin typeface="Fira Mono"/>
                <a:ea typeface="Fira Mono"/>
                <a:cs typeface="Fira Mono"/>
                <a:sym typeface="Fira Mono"/>
              </a:rPr>
              <a:t>SADD ds4300 “Sam”</a:t>
            </a:r>
            <a:endParaRPr>
              <a:latin typeface="Fira Mono"/>
              <a:ea typeface="Fira Mono"/>
              <a:cs typeface="Fira Mono"/>
              <a:sym typeface="Fira Mono"/>
            </a:endParaRPr>
          </a:p>
          <a:p>
            <a:pPr indent="0" lvl="0" marL="0" rtl="0" algn="l">
              <a:lnSpc>
                <a:spcPct val="100000"/>
              </a:lnSpc>
              <a:spcBef>
                <a:spcPts val="0"/>
              </a:spcBef>
              <a:spcAft>
                <a:spcPts val="0"/>
              </a:spcAft>
              <a:buNone/>
            </a:pPr>
            <a:r>
              <a:rPr lang="en">
                <a:latin typeface="Fira Mono"/>
                <a:ea typeface="Fira Mono"/>
                <a:cs typeface="Fira Mono"/>
                <a:sym typeface="Fira Mono"/>
              </a:rPr>
              <a:t>SADD cs3200 “Nick”</a:t>
            </a:r>
            <a:endParaRPr>
              <a:latin typeface="Fira Mono"/>
              <a:ea typeface="Fira Mono"/>
              <a:cs typeface="Fira Mono"/>
              <a:sym typeface="Fira Mono"/>
            </a:endParaRPr>
          </a:p>
          <a:p>
            <a:pPr indent="0" lvl="0" marL="0" rtl="0" algn="l">
              <a:lnSpc>
                <a:spcPct val="100000"/>
              </a:lnSpc>
              <a:spcBef>
                <a:spcPts val="0"/>
              </a:spcBef>
              <a:spcAft>
                <a:spcPts val="0"/>
              </a:spcAft>
              <a:buNone/>
            </a:pPr>
            <a:r>
              <a:rPr lang="en">
                <a:latin typeface="Fira Mono"/>
                <a:ea typeface="Fira Mono"/>
                <a:cs typeface="Fira Mono"/>
                <a:sym typeface="Fira Mono"/>
              </a:rPr>
              <a:t>SADD cs3200 “Sam”</a:t>
            </a:r>
            <a:endParaRPr>
              <a:latin typeface="Fira Mono"/>
              <a:ea typeface="Fira Mono"/>
              <a:cs typeface="Fira Mono"/>
              <a:sym typeface="Fira Mono"/>
            </a:endParaRPr>
          </a:p>
          <a:p>
            <a:pPr indent="0" lvl="0" marL="0" rtl="0" algn="l">
              <a:lnSpc>
                <a:spcPct val="100000"/>
              </a:lnSpc>
              <a:spcBef>
                <a:spcPts val="0"/>
              </a:spcBef>
              <a:spcAft>
                <a:spcPts val="0"/>
              </a:spcAft>
              <a:buNone/>
            </a:pPr>
            <a:r>
              <a:t/>
            </a:r>
            <a:endParaRPr>
              <a:latin typeface="Fira Mono"/>
              <a:ea typeface="Fira Mono"/>
              <a:cs typeface="Fira Mono"/>
              <a:sym typeface="Fira Mono"/>
            </a:endParaRPr>
          </a:p>
          <a:p>
            <a:pPr indent="0" lvl="0" marL="0" rtl="0" algn="l">
              <a:lnSpc>
                <a:spcPct val="100000"/>
              </a:lnSpc>
              <a:spcBef>
                <a:spcPts val="0"/>
              </a:spcBef>
              <a:spcAft>
                <a:spcPts val="0"/>
              </a:spcAft>
              <a:buNone/>
            </a:pPr>
            <a:r>
              <a:rPr lang="en">
                <a:latin typeface="Fira Mono"/>
                <a:ea typeface="Fira Mono"/>
                <a:cs typeface="Fira Mono"/>
                <a:sym typeface="Fira Mono"/>
              </a:rPr>
              <a:t>SCARD ds4300</a:t>
            </a:r>
            <a:endParaRPr>
              <a:latin typeface="Fira Mono"/>
              <a:ea typeface="Fira Mono"/>
              <a:cs typeface="Fira Mono"/>
              <a:sym typeface="Fira Mono"/>
            </a:endParaRPr>
          </a:p>
          <a:p>
            <a:pPr indent="0" lvl="0" marL="0" rtl="0" algn="l">
              <a:lnSpc>
                <a:spcPct val="100000"/>
              </a:lnSpc>
              <a:spcBef>
                <a:spcPts val="0"/>
              </a:spcBef>
              <a:spcAft>
                <a:spcPts val="0"/>
              </a:spcAft>
              <a:buNone/>
            </a:pPr>
            <a:r>
              <a:t/>
            </a:r>
            <a:endParaRPr>
              <a:latin typeface="Fira Mono"/>
              <a:ea typeface="Fira Mono"/>
              <a:cs typeface="Fira Mono"/>
              <a:sym typeface="Fira Mono"/>
            </a:endParaRPr>
          </a:p>
          <a:p>
            <a:pPr indent="0" lvl="0" marL="0" rtl="0" algn="l">
              <a:lnSpc>
                <a:spcPct val="100000"/>
              </a:lnSpc>
              <a:spcBef>
                <a:spcPts val="0"/>
              </a:spcBef>
              <a:spcAft>
                <a:spcPts val="0"/>
              </a:spcAft>
              <a:buNone/>
            </a:pPr>
            <a:r>
              <a:rPr lang="en">
                <a:latin typeface="Fira Mono"/>
                <a:ea typeface="Fira Mono"/>
                <a:cs typeface="Fira Mono"/>
                <a:sym typeface="Fira Mono"/>
              </a:rPr>
              <a:t>SINTER ds4300 cs3200</a:t>
            </a:r>
            <a:endParaRPr>
              <a:latin typeface="Fira Mono"/>
              <a:ea typeface="Fira Mono"/>
              <a:cs typeface="Fira Mono"/>
              <a:sym typeface="Fira Mono"/>
            </a:endParaRPr>
          </a:p>
          <a:p>
            <a:pPr indent="0" lvl="0" marL="0" rtl="0" algn="l">
              <a:lnSpc>
                <a:spcPct val="100000"/>
              </a:lnSpc>
              <a:spcBef>
                <a:spcPts val="0"/>
              </a:spcBef>
              <a:spcAft>
                <a:spcPts val="0"/>
              </a:spcAft>
              <a:buNone/>
            </a:pPr>
            <a:r>
              <a:t/>
            </a:r>
            <a:endParaRPr>
              <a:latin typeface="Fira Mono"/>
              <a:ea typeface="Fira Mono"/>
              <a:cs typeface="Fira Mono"/>
              <a:sym typeface="Fira Mono"/>
            </a:endParaRPr>
          </a:p>
          <a:p>
            <a:pPr indent="0" lvl="0" marL="0" rtl="0" algn="l">
              <a:lnSpc>
                <a:spcPct val="100000"/>
              </a:lnSpc>
              <a:spcBef>
                <a:spcPts val="0"/>
              </a:spcBef>
              <a:spcAft>
                <a:spcPts val="0"/>
              </a:spcAft>
              <a:buNone/>
            </a:pPr>
            <a:r>
              <a:rPr lang="en">
                <a:latin typeface="Fira Mono"/>
                <a:ea typeface="Fira Mono"/>
                <a:cs typeface="Fira Mono"/>
                <a:sym typeface="Fira Mono"/>
              </a:rPr>
              <a:t>SDIFF ds4300 cs3200</a:t>
            </a:r>
            <a:endParaRPr>
              <a:latin typeface="Fira Mono"/>
              <a:ea typeface="Fira Mono"/>
              <a:cs typeface="Fira Mono"/>
              <a:sym typeface="Fira Mono"/>
            </a:endParaRPr>
          </a:p>
          <a:p>
            <a:pPr indent="0" lvl="0" marL="0" rtl="0" algn="l">
              <a:lnSpc>
                <a:spcPct val="100000"/>
              </a:lnSpc>
              <a:spcBef>
                <a:spcPts val="0"/>
              </a:spcBef>
              <a:spcAft>
                <a:spcPts val="0"/>
              </a:spcAft>
              <a:buNone/>
            </a:pPr>
            <a:r>
              <a:t/>
            </a:r>
            <a:endParaRPr>
              <a:latin typeface="Fira Mono"/>
              <a:ea typeface="Fira Mono"/>
              <a:cs typeface="Fira Mono"/>
              <a:sym typeface="Fira Mono"/>
            </a:endParaRPr>
          </a:p>
          <a:p>
            <a:pPr indent="0" lvl="0" marL="0" rtl="0" algn="l">
              <a:lnSpc>
                <a:spcPct val="100000"/>
              </a:lnSpc>
              <a:spcBef>
                <a:spcPts val="0"/>
              </a:spcBef>
              <a:spcAft>
                <a:spcPts val="0"/>
              </a:spcAft>
              <a:buNone/>
            </a:pPr>
            <a:r>
              <a:rPr lang="en">
                <a:latin typeface="Fira Mono"/>
                <a:ea typeface="Fira Mono"/>
                <a:cs typeface="Fira Mono"/>
                <a:sym typeface="Fira Mono"/>
              </a:rPr>
              <a:t>SREM ds4300 “Mark”</a:t>
            </a:r>
            <a:endParaRPr>
              <a:latin typeface="Fira Mono"/>
              <a:ea typeface="Fira Mono"/>
              <a:cs typeface="Fira Mono"/>
              <a:sym typeface="Fira Mono"/>
            </a:endParaRPr>
          </a:p>
          <a:p>
            <a:pPr indent="0" lvl="0" marL="0" rtl="0" algn="l">
              <a:lnSpc>
                <a:spcPct val="100000"/>
              </a:lnSpc>
              <a:spcBef>
                <a:spcPts val="0"/>
              </a:spcBef>
              <a:spcAft>
                <a:spcPts val="0"/>
              </a:spcAft>
              <a:buNone/>
            </a:pPr>
            <a:r>
              <a:t/>
            </a:r>
            <a:endParaRPr>
              <a:latin typeface="Fira Mono"/>
              <a:ea typeface="Fira Mono"/>
              <a:cs typeface="Fira Mono"/>
              <a:sym typeface="Fira Mono"/>
            </a:endParaRPr>
          </a:p>
          <a:p>
            <a:pPr indent="0" lvl="0" marL="0" rtl="0" algn="l">
              <a:lnSpc>
                <a:spcPct val="100000"/>
              </a:lnSpc>
              <a:spcBef>
                <a:spcPts val="0"/>
              </a:spcBef>
              <a:spcAft>
                <a:spcPts val="0"/>
              </a:spcAft>
              <a:buNone/>
            </a:pPr>
            <a:r>
              <a:rPr lang="en">
                <a:latin typeface="Fira Mono"/>
                <a:ea typeface="Fira Mono"/>
                <a:cs typeface="Fira Mono"/>
                <a:sym typeface="Fira Mono"/>
              </a:rPr>
              <a:t>SRANDMEMBER ds4300</a:t>
            </a:r>
            <a:endParaRPr>
              <a:latin typeface="Fira Mono"/>
              <a:ea typeface="Fira Mono"/>
              <a:cs typeface="Fira Mono"/>
              <a:sym typeface="Fira Mono"/>
            </a:endParaRPr>
          </a:p>
        </p:txBody>
      </p:sp>
      <p:sp>
        <p:nvSpPr>
          <p:cNvPr id="396" name="Google Shape;396;p61"/>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2"/>
          <p:cNvSpPr txBox="1"/>
          <p:nvPr>
            <p:ph type="title"/>
          </p:nvPr>
        </p:nvSpPr>
        <p:spPr>
          <a:xfrm>
            <a:off x="420325" y="878750"/>
            <a:ext cx="8368200" cy="1538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solidFill>
                  <a:schemeClr val="dk2"/>
                </a:solidFill>
              </a:rPr>
              <a:t>??</a:t>
            </a:r>
            <a:endParaRPr>
              <a:solidFill>
                <a:schemeClr val="dk2"/>
              </a:solidFill>
            </a:endParaRPr>
          </a:p>
        </p:txBody>
      </p:sp>
      <p:sp>
        <p:nvSpPr>
          <p:cNvPr id="402" name="Google Shape;402;p62"/>
          <p:cNvSpPr txBox="1"/>
          <p:nvPr>
            <p:ph idx="1" type="body"/>
          </p:nvPr>
        </p:nvSpPr>
        <p:spPr>
          <a:xfrm>
            <a:off x="387900" y="2417150"/>
            <a:ext cx="8368200" cy="10716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t/>
            </a:r>
            <a:endParaRPr/>
          </a:p>
        </p:txBody>
      </p:sp>
      <p:sp>
        <p:nvSpPr>
          <p:cNvPr id="403" name="Google Shape;403;p62"/>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Optimistic Concurrency</a:t>
            </a:r>
            <a:endParaRPr/>
          </a:p>
        </p:txBody>
      </p:sp>
      <p:sp>
        <p:nvSpPr>
          <p:cNvPr id="125" name="Google Shape;125;p28"/>
          <p:cNvSpPr txBox="1"/>
          <p:nvPr>
            <p:ph idx="1" type="body"/>
          </p:nvPr>
        </p:nvSpPr>
        <p:spPr>
          <a:xfrm>
            <a:off x="387900" y="836350"/>
            <a:ext cx="8661900" cy="4078200"/>
          </a:xfrm>
          <a:prstGeom prst="rect">
            <a:avLst/>
          </a:prstGeom>
        </p:spPr>
        <p:txBody>
          <a:bodyPr anchorCtr="0" anchor="t" bIns="91425" lIns="91425" spcFirstLastPara="1" rIns="91425" wrap="square" tIns="91425">
            <a:normAutofit lnSpcReduction="10000"/>
          </a:bodyPr>
          <a:lstStyle/>
          <a:p>
            <a:pPr indent="-393700" lvl="0" marL="457200" rtl="0" algn="l">
              <a:spcBef>
                <a:spcPts val="0"/>
              </a:spcBef>
              <a:spcAft>
                <a:spcPts val="0"/>
              </a:spcAft>
              <a:buSzPts val="2600"/>
              <a:buChar char="●"/>
            </a:pPr>
            <a:r>
              <a:rPr lang="en"/>
              <a:t>Low Conflict Systems (backups, analytical dbs, etc.)</a:t>
            </a:r>
            <a:endParaRPr/>
          </a:p>
          <a:p>
            <a:pPr indent="-368300" lvl="1" marL="914400" rtl="0" algn="l">
              <a:spcBef>
                <a:spcPts val="0"/>
              </a:spcBef>
              <a:spcAft>
                <a:spcPts val="0"/>
              </a:spcAft>
              <a:buSzPts val="2200"/>
              <a:buChar char="○"/>
            </a:pPr>
            <a:r>
              <a:rPr lang="en"/>
              <a:t>Read heavy systems</a:t>
            </a:r>
            <a:endParaRPr/>
          </a:p>
          <a:p>
            <a:pPr indent="-368300" lvl="1" marL="914400" rtl="0" algn="l">
              <a:spcBef>
                <a:spcPts val="0"/>
              </a:spcBef>
              <a:spcAft>
                <a:spcPts val="0"/>
              </a:spcAft>
              <a:buSzPts val="2200"/>
              <a:buChar char="○"/>
            </a:pPr>
            <a:r>
              <a:rPr lang="en"/>
              <a:t>the conflicts that arise can be handled by rolling back and re-running a transaction that notices a conflict. </a:t>
            </a:r>
            <a:endParaRPr/>
          </a:p>
          <a:p>
            <a:pPr indent="-368300" lvl="1" marL="914400" rtl="0" algn="l">
              <a:spcBef>
                <a:spcPts val="0"/>
              </a:spcBef>
              <a:spcAft>
                <a:spcPts val="0"/>
              </a:spcAft>
              <a:buSzPts val="2200"/>
              <a:buChar char="○"/>
            </a:pPr>
            <a:r>
              <a:rPr lang="en"/>
              <a:t>So, optimistic concurrency works well - allows for higher concurrency</a:t>
            </a:r>
            <a:endParaRPr/>
          </a:p>
          <a:p>
            <a:pPr indent="-393700" lvl="0" marL="457200" rtl="0" algn="l">
              <a:spcBef>
                <a:spcPts val="0"/>
              </a:spcBef>
              <a:spcAft>
                <a:spcPts val="0"/>
              </a:spcAft>
              <a:buSzPts val="2600"/>
              <a:buChar char="●"/>
            </a:pPr>
            <a:r>
              <a:rPr lang="en"/>
              <a:t>High Conflict Systems</a:t>
            </a:r>
            <a:endParaRPr/>
          </a:p>
          <a:p>
            <a:pPr indent="-368300" lvl="1" marL="914400" rtl="0" algn="l">
              <a:spcBef>
                <a:spcPts val="0"/>
              </a:spcBef>
              <a:spcAft>
                <a:spcPts val="0"/>
              </a:spcAft>
              <a:buSzPts val="2200"/>
              <a:buChar char="○"/>
            </a:pPr>
            <a:r>
              <a:rPr lang="en"/>
              <a:t>rolling back and rerunning transactions that encounter a conflict → less efficient</a:t>
            </a:r>
            <a:endParaRPr/>
          </a:p>
          <a:p>
            <a:pPr indent="-368300" lvl="1" marL="914400" rtl="0" algn="l">
              <a:spcBef>
                <a:spcPts val="0"/>
              </a:spcBef>
              <a:spcAft>
                <a:spcPts val="0"/>
              </a:spcAft>
              <a:buSzPts val="2200"/>
              <a:buChar char="○"/>
            </a:pPr>
            <a:r>
              <a:rPr lang="en"/>
              <a:t>So, a locking scheme (pessimistic model) might be preferable </a:t>
            </a:r>
            <a:endParaRPr/>
          </a:p>
        </p:txBody>
      </p:sp>
      <p:sp>
        <p:nvSpPr>
          <p:cNvPr id="126" name="Google Shape;126;p28"/>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9"/>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NoSQL</a:t>
            </a:r>
            <a:endParaRPr/>
          </a:p>
        </p:txBody>
      </p:sp>
      <p:sp>
        <p:nvSpPr>
          <p:cNvPr id="132" name="Google Shape;132;p29"/>
          <p:cNvSpPr txBox="1"/>
          <p:nvPr>
            <p:ph idx="1" type="body"/>
          </p:nvPr>
        </p:nvSpPr>
        <p:spPr>
          <a:xfrm>
            <a:off x="387900" y="996601"/>
            <a:ext cx="8368200" cy="3918000"/>
          </a:xfrm>
          <a:prstGeom prst="rect">
            <a:avLst/>
          </a:prstGeom>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lang="en"/>
              <a:t>“NoSQL” first used in 1998 by Carlo Strozzi to describe his relational database system that </a:t>
            </a:r>
            <a:r>
              <a:rPr i="1" lang="en"/>
              <a:t>did not use SQL</a:t>
            </a:r>
            <a:r>
              <a:rPr lang="en"/>
              <a:t>.</a:t>
            </a:r>
            <a:endParaRPr/>
          </a:p>
          <a:p>
            <a:pPr indent="-393700" lvl="0" marL="457200" rtl="0" algn="l">
              <a:spcBef>
                <a:spcPts val="0"/>
              </a:spcBef>
              <a:spcAft>
                <a:spcPts val="0"/>
              </a:spcAft>
              <a:buSzPts val="2600"/>
              <a:buChar char="-"/>
            </a:pPr>
            <a:r>
              <a:rPr lang="en"/>
              <a:t>More common, modern meaning is “Not Only SQL”</a:t>
            </a:r>
            <a:endParaRPr/>
          </a:p>
          <a:p>
            <a:pPr indent="-393700" lvl="0" marL="457200" rtl="0" algn="l">
              <a:spcBef>
                <a:spcPts val="0"/>
              </a:spcBef>
              <a:spcAft>
                <a:spcPts val="0"/>
              </a:spcAft>
              <a:buSzPts val="2600"/>
              <a:buChar char="-"/>
            </a:pPr>
            <a:r>
              <a:rPr i="1" lang="en"/>
              <a:t>But</a:t>
            </a:r>
            <a:r>
              <a:rPr lang="en"/>
              <a:t>, sometimes thought of as non-relational DBs</a:t>
            </a:r>
            <a:endParaRPr/>
          </a:p>
          <a:p>
            <a:pPr indent="-393700" lvl="0" marL="457200" rtl="0" algn="l">
              <a:spcBef>
                <a:spcPts val="0"/>
              </a:spcBef>
              <a:spcAft>
                <a:spcPts val="0"/>
              </a:spcAft>
              <a:buSzPts val="2600"/>
              <a:buChar char="-"/>
            </a:pPr>
            <a:r>
              <a:rPr lang="en"/>
              <a:t>Idea originally developed, in part, as a response to processing unstructured web-based data. </a:t>
            </a:r>
            <a:endParaRPr/>
          </a:p>
        </p:txBody>
      </p:sp>
      <p:sp>
        <p:nvSpPr>
          <p:cNvPr id="133" name="Google Shape;133;p29"/>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
        <p:nvSpPr>
          <p:cNvPr id="134" name="Google Shape;134;p29"/>
          <p:cNvSpPr txBox="1"/>
          <p:nvPr/>
        </p:nvSpPr>
        <p:spPr>
          <a:xfrm>
            <a:off x="0" y="4899600"/>
            <a:ext cx="71052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https://www.dataversity.net/a-brief-history-of-non-relational-databases/</a:t>
            </a:r>
            <a:endParaRPr sz="8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0"/>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CAP Theorem Review</a:t>
            </a:r>
            <a:endParaRPr/>
          </a:p>
        </p:txBody>
      </p:sp>
      <p:sp>
        <p:nvSpPr>
          <p:cNvPr id="140" name="Google Shape;140;p30"/>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30"/>
          <p:cNvSpPr txBox="1"/>
          <p:nvPr/>
        </p:nvSpPr>
        <p:spPr>
          <a:xfrm>
            <a:off x="27025" y="4884150"/>
            <a:ext cx="5936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Reference: https://alperenbayramoglu.com/posts/understanding-cap-theorem/</a:t>
            </a:r>
            <a:endParaRPr sz="1000">
              <a:solidFill>
                <a:schemeClr val="dk1"/>
              </a:solidFill>
            </a:endParaRPr>
          </a:p>
        </p:txBody>
      </p:sp>
      <p:pic>
        <p:nvPicPr>
          <p:cNvPr id="142" name="Google Shape;142;p30"/>
          <p:cNvPicPr preferRelativeResize="0"/>
          <p:nvPr/>
        </p:nvPicPr>
        <p:blipFill>
          <a:blip r:embed="rId3">
            <a:alphaModFix/>
          </a:blip>
          <a:stretch>
            <a:fillRect/>
          </a:stretch>
        </p:blipFill>
        <p:spPr>
          <a:xfrm>
            <a:off x="4478300" y="958975"/>
            <a:ext cx="4524741" cy="3782074"/>
          </a:xfrm>
          <a:prstGeom prst="rect">
            <a:avLst/>
          </a:prstGeom>
          <a:noFill/>
          <a:ln>
            <a:noFill/>
          </a:ln>
        </p:spPr>
      </p:pic>
      <p:sp>
        <p:nvSpPr>
          <p:cNvPr id="143" name="Google Shape;143;p30"/>
          <p:cNvSpPr txBox="1"/>
          <p:nvPr>
            <p:ph idx="1" type="body"/>
          </p:nvPr>
        </p:nvSpPr>
        <p:spPr>
          <a:xfrm>
            <a:off x="178550" y="901250"/>
            <a:ext cx="4204500" cy="37821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lang="en" sz="1815"/>
              <a:t>You can have 2, but not 3, of the following:</a:t>
            </a:r>
            <a:endParaRPr sz="1815"/>
          </a:p>
          <a:p>
            <a:pPr indent="-343852" lvl="0" marL="457200" rtl="0" algn="l">
              <a:lnSpc>
                <a:spcPct val="95000"/>
              </a:lnSpc>
              <a:spcBef>
                <a:spcPts val="1200"/>
              </a:spcBef>
              <a:spcAft>
                <a:spcPts val="0"/>
              </a:spcAft>
              <a:buSzPts val="1815"/>
              <a:buChar char="-"/>
            </a:pPr>
            <a:r>
              <a:rPr b="1" lang="en" sz="1815"/>
              <a:t>Consistency*</a:t>
            </a:r>
            <a:r>
              <a:rPr lang="en" sz="1815"/>
              <a:t>: Every user of the DB has an identical view of the data at any given instant</a:t>
            </a:r>
            <a:endParaRPr sz="1815"/>
          </a:p>
          <a:p>
            <a:pPr indent="-343852" lvl="0" marL="457200" rtl="0" algn="l">
              <a:lnSpc>
                <a:spcPct val="95000"/>
              </a:lnSpc>
              <a:spcBef>
                <a:spcPts val="0"/>
              </a:spcBef>
              <a:spcAft>
                <a:spcPts val="0"/>
              </a:spcAft>
              <a:buSzPts val="1815"/>
              <a:buChar char="-"/>
            </a:pPr>
            <a:r>
              <a:rPr b="1" lang="en" sz="1815"/>
              <a:t>Availability</a:t>
            </a:r>
            <a:r>
              <a:rPr lang="en" sz="1815"/>
              <a:t>: In the event of a failure, the database system remains operational</a:t>
            </a:r>
            <a:endParaRPr sz="1815"/>
          </a:p>
          <a:p>
            <a:pPr indent="-343852" lvl="0" marL="457200" rtl="0" algn="l">
              <a:lnSpc>
                <a:spcPct val="95000"/>
              </a:lnSpc>
              <a:spcBef>
                <a:spcPts val="0"/>
              </a:spcBef>
              <a:spcAft>
                <a:spcPts val="0"/>
              </a:spcAft>
              <a:buSzPts val="1815"/>
              <a:buChar char="-"/>
            </a:pPr>
            <a:r>
              <a:rPr b="1" lang="en" sz="1815"/>
              <a:t>Partition</a:t>
            </a:r>
            <a:r>
              <a:rPr lang="en" sz="1815"/>
              <a:t> </a:t>
            </a:r>
            <a:r>
              <a:rPr b="1" lang="en" sz="1815"/>
              <a:t>Tolerance</a:t>
            </a:r>
            <a:r>
              <a:rPr lang="en" sz="1815"/>
              <a:t>: The database can maintain operations in the event of the network’s failing between two segments of the distributed system</a:t>
            </a:r>
            <a:endParaRPr sz="1815"/>
          </a:p>
        </p:txBody>
      </p:sp>
      <p:sp>
        <p:nvSpPr>
          <p:cNvPr id="144" name="Google Shape;144;p30"/>
          <p:cNvSpPr txBox="1"/>
          <p:nvPr/>
        </p:nvSpPr>
        <p:spPr>
          <a:xfrm>
            <a:off x="90150" y="4622850"/>
            <a:ext cx="5936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999999"/>
                </a:solidFill>
              </a:rPr>
              <a:t>* </a:t>
            </a:r>
            <a:r>
              <a:rPr i="1" lang="en" sz="1000">
                <a:solidFill>
                  <a:srgbClr val="999999"/>
                </a:solidFill>
              </a:rPr>
              <a:t>Note, the definition of Consistency in CAP is different from that of ACID. </a:t>
            </a:r>
            <a:endParaRPr i="1" sz="1000">
              <a:solidFill>
                <a:srgbClr val="999999"/>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1"/>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CAP Theorem Review</a:t>
            </a:r>
            <a:endParaRPr/>
          </a:p>
        </p:txBody>
      </p:sp>
      <p:sp>
        <p:nvSpPr>
          <p:cNvPr id="150" name="Google Shape;150;p31"/>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
        <p:nvSpPr>
          <p:cNvPr id="151" name="Google Shape;151;p31"/>
          <p:cNvSpPr txBox="1"/>
          <p:nvPr/>
        </p:nvSpPr>
        <p:spPr>
          <a:xfrm>
            <a:off x="27025" y="4884150"/>
            <a:ext cx="5936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dk1"/>
                </a:solidFill>
              </a:rPr>
              <a:t>Reference: https://alperenbayramoglu.com/posts/understanding-cap-theorem/</a:t>
            </a:r>
            <a:endParaRPr sz="1000">
              <a:solidFill>
                <a:schemeClr val="dk1"/>
              </a:solidFill>
            </a:endParaRPr>
          </a:p>
        </p:txBody>
      </p:sp>
      <p:pic>
        <p:nvPicPr>
          <p:cNvPr id="152" name="Google Shape;152;p31"/>
          <p:cNvPicPr preferRelativeResize="0"/>
          <p:nvPr/>
        </p:nvPicPr>
        <p:blipFill>
          <a:blip r:embed="rId3">
            <a:alphaModFix/>
          </a:blip>
          <a:stretch>
            <a:fillRect/>
          </a:stretch>
        </p:blipFill>
        <p:spPr>
          <a:xfrm>
            <a:off x="4478300" y="958975"/>
            <a:ext cx="4524741" cy="3782074"/>
          </a:xfrm>
          <a:prstGeom prst="rect">
            <a:avLst/>
          </a:prstGeom>
          <a:noFill/>
          <a:ln>
            <a:noFill/>
          </a:ln>
        </p:spPr>
      </p:pic>
      <p:sp>
        <p:nvSpPr>
          <p:cNvPr id="153" name="Google Shape;153;p31"/>
          <p:cNvSpPr txBox="1"/>
          <p:nvPr>
            <p:ph idx="1" type="body"/>
          </p:nvPr>
        </p:nvSpPr>
        <p:spPr>
          <a:xfrm>
            <a:off x="178550" y="521550"/>
            <a:ext cx="4204500" cy="4362300"/>
          </a:xfrm>
          <a:prstGeom prst="rect">
            <a:avLst/>
          </a:prstGeom>
        </p:spPr>
        <p:txBody>
          <a:bodyPr anchorCtr="0" anchor="t" bIns="91425" lIns="91425" spcFirstLastPara="1" rIns="91425" wrap="square" tIns="91425">
            <a:normAutofit/>
          </a:bodyPr>
          <a:lstStyle/>
          <a:p>
            <a:pPr indent="-343852" lvl="0" marL="457200" rtl="0" algn="l">
              <a:lnSpc>
                <a:spcPct val="100000"/>
              </a:lnSpc>
              <a:spcBef>
                <a:spcPts val="0"/>
              </a:spcBef>
              <a:spcAft>
                <a:spcPts val="0"/>
              </a:spcAft>
              <a:buSzPts val="1815"/>
              <a:buChar char="-"/>
            </a:pPr>
            <a:r>
              <a:rPr b="1" lang="en" sz="1815"/>
              <a:t>Consistency + Availability: </a:t>
            </a:r>
            <a:r>
              <a:rPr lang="en" sz="1815"/>
              <a:t>System always responds with the latest data and every request gets a response, but may not be able to deal with network partitions</a:t>
            </a:r>
            <a:endParaRPr sz="1815"/>
          </a:p>
          <a:p>
            <a:pPr indent="-343852" lvl="0" marL="457200" rtl="0" algn="l">
              <a:lnSpc>
                <a:spcPct val="100000"/>
              </a:lnSpc>
              <a:spcBef>
                <a:spcPts val="1000"/>
              </a:spcBef>
              <a:spcAft>
                <a:spcPts val="0"/>
              </a:spcAft>
              <a:buSzPts val="1815"/>
              <a:buChar char="-"/>
            </a:pPr>
            <a:r>
              <a:rPr b="1" lang="en" sz="1815"/>
              <a:t>Consistency + Partition Tolerance</a:t>
            </a:r>
            <a:r>
              <a:rPr lang="en" sz="1815"/>
              <a:t>: If system responds with data from the distrib. system, it is always the latest, else data request is dropped.</a:t>
            </a:r>
            <a:endParaRPr sz="1815"/>
          </a:p>
          <a:p>
            <a:pPr indent="-343852" lvl="0" marL="457200" rtl="0" algn="l">
              <a:lnSpc>
                <a:spcPct val="100000"/>
              </a:lnSpc>
              <a:spcBef>
                <a:spcPts val="1000"/>
              </a:spcBef>
              <a:spcAft>
                <a:spcPts val="1000"/>
              </a:spcAft>
              <a:buSzPts val="1815"/>
              <a:buChar char="-"/>
            </a:pPr>
            <a:r>
              <a:rPr b="1" lang="en" sz="1815"/>
              <a:t>Availability + Partition Tolerance</a:t>
            </a:r>
            <a:r>
              <a:rPr lang="en" sz="1815"/>
              <a:t>: System always sends are responds based on distributed store, but may not be the absolute latest data.</a:t>
            </a:r>
            <a:endParaRPr sz="1815"/>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2"/>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ACID Alternative for Distrib Systems - BASE</a:t>
            </a:r>
            <a:endParaRPr/>
          </a:p>
        </p:txBody>
      </p:sp>
      <p:sp>
        <p:nvSpPr>
          <p:cNvPr id="159" name="Google Shape;159;p32"/>
          <p:cNvSpPr txBox="1"/>
          <p:nvPr>
            <p:ph idx="1" type="body"/>
          </p:nvPr>
        </p:nvSpPr>
        <p:spPr>
          <a:xfrm>
            <a:off x="387900" y="996601"/>
            <a:ext cx="8368200" cy="3918000"/>
          </a:xfrm>
          <a:prstGeom prst="rect">
            <a:avLst/>
          </a:prstGeom>
        </p:spPr>
        <p:txBody>
          <a:bodyPr anchorCtr="0" anchor="ctr" bIns="91425" lIns="91425" spcFirstLastPara="1" rIns="91425" wrap="square" tIns="91425">
            <a:normAutofit/>
          </a:bodyPr>
          <a:lstStyle/>
          <a:p>
            <a:pPr indent="-406400" lvl="0" marL="457200" rtl="0" algn="l">
              <a:spcBef>
                <a:spcPts val="0"/>
              </a:spcBef>
              <a:spcAft>
                <a:spcPts val="0"/>
              </a:spcAft>
              <a:buSzPts val="2800"/>
              <a:buChar char="●"/>
            </a:pPr>
            <a:r>
              <a:rPr b="1" lang="en" sz="2800" u="sng"/>
              <a:t>B</a:t>
            </a:r>
            <a:r>
              <a:rPr b="1" lang="en" sz="2800"/>
              <a:t>asically </a:t>
            </a:r>
            <a:r>
              <a:rPr b="1" lang="en" sz="2800" u="sng"/>
              <a:t>A</a:t>
            </a:r>
            <a:r>
              <a:rPr b="1" lang="en" sz="2800"/>
              <a:t>vailable</a:t>
            </a:r>
            <a:endParaRPr sz="2800"/>
          </a:p>
          <a:p>
            <a:pPr indent="-381000" lvl="1" marL="914400" rtl="0" algn="l">
              <a:spcBef>
                <a:spcPts val="0"/>
              </a:spcBef>
              <a:spcAft>
                <a:spcPts val="0"/>
              </a:spcAft>
              <a:buSzPts val="2400"/>
              <a:buChar char="○"/>
            </a:pPr>
            <a:r>
              <a:rPr lang="en" sz="2400"/>
              <a:t>Guarantees the availability of the data (per CAP), but response can be “failure”/“unreliable” because the data is in an inconsistent or changing state</a:t>
            </a:r>
            <a:endParaRPr sz="2400"/>
          </a:p>
          <a:p>
            <a:pPr indent="-381000" lvl="1" marL="914400" rtl="0" algn="l">
              <a:spcBef>
                <a:spcPts val="0"/>
              </a:spcBef>
              <a:spcAft>
                <a:spcPts val="0"/>
              </a:spcAft>
              <a:buSzPts val="2400"/>
              <a:buChar char="○"/>
            </a:pPr>
            <a:r>
              <a:rPr lang="en" sz="2400"/>
              <a:t>System appears to work most of the time</a:t>
            </a:r>
            <a:endParaRPr sz="2400"/>
          </a:p>
        </p:txBody>
      </p:sp>
      <p:sp>
        <p:nvSpPr>
          <p:cNvPr id="160" name="Google Shape;160;p32"/>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3"/>
          <p:cNvSpPr txBox="1"/>
          <p:nvPr>
            <p:ph type="title"/>
          </p:nvPr>
        </p:nvSpPr>
        <p:spPr>
          <a:xfrm>
            <a:off x="387900" y="150250"/>
            <a:ext cx="8368200" cy="686100"/>
          </a:xfrm>
          <a:prstGeom prst="rect">
            <a:avLst/>
          </a:prstGeom>
        </p:spPr>
        <p:txBody>
          <a:bodyPr anchorCtr="0" anchor="b" bIns="91425" lIns="91425" spcFirstLastPara="1" rIns="91425" wrap="square" tIns="91425">
            <a:normAutofit fontScale="90000"/>
          </a:bodyPr>
          <a:lstStyle/>
          <a:p>
            <a:pPr indent="0" lvl="0" marL="0" rtl="0" algn="r">
              <a:spcBef>
                <a:spcPts val="0"/>
              </a:spcBef>
              <a:spcAft>
                <a:spcPts val="0"/>
              </a:spcAft>
              <a:buNone/>
            </a:pPr>
            <a:r>
              <a:rPr lang="en"/>
              <a:t>ACID Alternative for Distrib Systems - BASE</a:t>
            </a:r>
            <a:endParaRPr/>
          </a:p>
        </p:txBody>
      </p:sp>
      <p:sp>
        <p:nvSpPr>
          <p:cNvPr id="166" name="Google Shape;166;p33"/>
          <p:cNvSpPr txBox="1"/>
          <p:nvPr>
            <p:ph idx="1" type="body"/>
          </p:nvPr>
        </p:nvSpPr>
        <p:spPr>
          <a:xfrm>
            <a:off x="387900" y="996601"/>
            <a:ext cx="8368200" cy="3918000"/>
          </a:xfrm>
          <a:prstGeom prst="rect">
            <a:avLst/>
          </a:prstGeom>
        </p:spPr>
        <p:txBody>
          <a:bodyPr anchorCtr="0" anchor="ctr" bIns="91425" lIns="91425" spcFirstLastPara="1" rIns="91425" wrap="square" tIns="91425">
            <a:normAutofit/>
          </a:bodyPr>
          <a:lstStyle/>
          <a:p>
            <a:pPr indent="-406400" lvl="0" marL="457200" rtl="0" algn="l">
              <a:spcBef>
                <a:spcPts val="0"/>
              </a:spcBef>
              <a:spcAft>
                <a:spcPts val="0"/>
              </a:spcAft>
              <a:buSzPts val="2800"/>
              <a:buChar char="●"/>
            </a:pPr>
            <a:r>
              <a:rPr b="1" lang="en" sz="2800" u="sng"/>
              <a:t>S</a:t>
            </a:r>
            <a:r>
              <a:rPr b="1" lang="en" sz="2800"/>
              <a:t>oft State</a:t>
            </a:r>
            <a:r>
              <a:rPr lang="en" sz="2800"/>
              <a:t> - The state of the system could change over time, even w/o input.  Changes could be result of </a:t>
            </a:r>
            <a:r>
              <a:rPr i="1" lang="en" sz="2800"/>
              <a:t>eventual consistency</a:t>
            </a:r>
            <a:r>
              <a:rPr lang="en" sz="2800"/>
              <a:t>. </a:t>
            </a:r>
            <a:endParaRPr sz="2800"/>
          </a:p>
          <a:p>
            <a:pPr indent="-381000" lvl="1" marL="914400" rtl="0" algn="l">
              <a:spcBef>
                <a:spcPts val="0"/>
              </a:spcBef>
              <a:spcAft>
                <a:spcPts val="0"/>
              </a:spcAft>
              <a:buSzPts val="2400"/>
              <a:buChar char="○"/>
            </a:pPr>
            <a:r>
              <a:rPr lang="en" sz="2400"/>
              <a:t>Data stores don’t have to be write-consistent</a:t>
            </a:r>
            <a:endParaRPr sz="2400"/>
          </a:p>
          <a:p>
            <a:pPr indent="-381000" lvl="1" marL="914400" rtl="0" algn="l">
              <a:spcBef>
                <a:spcPts val="0"/>
              </a:spcBef>
              <a:spcAft>
                <a:spcPts val="0"/>
              </a:spcAft>
              <a:buSzPts val="2400"/>
              <a:buChar char="○"/>
            </a:pPr>
            <a:r>
              <a:rPr lang="en" sz="2400"/>
              <a:t>Replicas don’t have to be mutually consistent </a:t>
            </a:r>
            <a:endParaRPr sz="2400"/>
          </a:p>
        </p:txBody>
      </p:sp>
      <p:sp>
        <p:nvSpPr>
          <p:cNvPr id="167" name="Google Shape;167;p33"/>
          <p:cNvSpPr txBox="1"/>
          <p:nvPr>
            <p:ph idx="12" type="sldNum"/>
          </p:nvPr>
        </p:nvSpPr>
        <p:spPr>
          <a:xfrm>
            <a:off x="7905100" y="4943400"/>
            <a:ext cx="1144800" cy="220200"/>
          </a:xfrm>
          <a:prstGeom prst="rect">
            <a:avLst/>
          </a:prstGeom>
        </p:spPr>
        <p:txBody>
          <a:bodyPr anchorCtr="0" anchor="ctr" bIns="0" lIns="0" spcFirstLastPara="1" rIns="91425"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