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5143500" cx="9144000"/>
  <p:notesSz cx="6858000" cy="9144000"/>
  <p:embeddedFontLst>
    <p:embeddedFont>
      <p:font typeface="Roboto Slab"/>
      <p:regular r:id="rId22"/>
      <p:bold r:id="rId23"/>
    </p:embeddedFont>
    <p:embeddedFont>
      <p:font typeface="Roboto"/>
      <p:regular r:id="rId24"/>
      <p:bold r:id="rId25"/>
      <p:italic r:id="rId26"/>
      <p:boldItalic r:id="rId27"/>
    </p:embeddedFont>
    <p:embeddedFont>
      <p:font typeface="Lato"/>
      <p:regular r:id="rId28"/>
      <p:bold r:id="rId29"/>
      <p:italic r:id="rId30"/>
      <p:boldItalic r:id="rId31"/>
    </p:embeddedFont>
    <p:embeddedFont>
      <p:font typeface="Fira Mono"/>
      <p:regular r:id="rId32"/>
      <p:bold r:id="rId33"/>
    </p:embeddedFont>
    <p:embeddedFont>
      <p:font typeface="Lato Light"/>
      <p:regular r:id="rId34"/>
      <p:bold r:id="rId35"/>
      <p:italic r:id="rId36"/>
      <p:boldItalic r:id="rId37"/>
    </p:embeddedFont>
    <p:embeddedFont>
      <p:font typeface="Fira Sans Condensed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FiraSansCondensed-italic.fntdata"/><Relationship Id="rId20" Type="http://schemas.openxmlformats.org/officeDocument/2006/relationships/slide" Target="slides/slide14.xml"/><Relationship Id="rId41" Type="http://schemas.openxmlformats.org/officeDocument/2006/relationships/font" Target="fonts/FiraSansCondensed-boldItalic.fntdata"/><Relationship Id="rId22" Type="http://schemas.openxmlformats.org/officeDocument/2006/relationships/font" Target="fonts/RobotoSlab-regular.fntdata"/><Relationship Id="rId21" Type="http://schemas.openxmlformats.org/officeDocument/2006/relationships/slide" Target="slides/slide15.xml"/><Relationship Id="rId24" Type="http://schemas.openxmlformats.org/officeDocument/2006/relationships/font" Target="fonts/Roboto-regular.fntdata"/><Relationship Id="rId23" Type="http://schemas.openxmlformats.org/officeDocument/2006/relationships/font" Target="fonts/RobotoSlab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Roboto-italic.fntdata"/><Relationship Id="rId25" Type="http://schemas.openxmlformats.org/officeDocument/2006/relationships/font" Target="fonts/Roboto-bold.fntdata"/><Relationship Id="rId28" Type="http://schemas.openxmlformats.org/officeDocument/2006/relationships/font" Target="fonts/Lato-regular.fntdata"/><Relationship Id="rId27" Type="http://schemas.openxmlformats.org/officeDocument/2006/relationships/font" Target="fonts/Roboto-bold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Lato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Lato-boldItalic.fntdata"/><Relationship Id="rId30" Type="http://schemas.openxmlformats.org/officeDocument/2006/relationships/font" Target="fonts/Lato-italic.fntdata"/><Relationship Id="rId11" Type="http://schemas.openxmlformats.org/officeDocument/2006/relationships/slide" Target="slides/slide5.xml"/><Relationship Id="rId33" Type="http://schemas.openxmlformats.org/officeDocument/2006/relationships/font" Target="fonts/FiraMono-bold.fntdata"/><Relationship Id="rId10" Type="http://schemas.openxmlformats.org/officeDocument/2006/relationships/slide" Target="slides/slide4.xml"/><Relationship Id="rId32" Type="http://schemas.openxmlformats.org/officeDocument/2006/relationships/font" Target="fonts/FiraMono-regular.fntdata"/><Relationship Id="rId13" Type="http://schemas.openxmlformats.org/officeDocument/2006/relationships/slide" Target="slides/slide7.xml"/><Relationship Id="rId35" Type="http://schemas.openxmlformats.org/officeDocument/2006/relationships/font" Target="fonts/LatoLight-bold.fntdata"/><Relationship Id="rId12" Type="http://schemas.openxmlformats.org/officeDocument/2006/relationships/slide" Target="slides/slide6.xml"/><Relationship Id="rId34" Type="http://schemas.openxmlformats.org/officeDocument/2006/relationships/font" Target="fonts/LatoLight-regular.fntdata"/><Relationship Id="rId15" Type="http://schemas.openxmlformats.org/officeDocument/2006/relationships/slide" Target="slides/slide9.xml"/><Relationship Id="rId37" Type="http://schemas.openxmlformats.org/officeDocument/2006/relationships/font" Target="fonts/LatoLight-boldItalic.fntdata"/><Relationship Id="rId14" Type="http://schemas.openxmlformats.org/officeDocument/2006/relationships/slide" Target="slides/slide8.xml"/><Relationship Id="rId36" Type="http://schemas.openxmlformats.org/officeDocument/2006/relationships/font" Target="fonts/LatoLight-italic.fntdata"/><Relationship Id="rId17" Type="http://schemas.openxmlformats.org/officeDocument/2006/relationships/slide" Target="slides/slide11.xml"/><Relationship Id="rId39" Type="http://schemas.openxmlformats.org/officeDocument/2006/relationships/font" Target="fonts/FiraSansCondensed-bold.fntdata"/><Relationship Id="rId16" Type="http://schemas.openxmlformats.org/officeDocument/2006/relationships/slide" Target="slides/slide10.xml"/><Relationship Id="rId38" Type="http://schemas.openxmlformats.org/officeDocument/2006/relationships/font" Target="fonts/FiraSansCondensed-regular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c97298a5b3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c97298a5b3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af768ff58e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af768ff58e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af768ff58e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af768ff58e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af768ff58e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af768ff58e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af768ff58e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af768ff58e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af768ff58e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af768ff58e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af768ff58e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2af768ff58e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d457a5e24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d457a5e24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Value can be any arbitrary data (string, number, JSON object, binary object, etc)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af768ff58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af768ff58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af768ff58e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af768ff58e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af768ff58e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af768ff58e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af768ff58e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af768ff58e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af768ff58e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af768ff58e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af768ff58e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af768ff58e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af768ff58e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af768ff58e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57" name="Google Shape;57;p14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 Slab"/>
              <a:buNone/>
              <a:defRPr sz="24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 Slab"/>
              <a:buNone/>
              <a:defRPr sz="24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 Slab"/>
              <a:buNone/>
              <a:defRPr sz="24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 Slab"/>
              <a:buNone/>
              <a:defRPr sz="24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 Slab"/>
              <a:buNone/>
              <a:defRPr sz="24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 Slab"/>
              <a:buNone/>
              <a:defRPr sz="24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 Slab"/>
              <a:buNone/>
              <a:defRPr sz="24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 Slab"/>
              <a:buNone/>
              <a:defRPr sz="24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 Slab"/>
              <a:buNone/>
              <a:defRPr sz="24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7905100" y="4943400"/>
            <a:ext cx="1144800" cy="2202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387900" y="15025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 b="1" sz="3300"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 b="1" sz="3300"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 b="1" sz="3300"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 b="1" sz="3300"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 b="1" sz="3300"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 b="1" sz="3300"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 b="1" sz="3300"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 b="1" sz="3300"/>
            </a:lvl9pPr>
          </a:lstStyle>
          <a:p/>
        </p:txBody>
      </p:sp>
      <p:sp>
        <p:nvSpPr>
          <p:cNvPr id="63" name="Google Shape;63;p16"/>
          <p:cNvSpPr txBox="1"/>
          <p:nvPr>
            <p:ph idx="1" type="body"/>
          </p:nvPr>
        </p:nvSpPr>
        <p:spPr>
          <a:xfrm>
            <a:off x="387900" y="996601"/>
            <a:ext cx="8368200" cy="391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93700" lvl="0" marL="457200" rtl="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1pPr>
            <a:lvl2pPr indent="-368300" lvl="1" marL="914400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2pPr>
            <a:lvl3pPr indent="-368300" lvl="2" marL="1371600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3pPr>
            <a:lvl4pPr indent="-368300" lvl="3" marL="1828800" rtl="0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4pPr>
            <a:lvl5pPr indent="-368300" lvl="4" marL="2286000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indent="-368300" lvl="5" marL="2743200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indent="-368300" lvl="6" marL="3200400" rtl="0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indent="-368300" lvl="7" marL="3657600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indent="-368300" lvl="8" marL="4114800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7905100" y="4943400"/>
            <a:ext cx="1144800" cy="2202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" name="Google Shape;66;p17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7" name="Google Shape;67;p17"/>
          <p:cNvSpPr txBox="1"/>
          <p:nvPr>
            <p:ph type="title"/>
          </p:nvPr>
        </p:nvSpPr>
        <p:spPr>
          <a:xfrm>
            <a:off x="387900" y="15025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8" name="Google Shape;68;p17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7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0" name="Google Shape;70;p17"/>
          <p:cNvSpPr txBox="1"/>
          <p:nvPr>
            <p:ph idx="12" type="sldNum"/>
          </p:nvPr>
        </p:nvSpPr>
        <p:spPr>
          <a:xfrm>
            <a:off x="7905100" y="4943400"/>
            <a:ext cx="1144800" cy="2202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8"/>
          <p:cNvSpPr txBox="1"/>
          <p:nvPr>
            <p:ph type="title"/>
          </p:nvPr>
        </p:nvSpPr>
        <p:spPr>
          <a:xfrm>
            <a:off x="387900" y="15025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3" name="Google Shape;73;p18"/>
          <p:cNvSpPr txBox="1"/>
          <p:nvPr>
            <p:ph idx="12" type="sldNum"/>
          </p:nvPr>
        </p:nvSpPr>
        <p:spPr>
          <a:xfrm>
            <a:off x="7905100" y="4943400"/>
            <a:ext cx="1144800" cy="2202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Google Shape;75;p19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6" name="Google Shape;76;p19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7" name="Google Shape;77;p19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8" name="Google Shape;78;p19"/>
          <p:cNvSpPr txBox="1"/>
          <p:nvPr>
            <p:ph idx="12" type="sldNum"/>
          </p:nvPr>
        </p:nvSpPr>
        <p:spPr>
          <a:xfrm>
            <a:off x="7905100" y="4943400"/>
            <a:ext cx="1144800" cy="2202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0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1" name="Google Shape;81;p20"/>
          <p:cNvSpPr txBox="1"/>
          <p:nvPr>
            <p:ph idx="12" type="sldNum"/>
          </p:nvPr>
        </p:nvSpPr>
        <p:spPr>
          <a:xfrm>
            <a:off x="7905100" y="4943400"/>
            <a:ext cx="1144800" cy="2202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1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4" name="Google Shape;84;p21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5" name="Google Shape;85;p21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86" name="Google Shape;86;p21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7" name="Google Shape;87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4064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  <a:defRPr>
                <a:solidFill>
                  <a:schemeClr val="dk1"/>
                </a:solidFill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8" name="Google Shape;88;p21"/>
          <p:cNvSpPr txBox="1"/>
          <p:nvPr>
            <p:ph idx="12" type="sldNum"/>
          </p:nvPr>
        </p:nvSpPr>
        <p:spPr>
          <a:xfrm>
            <a:off x="7905100" y="4943400"/>
            <a:ext cx="1144800" cy="2202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2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91" name="Google Shape;91;p22"/>
          <p:cNvSpPr txBox="1"/>
          <p:nvPr>
            <p:ph idx="12" type="sldNum"/>
          </p:nvPr>
        </p:nvSpPr>
        <p:spPr>
          <a:xfrm>
            <a:off x="7905100" y="4943400"/>
            <a:ext cx="1144800" cy="2202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3"/>
          <p:cNvSpPr txBox="1"/>
          <p:nvPr>
            <p:ph hasCustomPrompt="1" type="title"/>
          </p:nvPr>
        </p:nvSpPr>
        <p:spPr>
          <a:xfrm>
            <a:off x="420325" y="8787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0"/>
              <a:buNone/>
              <a:defRPr sz="13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0"/>
              <a:buNone/>
              <a:defRPr sz="130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0"/>
              <a:buNone/>
              <a:defRPr sz="130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0"/>
              <a:buNone/>
              <a:defRPr sz="130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0"/>
              <a:buNone/>
              <a:defRPr sz="130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0"/>
              <a:buNone/>
              <a:defRPr sz="130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0"/>
              <a:buNone/>
              <a:defRPr sz="130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0"/>
              <a:buNone/>
              <a:defRPr sz="130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0"/>
              <a:buNone/>
              <a:defRPr sz="130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4" name="Google Shape;94;p23"/>
          <p:cNvSpPr txBox="1"/>
          <p:nvPr>
            <p:ph idx="1" type="body"/>
          </p:nvPr>
        </p:nvSpPr>
        <p:spPr>
          <a:xfrm>
            <a:off x="387900" y="24171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55600" lvl="0" marL="457200" rtl="0" algn="ctr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1pPr>
            <a:lvl2pPr indent="-330200" lvl="1" marL="914400" rtl="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95" name="Google Shape;95;p23"/>
          <p:cNvSpPr txBox="1"/>
          <p:nvPr>
            <p:ph idx="12" type="sldNum"/>
          </p:nvPr>
        </p:nvSpPr>
        <p:spPr>
          <a:xfrm>
            <a:off x="7905100" y="4943400"/>
            <a:ext cx="1144800" cy="2202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4"/>
          <p:cNvSpPr txBox="1"/>
          <p:nvPr>
            <p:ph idx="12" type="sldNum"/>
          </p:nvPr>
        </p:nvSpPr>
        <p:spPr>
          <a:xfrm>
            <a:off x="7905100" y="4943400"/>
            <a:ext cx="1144800" cy="2202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rgbClr val="F3F3F3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idx="1" type="body"/>
          </p:nvPr>
        </p:nvSpPr>
        <p:spPr>
          <a:xfrm>
            <a:off x="387900" y="1062325"/>
            <a:ext cx="8368200" cy="35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4064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Lato"/>
              <a:buChar char="●"/>
              <a:defRPr sz="28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810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Lato"/>
              <a:buChar char="○"/>
              <a:defRPr sz="24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810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Lato"/>
              <a:buChar char="■"/>
              <a:defRPr sz="24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810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Lato"/>
              <a:buChar char="●"/>
              <a:defRPr sz="24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810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Lato"/>
              <a:buChar char="○"/>
              <a:defRPr sz="24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810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Lato"/>
              <a:buChar char="■"/>
              <a:defRPr sz="24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810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Lato"/>
              <a:buChar char="●"/>
              <a:defRPr sz="24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810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Lato"/>
              <a:buChar char="○"/>
              <a:defRPr sz="24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810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Lato"/>
              <a:buChar char="■"/>
              <a:defRPr sz="24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type="title"/>
          </p:nvPr>
        </p:nvSpPr>
        <p:spPr>
          <a:xfrm>
            <a:off x="387900" y="150250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Fira Sans Condensed"/>
              <a:buNone/>
              <a:defRPr sz="3000">
                <a:solidFill>
                  <a:schemeClr val="lt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 Slab"/>
              <a:buNone/>
              <a:defRPr sz="30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 Slab"/>
              <a:buNone/>
              <a:defRPr sz="30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 Slab"/>
              <a:buNone/>
              <a:defRPr sz="30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 Slab"/>
              <a:buNone/>
              <a:defRPr sz="30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 Slab"/>
              <a:buNone/>
              <a:defRPr sz="30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 Slab"/>
              <a:buNone/>
              <a:defRPr sz="30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 Slab"/>
              <a:buNone/>
              <a:defRPr sz="30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 Slab"/>
              <a:buNone/>
              <a:defRPr sz="30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53" name="Google Shape;53;p13"/>
          <p:cNvSpPr/>
          <p:nvPr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4" name="Google Shape;54;p13"/>
          <p:cNvSpPr txBox="1"/>
          <p:nvPr>
            <p:ph idx="12" type="sldNum"/>
          </p:nvPr>
        </p:nvSpPr>
        <p:spPr>
          <a:xfrm>
            <a:off x="7905100" y="4943400"/>
            <a:ext cx="1144800" cy="22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91425" wrap="square" tIns="0">
            <a:normAutofit/>
          </a:bodyPr>
          <a:lstStyle>
            <a:lvl1pPr lvl="0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github.com/redis/redis-py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redis.io/docs/latest/commands/" TargetMode="External"/><Relationship Id="rId4" Type="http://schemas.openxmlformats.org/officeDocument/2006/relationships/hyperlink" Target="https://redis-py.readthedocs.io/en/stable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5"/>
          <p:cNvSpPr txBox="1"/>
          <p:nvPr>
            <p:ph type="ctrTitle"/>
          </p:nvPr>
        </p:nvSpPr>
        <p:spPr>
          <a:xfrm>
            <a:off x="1290000" y="649150"/>
            <a:ext cx="6667500" cy="199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22"/>
              <a:t>DS 4300</a:t>
            </a:r>
            <a:br>
              <a:rPr lang="en" sz="2222"/>
            </a:br>
            <a:endParaRPr sz="2222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Redis + Python</a:t>
            </a:r>
            <a:endParaRPr sz="1300"/>
          </a:p>
        </p:txBody>
      </p:sp>
      <p:sp>
        <p:nvSpPr>
          <p:cNvPr id="103" name="Google Shape;103;p25"/>
          <p:cNvSpPr txBox="1"/>
          <p:nvPr>
            <p:ph idx="1" type="subTitle"/>
          </p:nvPr>
        </p:nvSpPr>
        <p:spPr>
          <a:xfrm>
            <a:off x="1680300" y="3319450"/>
            <a:ext cx="5783400" cy="137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Lato Light"/>
                <a:ea typeface="Lato Light"/>
                <a:cs typeface="Lato Light"/>
                <a:sym typeface="Lato Light"/>
              </a:rPr>
              <a:t>Mark Fontenot, PhD</a:t>
            </a:r>
            <a:endParaRPr sz="2200"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Lato Light"/>
                <a:ea typeface="Lato Light"/>
                <a:cs typeface="Lato Light"/>
                <a:sym typeface="Lato Light"/>
              </a:rPr>
              <a:t>Northeastern University</a:t>
            </a:r>
            <a:endParaRPr sz="2200"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4"/>
          <p:cNvSpPr txBox="1"/>
          <p:nvPr>
            <p:ph type="title"/>
          </p:nvPr>
        </p:nvSpPr>
        <p:spPr>
          <a:xfrm>
            <a:off x="387900" y="15025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Hash Commands - 1 </a:t>
            </a:r>
            <a:endParaRPr/>
          </a:p>
        </p:txBody>
      </p:sp>
      <p:sp>
        <p:nvSpPr>
          <p:cNvPr id="166" name="Google Shape;166;p34"/>
          <p:cNvSpPr txBox="1"/>
          <p:nvPr>
            <p:ph idx="1" type="body"/>
          </p:nvPr>
        </p:nvSpPr>
        <p:spPr>
          <a:xfrm>
            <a:off x="387900" y="996601"/>
            <a:ext cx="8368200" cy="391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Fira Mono"/>
                <a:ea typeface="Fira Mono"/>
                <a:cs typeface="Fira Mono"/>
                <a:sym typeface="Fira Mono"/>
              </a:rPr>
              <a:t>redis_client.hset('user-session:123',  </a:t>
            </a:r>
            <a:endParaRPr sz="2400"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Fira Mono"/>
                <a:ea typeface="Fira Mono"/>
                <a:cs typeface="Fira Mono"/>
                <a:sym typeface="Fira Mono"/>
              </a:rPr>
              <a:t>     mapping={'first': 'Sam',</a:t>
            </a:r>
            <a:endParaRPr sz="2400"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Fira Mono"/>
                <a:ea typeface="Fira Mono"/>
                <a:cs typeface="Fira Mono"/>
                <a:sym typeface="Fira Mono"/>
              </a:rPr>
              <a:t>              'last': 'Uelle',</a:t>
            </a:r>
            <a:endParaRPr sz="2400"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Fira Mono"/>
                <a:ea typeface="Fira Mono"/>
                <a:cs typeface="Fira Mono"/>
                <a:sym typeface="Fira Mono"/>
              </a:rPr>
              <a:t>              'company': 'Redis',</a:t>
            </a:r>
            <a:endParaRPr sz="2400"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Fira Mono"/>
                <a:ea typeface="Fira Mono"/>
                <a:cs typeface="Fira Mono"/>
                <a:sym typeface="Fira Mono"/>
              </a:rPr>
              <a:t>              'age': 30</a:t>
            </a:r>
            <a:endParaRPr sz="2400"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Fira Mono"/>
                <a:ea typeface="Fira Mono"/>
                <a:cs typeface="Fira Mono"/>
                <a:sym typeface="Fira Mono"/>
              </a:rPr>
              <a:t>})</a:t>
            </a:r>
            <a:endParaRPr sz="2400"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Fira Mono"/>
                <a:ea typeface="Fira Mono"/>
                <a:cs typeface="Fira Mono"/>
                <a:sym typeface="Fira Mono"/>
              </a:rPr>
              <a:t># prints:</a:t>
            </a:r>
            <a:endParaRPr sz="2000"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Fira Mono"/>
                <a:ea typeface="Fira Mono"/>
                <a:cs typeface="Fira Mono"/>
                <a:sym typeface="Fira Mono"/>
              </a:rPr>
              <a:t>#{'name': 'Sam', 'surname': 'Uelle', 'company': 'Redis', 'age': '30'}</a:t>
            </a:r>
            <a:endParaRPr sz="1500"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Fira Mono"/>
                <a:ea typeface="Fira Mono"/>
                <a:cs typeface="Fira Mono"/>
                <a:sym typeface="Fira Mono"/>
              </a:rPr>
              <a:t>print(redis_client.hgetall('user-session:123'))</a:t>
            </a:r>
            <a:endParaRPr sz="2200">
              <a:latin typeface="Fira Mono"/>
              <a:ea typeface="Fira Mono"/>
              <a:cs typeface="Fira Mono"/>
              <a:sym typeface="Fira Mono"/>
            </a:endParaRPr>
          </a:p>
        </p:txBody>
      </p:sp>
      <p:sp>
        <p:nvSpPr>
          <p:cNvPr id="167" name="Google Shape;167;p34"/>
          <p:cNvSpPr txBox="1"/>
          <p:nvPr>
            <p:ph idx="12" type="sldNum"/>
          </p:nvPr>
        </p:nvSpPr>
        <p:spPr>
          <a:xfrm>
            <a:off x="7905100" y="4943400"/>
            <a:ext cx="1144800" cy="2202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5"/>
          <p:cNvSpPr txBox="1"/>
          <p:nvPr>
            <p:ph type="title"/>
          </p:nvPr>
        </p:nvSpPr>
        <p:spPr>
          <a:xfrm>
            <a:off x="387900" y="15025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Hash Commands - 2 </a:t>
            </a:r>
            <a:endParaRPr/>
          </a:p>
        </p:txBody>
      </p:sp>
      <p:sp>
        <p:nvSpPr>
          <p:cNvPr id="173" name="Google Shape;173;p35"/>
          <p:cNvSpPr txBox="1"/>
          <p:nvPr>
            <p:ph idx="1" type="body"/>
          </p:nvPr>
        </p:nvSpPr>
        <p:spPr>
          <a:xfrm>
            <a:off x="387900" y="996601"/>
            <a:ext cx="8368200" cy="391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Font typeface="Fira Mono"/>
              <a:buChar char="-"/>
            </a:pPr>
            <a:r>
              <a:rPr lang="en" sz="2400">
                <a:latin typeface="Fira Mono"/>
                <a:ea typeface="Fira Mono"/>
                <a:cs typeface="Fira Mono"/>
                <a:sym typeface="Fira Mono"/>
              </a:rPr>
              <a:t>hset(), hget(), hgetall()</a:t>
            </a:r>
            <a:endParaRPr sz="2400">
              <a:latin typeface="Fira Mono"/>
              <a:ea typeface="Fira Mono"/>
              <a:cs typeface="Fira Mono"/>
              <a:sym typeface="Fira Mono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ra Mono"/>
              <a:buChar char="-"/>
            </a:pPr>
            <a:r>
              <a:rPr lang="en" sz="2400">
                <a:latin typeface="Fira Mono"/>
                <a:ea typeface="Fira Mono"/>
                <a:cs typeface="Fira Mono"/>
                <a:sym typeface="Fira Mono"/>
              </a:rPr>
              <a:t>hkeys()</a:t>
            </a:r>
            <a:endParaRPr sz="2400">
              <a:latin typeface="Fira Mono"/>
              <a:ea typeface="Fira Mono"/>
              <a:cs typeface="Fira Mono"/>
              <a:sym typeface="Fira Mono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ra Mono"/>
              <a:buChar char="-"/>
            </a:pPr>
            <a:r>
              <a:rPr lang="en" sz="2400">
                <a:latin typeface="Fira Mono"/>
                <a:ea typeface="Fira Mono"/>
                <a:cs typeface="Fira Mono"/>
                <a:sym typeface="Fira Mono"/>
              </a:rPr>
              <a:t>hdel(), hexists(), hlen(), hstrlen()</a:t>
            </a:r>
            <a:endParaRPr sz="2400">
              <a:latin typeface="Fira Mono"/>
              <a:ea typeface="Fira Mono"/>
              <a:cs typeface="Fira Mono"/>
              <a:sym typeface="Fira Mono"/>
            </a:endParaRPr>
          </a:p>
        </p:txBody>
      </p:sp>
      <p:sp>
        <p:nvSpPr>
          <p:cNvPr id="174" name="Google Shape;174;p35"/>
          <p:cNvSpPr txBox="1"/>
          <p:nvPr>
            <p:ph idx="12" type="sldNum"/>
          </p:nvPr>
        </p:nvSpPr>
        <p:spPr>
          <a:xfrm>
            <a:off x="7905100" y="4943400"/>
            <a:ext cx="1144800" cy="2202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6"/>
          <p:cNvSpPr txBox="1"/>
          <p:nvPr>
            <p:ph type="title"/>
          </p:nvPr>
        </p:nvSpPr>
        <p:spPr>
          <a:xfrm>
            <a:off x="387900" y="15025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Redis Pipelines</a:t>
            </a:r>
            <a:endParaRPr/>
          </a:p>
        </p:txBody>
      </p:sp>
      <p:sp>
        <p:nvSpPr>
          <p:cNvPr id="180" name="Google Shape;180;p36"/>
          <p:cNvSpPr txBox="1"/>
          <p:nvPr>
            <p:ph idx="1" type="body"/>
          </p:nvPr>
        </p:nvSpPr>
        <p:spPr>
          <a:xfrm>
            <a:off x="387900" y="692475"/>
            <a:ext cx="8368200" cy="9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-"/>
            </a:pPr>
            <a:r>
              <a:rPr lang="en"/>
              <a:t>Helps avoid multiple related calls to the server → less network overhead</a:t>
            </a:r>
            <a:endParaRPr/>
          </a:p>
        </p:txBody>
      </p:sp>
      <p:sp>
        <p:nvSpPr>
          <p:cNvPr id="181" name="Google Shape;181;p36"/>
          <p:cNvSpPr txBox="1"/>
          <p:nvPr>
            <p:ph idx="12" type="sldNum"/>
          </p:nvPr>
        </p:nvSpPr>
        <p:spPr>
          <a:xfrm>
            <a:off x="7905100" y="4943400"/>
            <a:ext cx="1144800" cy="2202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2" name="Google Shape;182;p36"/>
          <p:cNvSpPr txBox="1"/>
          <p:nvPr/>
        </p:nvSpPr>
        <p:spPr>
          <a:xfrm>
            <a:off x="625875" y="1712100"/>
            <a:ext cx="7459800" cy="28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Mono"/>
                <a:ea typeface="Fira Mono"/>
                <a:cs typeface="Fira Mono"/>
                <a:sym typeface="Fira Mono"/>
              </a:rPr>
              <a:t>r </a:t>
            </a:r>
            <a:r>
              <a:rPr b="1" lang="en" sz="1200">
                <a:latin typeface="Fira Mono"/>
                <a:ea typeface="Fira Mono"/>
                <a:cs typeface="Fira Mono"/>
                <a:sym typeface="Fira Mono"/>
              </a:rPr>
              <a:t>=</a:t>
            </a:r>
            <a:r>
              <a:rPr lang="en" sz="1200">
                <a:latin typeface="Fira Mono"/>
                <a:ea typeface="Fira Mono"/>
                <a:cs typeface="Fira Mono"/>
                <a:sym typeface="Fira Mono"/>
              </a:rPr>
              <a:t> redis</a:t>
            </a:r>
            <a:r>
              <a:rPr b="1" lang="en" sz="1200">
                <a:latin typeface="Fira Mono"/>
                <a:ea typeface="Fira Mono"/>
                <a:cs typeface="Fira Mono"/>
                <a:sym typeface="Fira Mono"/>
              </a:rPr>
              <a:t>.</a:t>
            </a:r>
            <a:r>
              <a:rPr lang="en" sz="1200">
                <a:latin typeface="Fira Mono"/>
                <a:ea typeface="Fira Mono"/>
                <a:cs typeface="Fira Mono"/>
                <a:sym typeface="Fira Mono"/>
              </a:rPr>
              <a:t>Redis(decode_responses</a:t>
            </a:r>
            <a:r>
              <a:rPr b="1" lang="en" sz="1200">
                <a:latin typeface="Fira Mono"/>
                <a:ea typeface="Fira Mono"/>
                <a:cs typeface="Fira Mono"/>
                <a:sym typeface="Fira Mono"/>
              </a:rPr>
              <a:t>=</a:t>
            </a:r>
            <a:r>
              <a:rPr lang="en" sz="1200">
                <a:latin typeface="Fira Mono"/>
                <a:ea typeface="Fira Mono"/>
                <a:cs typeface="Fira Mono"/>
                <a:sym typeface="Fira Mono"/>
              </a:rPr>
              <a:t>True)</a:t>
            </a:r>
            <a:endParaRPr sz="1200"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Fira Mono"/>
                <a:ea typeface="Fira Mono"/>
                <a:cs typeface="Fira Mono"/>
                <a:sym typeface="Fira Mono"/>
              </a:rPr>
              <a:t>pipe = r.pipeline()</a:t>
            </a:r>
            <a:endParaRPr b="1" sz="1200"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Mono"/>
                <a:ea typeface="Fira Mono"/>
                <a:cs typeface="Fira Mono"/>
                <a:sym typeface="Fira Mono"/>
              </a:rPr>
              <a:t>for i </a:t>
            </a:r>
            <a:r>
              <a:rPr b="1" lang="en" sz="1200">
                <a:latin typeface="Fira Mono"/>
                <a:ea typeface="Fira Mono"/>
                <a:cs typeface="Fira Mono"/>
                <a:sym typeface="Fira Mono"/>
              </a:rPr>
              <a:t>in</a:t>
            </a:r>
            <a:r>
              <a:rPr lang="en" sz="1200">
                <a:latin typeface="Fira Mono"/>
                <a:ea typeface="Fira Mono"/>
                <a:cs typeface="Fira Mono"/>
                <a:sym typeface="Fira Mono"/>
              </a:rPr>
              <a:t> range(5):</a:t>
            </a:r>
            <a:endParaRPr sz="1200"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Mono"/>
                <a:ea typeface="Fira Mono"/>
                <a:cs typeface="Fira Mono"/>
                <a:sym typeface="Fira Mono"/>
              </a:rPr>
              <a:t>   </a:t>
            </a:r>
            <a:r>
              <a:rPr b="1" lang="en" sz="1200">
                <a:latin typeface="Fira Mono"/>
                <a:ea typeface="Fira Mono"/>
                <a:cs typeface="Fira Mono"/>
                <a:sym typeface="Fira Mono"/>
              </a:rPr>
              <a:t>pipe.set(f"seat:{i}", f"#{i}")</a:t>
            </a:r>
            <a:endParaRPr b="1" sz="1200"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Mono"/>
                <a:ea typeface="Fira Mono"/>
                <a:cs typeface="Fira Mono"/>
                <a:sym typeface="Fira Mono"/>
              </a:rPr>
              <a:t>set_5_result </a:t>
            </a:r>
            <a:r>
              <a:rPr b="1" lang="en" sz="1200">
                <a:latin typeface="Fira Mono"/>
                <a:ea typeface="Fira Mono"/>
                <a:cs typeface="Fira Mono"/>
                <a:sym typeface="Fira Mono"/>
              </a:rPr>
              <a:t>=</a:t>
            </a:r>
            <a:r>
              <a:rPr lang="en" sz="1200">
                <a:latin typeface="Fira Mono"/>
                <a:ea typeface="Fira Mono"/>
                <a:cs typeface="Fira Mono"/>
                <a:sym typeface="Fira Mono"/>
              </a:rPr>
              <a:t> pipe</a:t>
            </a:r>
            <a:r>
              <a:rPr b="1" lang="en" sz="1200">
                <a:latin typeface="Fira Mono"/>
                <a:ea typeface="Fira Mono"/>
                <a:cs typeface="Fira Mono"/>
                <a:sym typeface="Fira Mono"/>
              </a:rPr>
              <a:t>.</a:t>
            </a:r>
            <a:r>
              <a:rPr lang="en" sz="1200">
                <a:latin typeface="Fira Mono"/>
                <a:ea typeface="Fira Mono"/>
                <a:cs typeface="Fira Mono"/>
                <a:sym typeface="Fira Mono"/>
              </a:rPr>
              <a:t>execute()</a:t>
            </a:r>
            <a:endParaRPr sz="1200"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Mono"/>
                <a:ea typeface="Fira Mono"/>
                <a:cs typeface="Fira Mono"/>
                <a:sym typeface="Fira Mono"/>
              </a:rPr>
              <a:t>print(set_5_result)  </a:t>
            </a:r>
            <a:r>
              <a:rPr i="1" lang="en" sz="1200">
                <a:solidFill>
                  <a:schemeClr val="accent2"/>
                </a:solidFill>
                <a:latin typeface="Fira Mono"/>
                <a:ea typeface="Fira Mono"/>
                <a:cs typeface="Fira Mono"/>
                <a:sym typeface="Fira Mono"/>
              </a:rPr>
              <a:t># &gt;&gt;&gt; [True, True, True, True, True]</a:t>
            </a:r>
            <a:endParaRPr sz="1200">
              <a:solidFill>
                <a:schemeClr val="accent2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Mono"/>
                <a:ea typeface="Fira Mono"/>
                <a:cs typeface="Fira Mono"/>
                <a:sym typeface="Fira Mono"/>
              </a:rPr>
              <a:t>pipe </a:t>
            </a:r>
            <a:r>
              <a:rPr b="1" lang="en" sz="1200">
                <a:latin typeface="Fira Mono"/>
                <a:ea typeface="Fira Mono"/>
                <a:cs typeface="Fira Mono"/>
                <a:sym typeface="Fira Mono"/>
              </a:rPr>
              <a:t>=</a:t>
            </a:r>
            <a:r>
              <a:rPr lang="en" sz="1200">
                <a:latin typeface="Fira Mono"/>
                <a:ea typeface="Fira Mono"/>
                <a:cs typeface="Fira Mono"/>
                <a:sym typeface="Fira Mono"/>
              </a:rPr>
              <a:t> r</a:t>
            </a:r>
            <a:r>
              <a:rPr b="1" lang="en" sz="1200">
                <a:latin typeface="Fira Mono"/>
                <a:ea typeface="Fira Mono"/>
                <a:cs typeface="Fira Mono"/>
                <a:sym typeface="Fira Mono"/>
              </a:rPr>
              <a:t>.</a:t>
            </a:r>
            <a:r>
              <a:rPr lang="en" sz="1200">
                <a:latin typeface="Fira Mono"/>
                <a:ea typeface="Fira Mono"/>
                <a:cs typeface="Fira Mono"/>
                <a:sym typeface="Fira Mono"/>
              </a:rPr>
              <a:t>pipeline()</a:t>
            </a:r>
            <a:endParaRPr sz="1200"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accent2"/>
                </a:solidFill>
                <a:latin typeface="Fira Mono"/>
                <a:ea typeface="Fira Mono"/>
                <a:cs typeface="Fira Mono"/>
                <a:sym typeface="Fira Mono"/>
              </a:rPr>
              <a:t># "Chain" pipeline commands together.</a:t>
            </a:r>
            <a:endParaRPr sz="1200">
              <a:solidFill>
                <a:schemeClr val="accent2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Mono"/>
                <a:ea typeface="Fira Mono"/>
                <a:cs typeface="Fira Mono"/>
                <a:sym typeface="Fira Mono"/>
              </a:rPr>
              <a:t>get_3_result </a:t>
            </a:r>
            <a:r>
              <a:rPr b="1" lang="en" sz="1200">
                <a:latin typeface="Fira Mono"/>
                <a:ea typeface="Fira Mono"/>
                <a:cs typeface="Fira Mono"/>
                <a:sym typeface="Fira Mono"/>
              </a:rPr>
              <a:t>=</a:t>
            </a:r>
            <a:r>
              <a:rPr lang="en" sz="1200">
                <a:latin typeface="Fira Mono"/>
                <a:ea typeface="Fira Mono"/>
                <a:cs typeface="Fira Mono"/>
                <a:sym typeface="Fira Mono"/>
              </a:rPr>
              <a:t> </a:t>
            </a:r>
            <a:r>
              <a:rPr b="1" lang="en" sz="1200">
                <a:latin typeface="Fira Mono"/>
                <a:ea typeface="Fira Mono"/>
                <a:cs typeface="Fira Mono"/>
                <a:sym typeface="Fira Mono"/>
              </a:rPr>
              <a:t>pipe.get("seat:0").get("seat:3").get("seat:4").execute()</a:t>
            </a:r>
            <a:endParaRPr b="1" sz="1200"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Mono"/>
                <a:ea typeface="Fira Mono"/>
                <a:cs typeface="Fira Mono"/>
                <a:sym typeface="Fira Mono"/>
              </a:rPr>
              <a:t>print(get_3_result)  </a:t>
            </a:r>
            <a:r>
              <a:rPr i="1" lang="en" sz="1200">
                <a:solidFill>
                  <a:schemeClr val="accent2"/>
                </a:solidFill>
                <a:latin typeface="Fira Mono"/>
                <a:ea typeface="Fira Mono"/>
                <a:cs typeface="Fira Mono"/>
                <a:sym typeface="Fira Mono"/>
              </a:rPr>
              <a:t># &gt;&gt;&gt; ['#0', '#3', '#4']</a:t>
            </a:r>
            <a:endParaRPr i="1" sz="1200">
              <a:solidFill>
                <a:schemeClr val="accent2"/>
              </a:solidFill>
              <a:latin typeface="Fira Mono"/>
              <a:ea typeface="Fira Mono"/>
              <a:cs typeface="Fira Mono"/>
              <a:sym typeface="Fira Mon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7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Redis in Context</a:t>
            </a:r>
            <a:endParaRPr/>
          </a:p>
        </p:txBody>
      </p:sp>
      <p:sp>
        <p:nvSpPr>
          <p:cNvPr id="188" name="Google Shape;188;p37"/>
          <p:cNvSpPr txBox="1"/>
          <p:nvPr>
            <p:ph idx="12" type="sldNum"/>
          </p:nvPr>
        </p:nvSpPr>
        <p:spPr>
          <a:xfrm>
            <a:off x="7905100" y="4943400"/>
            <a:ext cx="1144800" cy="2202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8"/>
          <p:cNvSpPr txBox="1"/>
          <p:nvPr>
            <p:ph type="title"/>
          </p:nvPr>
        </p:nvSpPr>
        <p:spPr>
          <a:xfrm>
            <a:off x="387900" y="15025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Redis in ML - Simplified Example</a:t>
            </a:r>
            <a:endParaRPr/>
          </a:p>
        </p:txBody>
      </p:sp>
      <p:sp>
        <p:nvSpPr>
          <p:cNvPr id="194" name="Google Shape;194;p38"/>
          <p:cNvSpPr txBox="1"/>
          <p:nvPr>
            <p:ph idx="12" type="sldNum"/>
          </p:nvPr>
        </p:nvSpPr>
        <p:spPr>
          <a:xfrm>
            <a:off x="7905100" y="4943400"/>
            <a:ext cx="1144800" cy="2202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95" name="Google Shape;195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5500" y="836350"/>
            <a:ext cx="6381319" cy="4002351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38"/>
          <p:cNvSpPr txBox="1"/>
          <p:nvPr/>
        </p:nvSpPr>
        <p:spPr>
          <a:xfrm>
            <a:off x="287750" y="4345000"/>
            <a:ext cx="52731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Source: </a:t>
            </a:r>
            <a:r>
              <a:rPr lang="en" sz="700"/>
              <a:t>https://www.featureform.com/post/feature-stores-explained-the-three-common-architectures</a:t>
            </a:r>
            <a:endParaRPr sz="7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9"/>
          <p:cNvSpPr txBox="1"/>
          <p:nvPr>
            <p:ph type="title"/>
          </p:nvPr>
        </p:nvSpPr>
        <p:spPr>
          <a:xfrm>
            <a:off x="387900" y="15025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Redis in DS/ML </a:t>
            </a:r>
            <a:endParaRPr/>
          </a:p>
        </p:txBody>
      </p:sp>
      <p:sp>
        <p:nvSpPr>
          <p:cNvPr id="202" name="Google Shape;202;p39"/>
          <p:cNvSpPr txBox="1"/>
          <p:nvPr>
            <p:ph idx="12" type="sldNum"/>
          </p:nvPr>
        </p:nvSpPr>
        <p:spPr>
          <a:xfrm>
            <a:off x="7905100" y="4943400"/>
            <a:ext cx="1144800" cy="2202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03" name="Google Shape;203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2325" y="987575"/>
            <a:ext cx="7973801" cy="3508475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39"/>
          <p:cNvSpPr txBox="1"/>
          <p:nvPr/>
        </p:nvSpPr>
        <p:spPr>
          <a:xfrm>
            <a:off x="532325" y="4496050"/>
            <a:ext cx="6100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Source: </a:t>
            </a:r>
            <a:r>
              <a:rPr lang="en" sz="1200"/>
              <a:t>https://madewithml.com/courses/mlops/feature-store/ </a:t>
            </a:r>
            <a:endParaRPr sz="1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6"/>
          <p:cNvSpPr txBox="1"/>
          <p:nvPr>
            <p:ph type="title"/>
          </p:nvPr>
        </p:nvSpPr>
        <p:spPr>
          <a:xfrm>
            <a:off x="387900" y="15025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Redis-py</a:t>
            </a:r>
            <a:endParaRPr/>
          </a:p>
        </p:txBody>
      </p:sp>
      <p:sp>
        <p:nvSpPr>
          <p:cNvPr id="109" name="Google Shape;109;p26"/>
          <p:cNvSpPr txBox="1"/>
          <p:nvPr>
            <p:ph idx="12" type="sldNum"/>
          </p:nvPr>
        </p:nvSpPr>
        <p:spPr>
          <a:xfrm>
            <a:off x="7905100" y="4943400"/>
            <a:ext cx="1144800" cy="2202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0" name="Google Shape;110;p26"/>
          <p:cNvSpPr txBox="1"/>
          <p:nvPr>
            <p:ph idx="1" type="body"/>
          </p:nvPr>
        </p:nvSpPr>
        <p:spPr>
          <a:xfrm>
            <a:off x="387900" y="996601"/>
            <a:ext cx="8368200" cy="391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127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900"/>
              <a:buChar char="-"/>
            </a:pPr>
            <a:r>
              <a:rPr lang="en" sz="2900"/>
              <a:t>Redis-py is the standard client for Python.  </a:t>
            </a:r>
            <a:endParaRPr sz="2900"/>
          </a:p>
          <a:p>
            <a:pPr indent="-4127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900"/>
              <a:buChar char="-"/>
            </a:pPr>
            <a:r>
              <a:rPr lang="en" sz="2900"/>
              <a:t>Maintained by the Redis Company itself</a:t>
            </a:r>
            <a:endParaRPr sz="2900"/>
          </a:p>
          <a:p>
            <a:pPr indent="-4127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900"/>
              <a:buChar char="-"/>
            </a:pPr>
            <a:r>
              <a:rPr lang="en" sz="2900"/>
              <a:t>GitHub Repo: </a:t>
            </a:r>
            <a:r>
              <a:rPr lang="en" sz="2900" u="sng">
                <a:solidFill>
                  <a:schemeClr val="hlink"/>
                </a:solidFill>
                <a:hlinkClick r:id="rId3"/>
              </a:rPr>
              <a:t>redis/redis-py</a:t>
            </a:r>
            <a:endParaRPr sz="2900"/>
          </a:p>
          <a:p>
            <a:pPr indent="-4127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900"/>
              <a:buChar char="-"/>
            </a:pPr>
            <a:r>
              <a:rPr lang="en" sz="2900"/>
              <a:t>In your 4300 Conda Environment:</a:t>
            </a:r>
            <a:br>
              <a:rPr lang="en" sz="2900"/>
            </a:br>
            <a:r>
              <a:rPr lang="en" sz="2900">
                <a:latin typeface="Fira Mono"/>
                <a:ea typeface="Fira Mono"/>
                <a:cs typeface="Fira Mono"/>
                <a:sym typeface="Fira Mono"/>
              </a:rPr>
              <a:t>pip install redis</a:t>
            </a:r>
            <a:endParaRPr sz="2900">
              <a:latin typeface="Fira Mono"/>
              <a:ea typeface="Fira Mono"/>
              <a:cs typeface="Fira Mono"/>
              <a:sym typeface="Fira Mon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7"/>
          <p:cNvSpPr txBox="1"/>
          <p:nvPr>
            <p:ph type="title"/>
          </p:nvPr>
        </p:nvSpPr>
        <p:spPr>
          <a:xfrm>
            <a:off x="387900" y="15025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Connecting to the Server</a:t>
            </a:r>
            <a:endParaRPr/>
          </a:p>
        </p:txBody>
      </p:sp>
      <p:sp>
        <p:nvSpPr>
          <p:cNvPr id="116" name="Google Shape;116;p27"/>
          <p:cNvSpPr txBox="1"/>
          <p:nvPr>
            <p:ph idx="1" type="body"/>
          </p:nvPr>
        </p:nvSpPr>
        <p:spPr>
          <a:xfrm>
            <a:off x="387900" y="2226950"/>
            <a:ext cx="8368200" cy="268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-36893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For your Docker deployment, host could be </a:t>
            </a:r>
            <a:r>
              <a:rPr i="1" lang="en"/>
              <a:t>localhost</a:t>
            </a:r>
            <a:r>
              <a:rPr lang="en"/>
              <a:t> or </a:t>
            </a:r>
            <a:r>
              <a:rPr i="1" lang="en"/>
              <a:t>127.0.0.1</a:t>
            </a:r>
            <a:endParaRPr/>
          </a:p>
          <a:p>
            <a:pPr indent="-36893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Port is the port mapping given when you created the container (probably the default 6379)</a:t>
            </a:r>
            <a:endParaRPr/>
          </a:p>
          <a:p>
            <a:pPr indent="-36893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db is the database 0-15 you want to connect to</a:t>
            </a:r>
            <a:endParaRPr/>
          </a:p>
          <a:p>
            <a:pPr indent="-36893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decode_responses → data comes back from server as bytes.  Setting this true </a:t>
            </a:r>
            <a:r>
              <a:rPr lang="en"/>
              <a:t>converter</a:t>
            </a:r>
            <a:r>
              <a:rPr lang="en"/>
              <a:t> them (decodes) to strings.</a:t>
            </a:r>
            <a:endParaRPr/>
          </a:p>
        </p:txBody>
      </p:sp>
      <p:sp>
        <p:nvSpPr>
          <p:cNvPr id="117" name="Google Shape;117;p27"/>
          <p:cNvSpPr txBox="1"/>
          <p:nvPr>
            <p:ph idx="12" type="sldNum"/>
          </p:nvPr>
        </p:nvSpPr>
        <p:spPr>
          <a:xfrm>
            <a:off x="7905100" y="4943400"/>
            <a:ext cx="1144800" cy="2202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8" name="Google Shape;118;p27"/>
          <p:cNvSpPr txBox="1"/>
          <p:nvPr/>
        </p:nvSpPr>
        <p:spPr>
          <a:xfrm>
            <a:off x="1051625" y="746325"/>
            <a:ext cx="67374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Fira Mono"/>
                <a:ea typeface="Fira Mono"/>
                <a:cs typeface="Fira Mono"/>
                <a:sym typeface="Fira Mono"/>
              </a:rPr>
              <a:t>import redis</a:t>
            </a:r>
            <a:endParaRPr sz="1600"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Fira Mono"/>
                <a:ea typeface="Fira Mono"/>
                <a:cs typeface="Fira Mono"/>
                <a:sym typeface="Fira Mono"/>
              </a:rPr>
              <a:t>redis_client</a:t>
            </a:r>
            <a:r>
              <a:rPr lang="en" sz="1600">
                <a:latin typeface="Fira Mono"/>
                <a:ea typeface="Fira Mono"/>
                <a:cs typeface="Fira Mono"/>
                <a:sym typeface="Fira Mono"/>
              </a:rPr>
              <a:t> = redis.Redis(</a:t>
            </a:r>
            <a:r>
              <a:rPr b="1" lang="en" sz="1600">
                <a:latin typeface="Fira Mono"/>
                <a:ea typeface="Fira Mono"/>
                <a:cs typeface="Fira Mono"/>
                <a:sym typeface="Fira Mono"/>
              </a:rPr>
              <a:t>host</a:t>
            </a:r>
            <a:r>
              <a:rPr lang="en" sz="1600">
                <a:latin typeface="Fira Mono"/>
                <a:ea typeface="Fira Mono"/>
                <a:cs typeface="Fira Mono"/>
                <a:sym typeface="Fira Mono"/>
              </a:rPr>
              <a:t>=’localhost’, </a:t>
            </a:r>
            <a:endParaRPr sz="1600">
              <a:latin typeface="Fira Mono"/>
              <a:ea typeface="Fira Mono"/>
              <a:cs typeface="Fira Mono"/>
              <a:sym typeface="Fira Mono"/>
            </a:endParaRPr>
          </a:p>
          <a:p>
            <a:pPr indent="45720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Fira Mono"/>
                <a:ea typeface="Fira Mono"/>
                <a:cs typeface="Fira Mono"/>
                <a:sym typeface="Fira Mono"/>
              </a:rPr>
              <a:t>            </a:t>
            </a:r>
            <a:r>
              <a:rPr b="1" lang="en" sz="1600">
                <a:latin typeface="Fira Mono"/>
                <a:ea typeface="Fira Mono"/>
                <a:cs typeface="Fira Mono"/>
                <a:sym typeface="Fira Mono"/>
              </a:rPr>
              <a:t>port</a:t>
            </a:r>
            <a:r>
              <a:rPr lang="en" sz="1600">
                <a:latin typeface="Fira Mono"/>
                <a:ea typeface="Fira Mono"/>
                <a:cs typeface="Fira Mono"/>
                <a:sym typeface="Fira Mono"/>
              </a:rPr>
              <a:t>=6379, </a:t>
            </a:r>
            <a:endParaRPr sz="1600">
              <a:latin typeface="Fira Mono"/>
              <a:ea typeface="Fira Mono"/>
              <a:cs typeface="Fira Mono"/>
              <a:sym typeface="Fira Mono"/>
            </a:endParaRPr>
          </a:p>
          <a:p>
            <a:pPr indent="45720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Fira Mono"/>
                <a:ea typeface="Fira Mono"/>
                <a:cs typeface="Fira Mono"/>
                <a:sym typeface="Fira Mono"/>
              </a:rPr>
              <a:t>            </a:t>
            </a:r>
            <a:r>
              <a:rPr b="1" lang="en" sz="1600">
                <a:latin typeface="Fira Mono"/>
                <a:ea typeface="Fira Mono"/>
                <a:cs typeface="Fira Mono"/>
                <a:sym typeface="Fira Mono"/>
              </a:rPr>
              <a:t>db</a:t>
            </a:r>
            <a:r>
              <a:rPr lang="en" sz="1600">
                <a:latin typeface="Fira Mono"/>
                <a:ea typeface="Fira Mono"/>
                <a:cs typeface="Fira Mono"/>
                <a:sym typeface="Fira Mono"/>
              </a:rPr>
              <a:t>=2, </a:t>
            </a:r>
            <a:endParaRPr sz="1600">
              <a:latin typeface="Fira Mono"/>
              <a:ea typeface="Fira Mono"/>
              <a:cs typeface="Fira Mono"/>
              <a:sym typeface="Fira Mono"/>
            </a:endParaRPr>
          </a:p>
          <a:p>
            <a:pPr indent="45720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Fira Mono"/>
                <a:ea typeface="Fira Mono"/>
                <a:cs typeface="Fira Mono"/>
                <a:sym typeface="Fira Mono"/>
              </a:rPr>
              <a:t>            </a:t>
            </a:r>
            <a:r>
              <a:rPr b="1" lang="en" sz="1600">
                <a:latin typeface="Fira Mono"/>
                <a:ea typeface="Fira Mono"/>
                <a:cs typeface="Fira Mono"/>
                <a:sym typeface="Fira Mono"/>
              </a:rPr>
              <a:t>decode_responses</a:t>
            </a:r>
            <a:r>
              <a:rPr lang="en" sz="1600">
                <a:latin typeface="Fira Mono"/>
                <a:ea typeface="Fira Mono"/>
                <a:cs typeface="Fira Mono"/>
                <a:sym typeface="Fira Mono"/>
              </a:rPr>
              <a:t>=True)</a:t>
            </a:r>
            <a:endParaRPr sz="1600">
              <a:latin typeface="Fira Mono"/>
              <a:ea typeface="Fira Mono"/>
              <a:cs typeface="Fira Mono"/>
              <a:sym typeface="Fira Mon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8"/>
          <p:cNvSpPr txBox="1"/>
          <p:nvPr>
            <p:ph type="title"/>
          </p:nvPr>
        </p:nvSpPr>
        <p:spPr>
          <a:xfrm>
            <a:off x="387900" y="15025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Redis Command List</a:t>
            </a:r>
            <a:endParaRPr/>
          </a:p>
        </p:txBody>
      </p:sp>
      <p:sp>
        <p:nvSpPr>
          <p:cNvPr id="124" name="Google Shape;124;p28"/>
          <p:cNvSpPr txBox="1"/>
          <p:nvPr>
            <p:ph idx="1" type="body"/>
          </p:nvPr>
        </p:nvSpPr>
        <p:spPr>
          <a:xfrm>
            <a:off x="387900" y="996601"/>
            <a:ext cx="8368200" cy="391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-"/>
            </a:pPr>
            <a:r>
              <a:rPr lang="en"/>
              <a:t>Full List &gt; </a:t>
            </a:r>
            <a:r>
              <a:rPr lang="en" u="sng">
                <a:solidFill>
                  <a:schemeClr val="hlink"/>
                </a:solidFill>
                <a:hlinkClick r:id="rId3"/>
              </a:rPr>
              <a:t>here</a:t>
            </a:r>
            <a:r>
              <a:rPr lang="en"/>
              <a:t> &lt;</a:t>
            </a:r>
            <a:endParaRPr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-"/>
            </a:pPr>
            <a:r>
              <a:rPr lang="en"/>
              <a:t>Use Filter to get to command for the particular data structure you’re targeting (list, hash, set, etc.)</a:t>
            </a:r>
            <a:endParaRPr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-"/>
            </a:pPr>
            <a:r>
              <a:rPr lang="en"/>
              <a:t>Redis.py Documentation &gt; </a:t>
            </a:r>
            <a:r>
              <a:rPr lang="en" u="sng">
                <a:solidFill>
                  <a:schemeClr val="hlink"/>
                </a:solidFill>
                <a:hlinkClick r:id="rId4"/>
              </a:rPr>
              <a:t>here</a:t>
            </a:r>
            <a:r>
              <a:rPr lang="en"/>
              <a:t> &lt;</a:t>
            </a:r>
            <a:endParaRPr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-"/>
            </a:pPr>
            <a:r>
              <a:rPr lang="en"/>
              <a:t>The next slides are not meant to be an exhaustive list of commands, only some highlights. Check the documentation for a complete list. </a:t>
            </a:r>
            <a:endParaRPr/>
          </a:p>
        </p:txBody>
      </p:sp>
      <p:sp>
        <p:nvSpPr>
          <p:cNvPr id="125" name="Google Shape;125;p28"/>
          <p:cNvSpPr txBox="1"/>
          <p:nvPr>
            <p:ph idx="12" type="sldNum"/>
          </p:nvPr>
        </p:nvSpPr>
        <p:spPr>
          <a:xfrm>
            <a:off x="7905100" y="4943400"/>
            <a:ext cx="1144800" cy="2202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9"/>
          <p:cNvSpPr txBox="1"/>
          <p:nvPr>
            <p:ph type="title"/>
          </p:nvPr>
        </p:nvSpPr>
        <p:spPr>
          <a:xfrm>
            <a:off x="387900" y="15025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String Commands</a:t>
            </a:r>
            <a:endParaRPr/>
          </a:p>
        </p:txBody>
      </p:sp>
      <p:sp>
        <p:nvSpPr>
          <p:cNvPr id="131" name="Google Shape;131;p29"/>
          <p:cNvSpPr txBox="1"/>
          <p:nvPr>
            <p:ph idx="1" type="body"/>
          </p:nvPr>
        </p:nvSpPr>
        <p:spPr>
          <a:xfrm>
            <a:off x="387900" y="996601"/>
            <a:ext cx="8368200" cy="391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Fira Mono"/>
                <a:ea typeface="Fira Mono"/>
                <a:cs typeface="Fira Mono"/>
                <a:sym typeface="Fira Mono"/>
              </a:rPr>
              <a:t># r represents the Redis client object</a:t>
            </a:r>
            <a:endParaRPr sz="2400"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400">
                <a:latin typeface="Fira Mono"/>
                <a:ea typeface="Fira Mono"/>
                <a:cs typeface="Fira Mono"/>
                <a:sym typeface="Fira Mono"/>
              </a:rPr>
              <a:t>r.set(‘clickCount:/abc’, 0)</a:t>
            </a:r>
            <a:endParaRPr sz="2400"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400">
                <a:latin typeface="Fira Mono"/>
                <a:ea typeface="Fira Mono"/>
                <a:cs typeface="Fira Mono"/>
                <a:sym typeface="Fira Mono"/>
              </a:rPr>
              <a:t>val = r.get(‘clickCount:/abc’)</a:t>
            </a:r>
            <a:endParaRPr sz="2400"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400">
                <a:latin typeface="Fira Mono"/>
                <a:ea typeface="Fira Mono"/>
                <a:cs typeface="Fira Mono"/>
                <a:sym typeface="Fira Mono"/>
              </a:rPr>
              <a:t>r.incr(‘clickCount:/abc’)</a:t>
            </a:r>
            <a:endParaRPr sz="2400"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400">
                <a:latin typeface="Fira Mono"/>
                <a:ea typeface="Fira Mono"/>
                <a:cs typeface="Fira Mono"/>
                <a:sym typeface="Fira Mono"/>
              </a:rPr>
              <a:t>ret_val = r.get(‘clickCount:/abc’)</a:t>
            </a:r>
            <a:endParaRPr sz="2400"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400">
                <a:latin typeface="Fira Mono"/>
                <a:ea typeface="Fira Mono"/>
                <a:cs typeface="Fira Mono"/>
                <a:sym typeface="Fira Mono"/>
              </a:rPr>
              <a:t>print(f’click count = {ret_val}’)</a:t>
            </a:r>
            <a:endParaRPr sz="2400"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400">
              <a:latin typeface="Fira Mono"/>
              <a:ea typeface="Fira Mono"/>
              <a:cs typeface="Fira Mono"/>
              <a:sym typeface="Fira Mono"/>
            </a:endParaRPr>
          </a:p>
        </p:txBody>
      </p:sp>
      <p:sp>
        <p:nvSpPr>
          <p:cNvPr id="132" name="Google Shape;132;p29"/>
          <p:cNvSpPr txBox="1"/>
          <p:nvPr>
            <p:ph idx="12" type="sldNum"/>
          </p:nvPr>
        </p:nvSpPr>
        <p:spPr>
          <a:xfrm>
            <a:off x="7905100" y="4943400"/>
            <a:ext cx="1144800" cy="2202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0"/>
          <p:cNvSpPr txBox="1"/>
          <p:nvPr>
            <p:ph type="title"/>
          </p:nvPr>
        </p:nvSpPr>
        <p:spPr>
          <a:xfrm>
            <a:off x="387900" y="15025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String Commands - 2</a:t>
            </a:r>
            <a:endParaRPr/>
          </a:p>
        </p:txBody>
      </p:sp>
      <p:sp>
        <p:nvSpPr>
          <p:cNvPr id="138" name="Google Shape;138;p30"/>
          <p:cNvSpPr txBox="1"/>
          <p:nvPr>
            <p:ph idx="1" type="body"/>
          </p:nvPr>
        </p:nvSpPr>
        <p:spPr>
          <a:xfrm>
            <a:off x="387900" y="996601"/>
            <a:ext cx="8368200" cy="391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Fira Mono"/>
                <a:ea typeface="Fira Mono"/>
                <a:cs typeface="Fira Mono"/>
                <a:sym typeface="Fira Mono"/>
              </a:rPr>
              <a:t># r represents the Redis client object</a:t>
            </a:r>
            <a:endParaRPr sz="2400"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Fira Mono"/>
                <a:ea typeface="Fira Mono"/>
                <a:cs typeface="Fira Mono"/>
                <a:sym typeface="Fira Mono"/>
              </a:rPr>
              <a:t>redis_client.mset({'key1': 'val1', </a:t>
            </a:r>
            <a:endParaRPr sz="2400"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Fira Mono"/>
                <a:ea typeface="Fira Mono"/>
                <a:cs typeface="Fira Mono"/>
                <a:sym typeface="Fira Mono"/>
              </a:rPr>
              <a:t>                   'key2': 'val2', </a:t>
            </a:r>
            <a:endParaRPr sz="2400"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Fira Mono"/>
                <a:ea typeface="Fira Mono"/>
                <a:cs typeface="Fira Mono"/>
                <a:sym typeface="Fira Mono"/>
              </a:rPr>
              <a:t>                   'key3': 'val3'})</a:t>
            </a:r>
            <a:endParaRPr sz="2400"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Fira Mono"/>
                <a:ea typeface="Fira Mono"/>
                <a:cs typeface="Fira Mono"/>
                <a:sym typeface="Fira Mono"/>
              </a:rPr>
              <a:t>print(redis_client.mget('key1', </a:t>
            </a:r>
            <a:endParaRPr sz="2400"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Fira Mono"/>
                <a:ea typeface="Fira Mono"/>
                <a:cs typeface="Fira Mono"/>
                <a:sym typeface="Fira Mono"/>
              </a:rPr>
              <a:t>                        'key2', </a:t>
            </a:r>
            <a:endParaRPr sz="2400"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Fira Mono"/>
                <a:ea typeface="Fira Mono"/>
                <a:cs typeface="Fira Mono"/>
                <a:sym typeface="Fira Mono"/>
              </a:rPr>
              <a:t>                        'key3'))</a:t>
            </a:r>
            <a:endParaRPr sz="2400"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Fira Mono"/>
                <a:ea typeface="Fira Mono"/>
                <a:cs typeface="Fira Mono"/>
                <a:sym typeface="Fira Mono"/>
              </a:rPr>
              <a:t># returns as list [‘val1’, ‘val2’, ‘val3’]</a:t>
            </a:r>
            <a:endParaRPr sz="2400">
              <a:latin typeface="Fira Mono"/>
              <a:ea typeface="Fira Mono"/>
              <a:cs typeface="Fira Mono"/>
              <a:sym typeface="Fira Mono"/>
            </a:endParaRPr>
          </a:p>
        </p:txBody>
      </p:sp>
      <p:sp>
        <p:nvSpPr>
          <p:cNvPr id="139" name="Google Shape;139;p30"/>
          <p:cNvSpPr txBox="1"/>
          <p:nvPr>
            <p:ph idx="12" type="sldNum"/>
          </p:nvPr>
        </p:nvSpPr>
        <p:spPr>
          <a:xfrm>
            <a:off x="7905100" y="4943400"/>
            <a:ext cx="1144800" cy="2202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1"/>
          <p:cNvSpPr txBox="1"/>
          <p:nvPr>
            <p:ph type="title"/>
          </p:nvPr>
        </p:nvSpPr>
        <p:spPr>
          <a:xfrm>
            <a:off x="387900" y="15025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String Commands - 3</a:t>
            </a:r>
            <a:endParaRPr/>
          </a:p>
        </p:txBody>
      </p:sp>
      <p:sp>
        <p:nvSpPr>
          <p:cNvPr id="145" name="Google Shape;145;p31"/>
          <p:cNvSpPr txBox="1"/>
          <p:nvPr>
            <p:ph idx="1" type="body"/>
          </p:nvPr>
        </p:nvSpPr>
        <p:spPr>
          <a:xfrm>
            <a:off x="387900" y="996601"/>
            <a:ext cx="8368200" cy="391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ra Mono"/>
              <a:buChar char="-"/>
            </a:pPr>
            <a:r>
              <a:rPr lang="en" sz="2400">
                <a:latin typeface="Fira Mono"/>
                <a:ea typeface="Fira Mono"/>
                <a:cs typeface="Fira Mono"/>
                <a:sym typeface="Fira Mono"/>
              </a:rPr>
              <a:t>set(), mset(), setex(), msetnx(), setnx()</a:t>
            </a:r>
            <a:endParaRPr sz="2400">
              <a:latin typeface="Fira Mono"/>
              <a:ea typeface="Fira Mono"/>
              <a:cs typeface="Fira Mono"/>
              <a:sym typeface="Fira Mono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ra Mono"/>
              <a:buChar char="-"/>
            </a:pPr>
            <a:r>
              <a:rPr lang="en" sz="2400">
                <a:latin typeface="Fira Mono"/>
                <a:ea typeface="Fira Mono"/>
                <a:cs typeface="Fira Mono"/>
                <a:sym typeface="Fira Mono"/>
              </a:rPr>
              <a:t>get(), mget(), getex(), getdel()</a:t>
            </a:r>
            <a:endParaRPr sz="2400">
              <a:latin typeface="Fira Mono"/>
              <a:ea typeface="Fira Mono"/>
              <a:cs typeface="Fira Mono"/>
              <a:sym typeface="Fira Mono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ra Mono"/>
              <a:buChar char="-"/>
            </a:pPr>
            <a:r>
              <a:rPr lang="en" sz="2400">
                <a:latin typeface="Fira Mono"/>
                <a:ea typeface="Fira Mono"/>
                <a:cs typeface="Fira Mono"/>
                <a:sym typeface="Fira Mono"/>
              </a:rPr>
              <a:t>incr(), </a:t>
            </a:r>
            <a:r>
              <a:rPr lang="en" sz="2400">
                <a:latin typeface="Fira Mono"/>
                <a:ea typeface="Fira Mono"/>
                <a:cs typeface="Fira Mono"/>
                <a:sym typeface="Fira Mono"/>
              </a:rPr>
              <a:t>decr(), incrby(), decrby()</a:t>
            </a:r>
            <a:endParaRPr sz="2400">
              <a:latin typeface="Fira Mono"/>
              <a:ea typeface="Fira Mono"/>
              <a:cs typeface="Fira Mono"/>
              <a:sym typeface="Fira Mono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ra Mono"/>
              <a:buChar char="-"/>
            </a:pPr>
            <a:r>
              <a:rPr lang="en" sz="2400">
                <a:latin typeface="Fira Mono"/>
                <a:ea typeface="Fira Mono"/>
                <a:cs typeface="Fira Mono"/>
                <a:sym typeface="Fira Mono"/>
              </a:rPr>
              <a:t>strlen(), append()</a:t>
            </a:r>
            <a:endParaRPr sz="2400">
              <a:latin typeface="Fira Mono"/>
              <a:ea typeface="Fira Mono"/>
              <a:cs typeface="Fira Mono"/>
              <a:sym typeface="Fira Mono"/>
            </a:endParaRPr>
          </a:p>
        </p:txBody>
      </p:sp>
      <p:sp>
        <p:nvSpPr>
          <p:cNvPr id="146" name="Google Shape;146;p31"/>
          <p:cNvSpPr txBox="1"/>
          <p:nvPr>
            <p:ph idx="12" type="sldNum"/>
          </p:nvPr>
        </p:nvSpPr>
        <p:spPr>
          <a:xfrm>
            <a:off x="7905100" y="4943400"/>
            <a:ext cx="1144800" cy="2202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2"/>
          <p:cNvSpPr txBox="1"/>
          <p:nvPr>
            <p:ph type="title"/>
          </p:nvPr>
        </p:nvSpPr>
        <p:spPr>
          <a:xfrm>
            <a:off x="387900" y="15025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 Commands - 1 </a:t>
            </a:r>
            <a:endParaRPr/>
          </a:p>
        </p:txBody>
      </p:sp>
      <p:sp>
        <p:nvSpPr>
          <p:cNvPr id="152" name="Google Shape;152;p32"/>
          <p:cNvSpPr txBox="1"/>
          <p:nvPr>
            <p:ph idx="1" type="body"/>
          </p:nvPr>
        </p:nvSpPr>
        <p:spPr>
          <a:xfrm>
            <a:off x="387900" y="996601"/>
            <a:ext cx="8368200" cy="391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Fira Mono"/>
                <a:ea typeface="Fira Mono"/>
                <a:cs typeface="Fira Mono"/>
                <a:sym typeface="Fira Mono"/>
              </a:rPr>
              <a:t># create list: key = ‘names’</a:t>
            </a:r>
            <a:endParaRPr sz="2400"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Fira Mono"/>
                <a:ea typeface="Fira Mono"/>
                <a:cs typeface="Fira Mono"/>
                <a:sym typeface="Fira Mono"/>
              </a:rPr>
              <a:t># values = [‘mark’, ‘sam’, ‘nick’]</a:t>
            </a:r>
            <a:endParaRPr sz="2400"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Fira Mono"/>
                <a:ea typeface="Fira Mono"/>
                <a:cs typeface="Fira Mono"/>
                <a:sym typeface="Fira Mono"/>
              </a:rPr>
              <a:t>redis_client.rpush('names', </a:t>
            </a:r>
            <a:endParaRPr sz="2400"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Fira Mono"/>
                <a:ea typeface="Fira Mono"/>
                <a:cs typeface="Fira Mono"/>
                <a:sym typeface="Fira Mono"/>
              </a:rPr>
              <a:t>                   'mark', 'sam', 'nick')</a:t>
            </a:r>
            <a:endParaRPr sz="2400"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Fira Mono"/>
                <a:ea typeface="Fira Mono"/>
                <a:cs typeface="Fira Mono"/>
                <a:sym typeface="Fira Mono"/>
              </a:rPr>
              <a:t># prints </a:t>
            </a:r>
            <a:r>
              <a:rPr lang="en" sz="2400">
                <a:latin typeface="Fira Mono"/>
                <a:ea typeface="Fira Mono"/>
                <a:cs typeface="Fira Mono"/>
                <a:sym typeface="Fira Mono"/>
              </a:rPr>
              <a:t>[‘mark’, ‘sam’, ‘nick’]</a:t>
            </a:r>
            <a:endParaRPr sz="2400"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Fira Mono"/>
                <a:ea typeface="Fira Mono"/>
                <a:cs typeface="Fira Mono"/>
                <a:sym typeface="Fira Mono"/>
              </a:rPr>
              <a:t>print(redis_client.lrange('names', 0, -1))</a:t>
            </a:r>
            <a:endParaRPr sz="2400"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Fira Mono"/>
              <a:ea typeface="Fira Mono"/>
              <a:cs typeface="Fira Mono"/>
              <a:sym typeface="Fira Mono"/>
            </a:endParaRPr>
          </a:p>
        </p:txBody>
      </p:sp>
      <p:sp>
        <p:nvSpPr>
          <p:cNvPr id="153" name="Google Shape;153;p32"/>
          <p:cNvSpPr txBox="1"/>
          <p:nvPr>
            <p:ph idx="12" type="sldNum"/>
          </p:nvPr>
        </p:nvSpPr>
        <p:spPr>
          <a:xfrm>
            <a:off x="7905100" y="4943400"/>
            <a:ext cx="1144800" cy="2202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3"/>
          <p:cNvSpPr txBox="1"/>
          <p:nvPr>
            <p:ph type="title"/>
          </p:nvPr>
        </p:nvSpPr>
        <p:spPr>
          <a:xfrm>
            <a:off x="387900" y="15025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 Commands - 2 </a:t>
            </a:r>
            <a:endParaRPr/>
          </a:p>
        </p:txBody>
      </p:sp>
      <p:sp>
        <p:nvSpPr>
          <p:cNvPr id="159" name="Google Shape;159;p33"/>
          <p:cNvSpPr txBox="1"/>
          <p:nvPr>
            <p:ph idx="1" type="body"/>
          </p:nvPr>
        </p:nvSpPr>
        <p:spPr>
          <a:xfrm>
            <a:off x="387900" y="996601"/>
            <a:ext cx="8368200" cy="391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ra Mono"/>
              <a:buChar char="-"/>
            </a:pPr>
            <a:r>
              <a:rPr lang="en" sz="2400">
                <a:latin typeface="Fira Mono"/>
                <a:ea typeface="Fira Mono"/>
                <a:cs typeface="Fira Mono"/>
                <a:sym typeface="Fira Mono"/>
              </a:rPr>
              <a:t>lpush(), lpop(), lset(), lrem()</a:t>
            </a:r>
            <a:endParaRPr sz="2400">
              <a:latin typeface="Fira Mono"/>
              <a:ea typeface="Fira Mono"/>
              <a:cs typeface="Fira Mono"/>
              <a:sym typeface="Fira Mono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ra Mono"/>
              <a:buChar char="-"/>
            </a:pPr>
            <a:r>
              <a:rPr lang="en" sz="2400">
                <a:latin typeface="Fira Mono"/>
                <a:ea typeface="Fira Mono"/>
                <a:cs typeface="Fira Mono"/>
                <a:sym typeface="Fira Mono"/>
              </a:rPr>
              <a:t>rpush(), rpop()</a:t>
            </a:r>
            <a:endParaRPr sz="2400">
              <a:latin typeface="Fira Mono"/>
              <a:ea typeface="Fira Mono"/>
              <a:cs typeface="Fira Mono"/>
              <a:sym typeface="Fira Mono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ra Mono"/>
              <a:buChar char="-"/>
            </a:pPr>
            <a:r>
              <a:rPr lang="en" sz="2400">
                <a:latin typeface="Fira Mono"/>
                <a:ea typeface="Fira Mono"/>
                <a:cs typeface="Fira Mono"/>
                <a:sym typeface="Fira Mono"/>
              </a:rPr>
              <a:t>lrange(), llen(), lpos()</a:t>
            </a:r>
            <a:endParaRPr sz="2400">
              <a:latin typeface="Fira Mono"/>
              <a:ea typeface="Fira Mono"/>
              <a:cs typeface="Fira Mono"/>
              <a:sym typeface="Fira Mono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ra Mono"/>
              <a:buChar char="-"/>
            </a:pPr>
            <a:r>
              <a:rPr lang="en" sz="2400">
                <a:latin typeface="Fira Mono"/>
                <a:ea typeface="Fira Mono"/>
                <a:cs typeface="Fira Mono"/>
                <a:sym typeface="Fira Mono"/>
              </a:rPr>
              <a:t>Other commands include moving elements between lists, popping from multiple lists at the same time, etc. </a:t>
            </a:r>
            <a:endParaRPr sz="2400">
              <a:latin typeface="Fira Mono"/>
              <a:ea typeface="Fira Mono"/>
              <a:cs typeface="Fira Mono"/>
              <a:sym typeface="Fira Mono"/>
            </a:endParaRPr>
          </a:p>
        </p:txBody>
      </p:sp>
      <p:sp>
        <p:nvSpPr>
          <p:cNvPr id="160" name="Google Shape;160;p33"/>
          <p:cNvSpPr txBox="1"/>
          <p:nvPr>
            <p:ph idx="12" type="sldNum"/>
          </p:nvPr>
        </p:nvSpPr>
        <p:spPr>
          <a:xfrm>
            <a:off x="7905100" y="4943400"/>
            <a:ext cx="1144800" cy="2202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