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Fira Mono"/>
      <p:regular r:id="rId53"/>
      <p:bold r:id="rId54"/>
    </p:embeddedFont>
    <p:embeddedFont>
      <p:font typeface="Lato Light"/>
      <p:regular r:id="rId55"/>
      <p:bold r:id="rId56"/>
      <p:italic r:id="rId57"/>
      <p:boldItalic r:id="rId58"/>
    </p:embeddedFont>
    <p:embeddedFont>
      <p:font typeface="Fira Sans Condense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B4087B-BFDE-444B-A0B1-9B07FF567B6C}">
  <a:tblStyle styleId="{3EB4087B-BFDE-444B-A0B1-9B07FF567B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FiraSansCondensed-boldItalic.fntdata"/><Relationship Id="rId61" Type="http://schemas.openxmlformats.org/officeDocument/2006/relationships/font" Target="fonts/FiraSansCondensed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Condensed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FiraMono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55" Type="http://schemas.openxmlformats.org/officeDocument/2006/relationships/font" Target="fonts/LatoLight-regular.fntdata"/><Relationship Id="rId10" Type="http://schemas.openxmlformats.org/officeDocument/2006/relationships/slide" Target="slides/slide3.xml"/><Relationship Id="rId54" Type="http://schemas.openxmlformats.org/officeDocument/2006/relationships/font" Target="fonts/FiraMono-bold.fntdata"/><Relationship Id="rId13" Type="http://schemas.openxmlformats.org/officeDocument/2006/relationships/slide" Target="slides/slide6.xml"/><Relationship Id="rId57" Type="http://schemas.openxmlformats.org/officeDocument/2006/relationships/font" Target="fonts/LatoLight-italic.fntdata"/><Relationship Id="rId12" Type="http://schemas.openxmlformats.org/officeDocument/2006/relationships/slide" Target="slides/slide5.xml"/><Relationship Id="rId56" Type="http://schemas.openxmlformats.org/officeDocument/2006/relationships/font" Target="fonts/LatoLight-bold.fntdata"/><Relationship Id="rId15" Type="http://schemas.openxmlformats.org/officeDocument/2006/relationships/slide" Target="slides/slide8.xml"/><Relationship Id="rId59" Type="http://schemas.openxmlformats.org/officeDocument/2006/relationships/font" Target="fonts/FiraSansCondensed-regular.fntdata"/><Relationship Id="rId14" Type="http://schemas.openxmlformats.org/officeDocument/2006/relationships/slide" Target="slides/slide7.xml"/><Relationship Id="rId58" Type="http://schemas.openxmlformats.org/officeDocument/2006/relationships/font" Target="fonts/LatoLight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7f92929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7f92929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7f92929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7f92929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7f92929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7f92929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7f92929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7f92929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7f92929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7f92929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fa9678a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fa9678a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fa9678a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fa9678a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fa9678a4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fa9678a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fa9678a4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fa9678a4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fa9678a4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fa9678a4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7ef0d28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7ef0d28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f85fe3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f85fe3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85fe3a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85fe3a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f85fe3a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f85fe3a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f85fe3a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f85fe3a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f85fe3a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f85fe3a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f85fe3a4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f85fe3a4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f85fe3a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f85fe3a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fa9678a4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fa9678a4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f85fe3a4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f85fe3a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f85fe3a4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f85fe3a4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7f92929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7f92929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f85fe3a4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f85fe3a4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2fa9678a4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2fa9678a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fa9678a4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fa9678a4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fa9678a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fa9678a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fa9678a4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fa9678a4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97298a5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c97298a5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f92929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7f92929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7f92929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7f92929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7ef0d283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7ef0d283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7ef0d283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7ef0d28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7ef0d2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7ef0d2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fa9678a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fa9678a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ongodb.com/products/tools/compas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dropbox.com/scl/fi/0yw17k5udo0yxu18eqsuj/mflix.zip?rlkey=zwdrzkqpz30yo48aynlye0cjx&amp;dl=0" TargetMode="External"/><Relationship Id="rId4" Type="http://schemas.openxmlformats.org/officeDocument/2006/relationships/hyperlink" Target="https://www.dropbox.com/scl/fi/0yw17k5udo0yxu18eqsuj/mflix.zip?rlkey=zwdrzkqpz30yo48aynlye0cjx&amp;dl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6825" y="847325"/>
            <a:ext cx="66675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br>
              <a:rPr lang="en" sz="2222"/>
            </a:b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Databases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400450" y="4872450"/>
            <a:ext cx="43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material used with permission from Dr. Rachlin, with thanks!</a:t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Started in 2007 after Doubleclick was acquired by Google, and 3 of its veterans realized the limitations of relational databases for serving &gt; 400,000 ads per second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MongoDB was short for </a:t>
            </a:r>
            <a:r>
              <a:rPr i="1" lang="en"/>
              <a:t>Humongous Database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MongoDB Atlas released in 2016 → </a:t>
            </a:r>
            <a:r>
              <a:rPr lang="en"/>
              <a:t>documentdb</a:t>
            </a:r>
            <a:r>
              <a:rPr lang="en"/>
              <a:t> as a service</a:t>
            </a:r>
            <a:endParaRPr/>
          </a:p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4"/>
          <p:cNvSpPr txBox="1"/>
          <p:nvPr/>
        </p:nvSpPr>
        <p:spPr>
          <a:xfrm>
            <a:off x="0" y="48996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https://www.mongodb.com/company/our-story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Structure</a:t>
            </a:r>
            <a:endParaRPr/>
          </a:p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/>
          <p:nvPr/>
        </p:nvSpPr>
        <p:spPr>
          <a:xfrm>
            <a:off x="834075" y="1282025"/>
            <a:ext cx="7445100" cy="5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1065775" y="2108375"/>
            <a:ext cx="1737600" cy="2587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Collection 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3703200" y="2108375"/>
            <a:ext cx="1737600" cy="2587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Collection B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6340625" y="2081763"/>
            <a:ext cx="1737600" cy="2587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Collection 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1266575" y="280345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1270375" y="338060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1270375" y="395775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3905900" y="280345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3909700" y="338060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3909700" y="395775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6545225" y="280345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6549025" y="338060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6549025" y="3957750"/>
            <a:ext cx="1328400" cy="44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Documents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 </a:t>
            </a:r>
            <a:r>
              <a:rPr lang="en"/>
              <a:t>predefined</a:t>
            </a:r>
            <a:r>
              <a:rPr lang="en"/>
              <a:t> schema for documents is needed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Every document in a collection could have different data/schema</a:t>
            </a:r>
            <a:endParaRPr/>
          </a:p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550" y="2643900"/>
            <a:ext cx="4749101" cy="21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vs Mongo/Document DB</a:t>
            </a:r>
            <a:endParaRPr/>
          </a:p>
        </p:txBody>
      </p:sp>
      <p:sp>
        <p:nvSpPr>
          <p:cNvPr id="206" name="Google Shape;206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7" name="Google Shape;207;p3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{3EB4087B-BFDE-444B-A0B1-9B07FF567B6C}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RDBMS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MongoDB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Table/View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Field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Embedded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Foreign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Reference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Features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u="sng"/>
              <a:t>Rich Query Support</a:t>
            </a:r>
            <a:r>
              <a:rPr lang="en"/>
              <a:t> - robust support for all CRUD ops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u="sng"/>
              <a:t>Indexing</a:t>
            </a:r>
            <a:r>
              <a:rPr lang="en"/>
              <a:t> - supports primary and secondary indices on document fields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u="sng"/>
              <a:t>Replication</a:t>
            </a:r>
            <a:r>
              <a:rPr lang="en"/>
              <a:t> - supports replica sets with automatic failover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Load balancing built in </a:t>
            </a:r>
            <a:endParaRPr/>
          </a:p>
        </p:txBody>
      </p:sp>
      <p:sp>
        <p:nvSpPr>
          <p:cNvPr id="214" name="Google Shape;214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Versions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MongoDB Atlas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Fully managed MongoDB service in the cloud (DBaaS)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MongoDB Enterprise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Subscription-based, self-managed version of MongoDB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MongoDB Community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source-available, free-to-use, self-managed</a:t>
            </a:r>
            <a:endParaRPr/>
          </a:p>
        </p:txBody>
      </p:sp>
      <p:sp>
        <p:nvSpPr>
          <p:cNvPr id="221" name="Google Shape;221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MongoDB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mongosh</a:t>
            </a:r>
            <a:r>
              <a:rPr lang="en"/>
              <a:t> → MongoDB Shell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CLI tool for interacting with a MongoDB instance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MongoDB Compass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free, open-source GUI to work with a MongoDB database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DataGrip and other 3rd Party Tools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Every major language has a library to interface with MongoDB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PyMongo (Python), Mongoose (JavaScript/node), … </a:t>
            </a:r>
            <a:endParaRPr/>
          </a:p>
        </p:txBody>
      </p:sp>
      <p:sp>
        <p:nvSpPr>
          <p:cNvPr id="228" name="Google Shape;228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Community Edition in Docker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87900" y="2763726"/>
            <a:ext cx="45228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Create a container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Map host:container port 27017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Give initial username and password for superuser</a:t>
            </a:r>
            <a:endParaRPr/>
          </a:p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1" y="836350"/>
            <a:ext cx="5000940" cy="173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37" name="Google Shape;237;p41"/>
          <p:cNvCxnSpPr/>
          <p:nvPr/>
        </p:nvCxnSpPr>
        <p:spPr>
          <a:xfrm flipH="1" rot="10800000">
            <a:off x="3893900" y="2125375"/>
            <a:ext cx="773700" cy="3225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8" name="Google Shape;2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498" y="836350"/>
            <a:ext cx="3743651" cy="41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/>
          <p:nvPr/>
        </p:nvSpPr>
        <p:spPr>
          <a:xfrm>
            <a:off x="5316925" y="1879375"/>
            <a:ext cx="8883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41"/>
          <p:cNvSpPr/>
          <p:nvPr/>
        </p:nvSpPr>
        <p:spPr>
          <a:xfrm>
            <a:off x="5316925" y="2702975"/>
            <a:ext cx="8883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41"/>
          <p:cNvSpPr/>
          <p:nvPr/>
        </p:nvSpPr>
        <p:spPr>
          <a:xfrm>
            <a:off x="5249000" y="3683325"/>
            <a:ext cx="3456000" cy="64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6702759" y="3800725"/>
            <a:ext cx="143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6702759" y="4100475"/>
            <a:ext cx="143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Compass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47375" y="508000"/>
            <a:ext cx="49686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GUI Tool for interacting with MongoDB instance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Download and install from &gt;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100"/>
              <a:t> &lt;.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50" name="Google Shape;250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95" y="2043195"/>
            <a:ext cx="4065001" cy="24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649" y="1028300"/>
            <a:ext cx="3457750" cy="24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649" y="3433724"/>
            <a:ext cx="2722450" cy="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8370" y="3942795"/>
            <a:ext cx="1799300" cy="34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42"/>
          <p:cNvCxnSpPr/>
          <p:nvPr/>
        </p:nvCxnSpPr>
        <p:spPr>
          <a:xfrm flipH="1" rot="10800000">
            <a:off x="6924125" y="4247400"/>
            <a:ext cx="679800" cy="416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MFlix Sample Data Set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In Compass, create a new Database named </a:t>
            </a:r>
            <a:r>
              <a:rPr b="1" lang="en"/>
              <a:t>mflix</a:t>
            </a:r>
            <a:br>
              <a:rPr lang="en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Download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mflix</a:t>
            </a:r>
            <a:r>
              <a:rPr lang="en" u="sng">
                <a:solidFill>
                  <a:schemeClr val="hlink"/>
                </a:solidFill>
                <a:hlinkClick r:id="rId4"/>
              </a:rPr>
              <a:t> sample dataset</a:t>
            </a:r>
            <a:r>
              <a:rPr lang="en"/>
              <a:t>  and unzip it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Import JSON files for users, theaters, movies, and comments into new collections in the mflix database</a:t>
            </a:r>
            <a:endParaRPr/>
          </a:p>
        </p:txBody>
      </p:sp>
      <p:sp>
        <p:nvSpPr>
          <p:cNvPr id="262" name="Google Shape;262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Database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87900" y="996600"/>
            <a:ext cx="41841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Document Database</a:t>
            </a:r>
            <a:r>
              <a:rPr lang="en"/>
              <a:t> is a non-relational database that stores data as structured documents, usually in 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are </a:t>
            </a:r>
            <a:r>
              <a:rPr lang="en"/>
              <a:t>designed</a:t>
            </a:r>
            <a:r>
              <a:rPr lang="en"/>
              <a:t> to be </a:t>
            </a:r>
            <a:r>
              <a:rPr i="1" lang="en"/>
              <a:t>simple</a:t>
            </a:r>
            <a:r>
              <a:rPr lang="en"/>
              <a:t>, </a:t>
            </a:r>
            <a:r>
              <a:rPr i="1" lang="en"/>
              <a:t>flexible, </a:t>
            </a:r>
            <a:r>
              <a:rPr lang="en"/>
              <a:t>and </a:t>
            </a:r>
            <a:r>
              <a:rPr i="1" lang="en"/>
              <a:t>scalable</a:t>
            </a:r>
            <a:r>
              <a:rPr lang="en"/>
              <a:t>.</a:t>
            </a:r>
            <a:endParaRPr/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988750"/>
            <a:ext cx="4267200" cy="344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Database and Collection</a:t>
            </a:r>
            <a:endParaRPr/>
          </a:p>
        </p:txBody>
      </p:sp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00" y="1387547"/>
            <a:ext cx="2265300" cy="9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725" y="1285921"/>
            <a:ext cx="4225025" cy="33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/>
          <p:nvPr/>
        </p:nvSpPr>
        <p:spPr>
          <a:xfrm>
            <a:off x="2434550" y="1419700"/>
            <a:ext cx="2946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4277400" y="1958075"/>
            <a:ext cx="1334100" cy="115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7211950" y="4104025"/>
            <a:ext cx="1045800" cy="40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4453992" y="2217875"/>
            <a:ext cx="954600" cy="10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mflix</a:t>
            </a:r>
            <a:endParaRPr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4467142" y="2811375"/>
            <a:ext cx="954600" cy="10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933085" y="1099725"/>
            <a:ext cx="2185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 Create a new DB: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794" y="3070669"/>
            <a:ext cx="1900650" cy="13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/>
          <p:nvPr/>
        </p:nvSpPr>
        <p:spPr>
          <a:xfrm>
            <a:off x="2309475" y="3783550"/>
            <a:ext cx="2946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902796" y="2832450"/>
            <a:ext cx="2977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 Create a new Collection: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Mongo Shell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87900" y="996601"/>
            <a:ext cx="83682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find(...) is like SELECT</a:t>
            </a:r>
            <a:endParaRPr/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5"/>
          <p:cNvSpPr/>
          <p:nvPr/>
        </p:nvSpPr>
        <p:spPr>
          <a:xfrm>
            <a:off x="1632950" y="1812900"/>
            <a:ext cx="5625600" cy="145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collection.find({ ____ }, { ____ 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3711950" y="3970925"/>
            <a:ext cx="41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filters             projections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9" name="Google Shape;289;p45"/>
          <p:cNvCxnSpPr/>
          <p:nvPr/>
        </p:nvCxnSpPr>
        <p:spPr>
          <a:xfrm flipH="1" rot="10800000">
            <a:off x="4258675" y="2870400"/>
            <a:ext cx="244500" cy="12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45"/>
          <p:cNvCxnSpPr/>
          <p:nvPr/>
        </p:nvCxnSpPr>
        <p:spPr>
          <a:xfrm rot="10800000">
            <a:off x="6157675" y="2848825"/>
            <a:ext cx="151200" cy="12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find()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87900" y="996601"/>
            <a:ext cx="83682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SELECT * FROM users;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6"/>
          <p:cNvSpPr/>
          <p:nvPr/>
        </p:nvSpPr>
        <p:spPr>
          <a:xfrm>
            <a:off x="1296875" y="2298425"/>
            <a:ext cx="6760800" cy="145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use mflix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db.users.find()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find()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0" y="219300"/>
            <a:ext cx="83682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SELECT *</a:t>
            </a:r>
            <a:br>
              <a:rPr lang="en"/>
            </a:br>
            <a:r>
              <a:rPr lang="en"/>
              <a:t>FROM users</a:t>
            </a:r>
            <a:br>
              <a:rPr lang="en"/>
            </a:br>
            <a:r>
              <a:rPr lang="en"/>
              <a:t>WHERE name = “Davos Seaworth”;</a:t>
            </a:r>
            <a:endParaRPr/>
          </a:p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7"/>
          <p:cNvSpPr/>
          <p:nvPr/>
        </p:nvSpPr>
        <p:spPr>
          <a:xfrm>
            <a:off x="1296875" y="1845150"/>
            <a:ext cx="6760800" cy="145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db.users.find({"name": "Davos Seaworth"})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  <p:cxnSp>
        <p:nvCxnSpPr>
          <p:cNvPr id="307" name="Google Shape;307;p47"/>
          <p:cNvCxnSpPr/>
          <p:nvPr/>
        </p:nvCxnSpPr>
        <p:spPr>
          <a:xfrm flipH="1">
            <a:off x="4837750" y="1524000"/>
            <a:ext cx="781500" cy="84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7"/>
          <p:cNvSpPr txBox="1"/>
          <p:nvPr/>
        </p:nvSpPr>
        <p:spPr>
          <a:xfrm>
            <a:off x="5541125" y="1181675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filter        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563" y="3408752"/>
            <a:ext cx="6459426" cy="153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find()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140675" y="539725"/>
            <a:ext cx="83682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SELECT * </a:t>
            </a:r>
            <a:br>
              <a:rPr lang="en"/>
            </a:br>
            <a:r>
              <a:rPr lang="en"/>
              <a:t>FROM movies </a:t>
            </a:r>
            <a:br>
              <a:rPr lang="en"/>
            </a:br>
            <a:r>
              <a:rPr lang="en"/>
              <a:t>WHERE rated in ("PG", "PG-13")</a:t>
            </a:r>
            <a:endParaRPr/>
          </a:p>
        </p:txBody>
      </p:sp>
      <p:sp>
        <p:nvSpPr>
          <p:cNvPr id="316" name="Google Shape;316;p4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8"/>
          <p:cNvSpPr/>
          <p:nvPr/>
        </p:nvSpPr>
        <p:spPr>
          <a:xfrm>
            <a:off x="578350" y="2056175"/>
            <a:ext cx="8112600" cy="145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db.movies.find({rated: {$in:[ "PG", "PG-13" ]}})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find()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0" y="672600"/>
            <a:ext cx="83682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R</a:t>
            </a:r>
            <a:r>
              <a:rPr lang="en"/>
              <a:t>eturn movies which were released </a:t>
            </a:r>
            <a:br>
              <a:rPr lang="en"/>
            </a:br>
            <a:r>
              <a:rPr lang="en"/>
              <a:t>in Mexico and have an IMDB </a:t>
            </a:r>
            <a:br>
              <a:rPr lang="en"/>
            </a:br>
            <a:r>
              <a:rPr lang="en"/>
              <a:t>rating of at least 7</a:t>
            </a:r>
            <a:endParaRPr/>
          </a:p>
        </p:txBody>
      </p:sp>
      <p:sp>
        <p:nvSpPr>
          <p:cNvPr id="324" name="Google Shape;324;p4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9"/>
          <p:cNvSpPr/>
          <p:nvPr/>
        </p:nvSpPr>
        <p:spPr>
          <a:xfrm>
            <a:off x="578350" y="2454750"/>
            <a:ext cx="8112600" cy="145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db.movies.find( {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"countries": "Mexico",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"imdb.rating": { $gte: 7 }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} 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find()</a:t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0" y="672600"/>
            <a:ext cx="83682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R</a:t>
            </a:r>
            <a:r>
              <a:rPr lang="en"/>
              <a:t>eturn movies from the </a:t>
            </a:r>
            <a:r>
              <a:rPr b="1" lang="en"/>
              <a:t>movies</a:t>
            </a:r>
            <a:r>
              <a:rPr lang="en"/>
              <a:t> collection which were released in 2010 and either won at least 5 awards or have a genre of Drama</a:t>
            </a:r>
            <a:endParaRPr/>
          </a:p>
        </p:txBody>
      </p:sp>
      <p:sp>
        <p:nvSpPr>
          <p:cNvPr id="332" name="Google Shape;332;p5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0"/>
          <p:cNvSpPr/>
          <p:nvPr/>
        </p:nvSpPr>
        <p:spPr>
          <a:xfrm>
            <a:off x="570525" y="2331000"/>
            <a:ext cx="8112600" cy="248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db.movies.find( {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   “year”: 2010,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   $or: [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{ "awards.wins": { $gte: 5 } },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{ “genres”: "Drama" }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]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339" name="Google Shape;339;p5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75" y="996599"/>
            <a:ext cx="6949925" cy="36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countDocuments()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0" y="672600"/>
            <a:ext cx="83682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How many movies from the </a:t>
            </a:r>
            <a:r>
              <a:rPr b="1" lang="en"/>
              <a:t>movies</a:t>
            </a:r>
            <a:r>
              <a:rPr lang="en"/>
              <a:t> collection were released in 2010 and either won at least 5 awards or have a genre of Drama</a:t>
            </a:r>
            <a:endParaRPr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2"/>
          <p:cNvSpPr/>
          <p:nvPr/>
        </p:nvSpPr>
        <p:spPr>
          <a:xfrm>
            <a:off x="570525" y="2331000"/>
            <a:ext cx="8112600" cy="248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db.movies.countDocuments( {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   “year”: 2010,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   $or: [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{ "awards.wins": { $gte: 5 } },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{ “genres”: "Drama" }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]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mongosh - project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0" y="672600"/>
            <a:ext cx="83682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Return the names of all movies from the </a:t>
            </a:r>
            <a:r>
              <a:rPr b="1" lang="en" sz="2300"/>
              <a:t>movies</a:t>
            </a:r>
            <a:r>
              <a:rPr lang="en" sz="2300"/>
              <a:t> collection that were released in 2010 and either won at least 5 awards or have a genre of Drama</a:t>
            </a:r>
            <a:endParaRPr sz="2300"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3"/>
          <p:cNvSpPr/>
          <p:nvPr/>
        </p:nvSpPr>
        <p:spPr>
          <a:xfrm>
            <a:off x="578350" y="1948050"/>
            <a:ext cx="8112600" cy="248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db.movies.countDocuments( {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   “year”: 2010,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   $or: [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{ "awards.wins": { $gte: 5 } },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{ “genres”: "Drama" } 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]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  }, </a:t>
            </a:r>
            <a:r>
              <a:rPr b="1" lang="en" sz="1900">
                <a:latin typeface="Fira Mono"/>
                <a:ea typeface="Fira Mono"/>
                <a:cs typeface="Fira Mono"/>
                <a:sym typeface="Fira Mono"/>
              </a:rPr>
              <a:t>{“name”: 1, “_id”: 0}</a:t>
            </a: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 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2985500" y="4481025"/>
            <a:ext cx="48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 = return; 0 = don’t return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8" name="Google Shape;358;p53"/>
          <p:cNvCxnSpPr/>
          <p:nvPr/>
        </p:nvCxnSpPr>
        <p:spPr>
          <a:xfrm rot="10800000">
            <a:off x="3477750" y="4134375"/>
            <a:ext cx="258000" cy="47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JSON?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020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5"/>
              <a:buChar char="●"/>
            </a:pPr>
            <a:r>
              <a:rPr b="1" lang="en" sz="1915"/>
              <a:t>JSON</a:t>
            </a:r>
            <a:r>
              <a:rPr lang="en" sz="1915"/>
              <a:t> (JavaScript Object Notation)  </a:t>
            </a:r>
            <a:endParaRPr sz="1915"/>
          </a:p>
          <a:p>
            <a:pPr indent="-33051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5"/>
              <a:buChar char="○"/>
            </a:pPr>
            <a:r>
              <a:rPr lang="en" sz="1604"/>
              <a:t>a lightweight data-interchange format </a:t>
            </a:r>
            <a:endParaRPr sz="1604"/>
          </a:p>
          <a:p>
            <a:pPr indent="-33051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5"/>
              <a:buChar char="○"/>
            </a:pPr>
            <a:r>
              <a:rPr lang="en" sz="1604"/>
              <a:t>It is easy for humans to read and write. </a:t>
            </a:r>
            <a:endParaRPr sz="1604"/>
          </a:p>
          <a:p>
            <a:pPr indent="-33051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5"/>
              <a:buChar char="○"/>
            </a:pPr>
            <a:r>
              <a:rPr lang="en" sz="1604"/>
              <a:t>It is easy for machines to parse and generate. </a:t>
            </a:r>
            <a:endParaRPr sz="1604"/>
          </a:p>
          <a:p>
            <a:pPr indent="-35020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15"/>
              <a:buChar char="●"/>
            </a:pPr>
            <a:r>
              <a:rPr lang="en" sz="1915"/>
              <a:t>JSON is built on two structures:</a:t>
            </a:r>
            <a:endParaRPr sz="1915"/>
          </a:p>
          <a:p>
            <a:pPr indent="-33051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5"/>
              <a:buChar char="○"/>
            </a:pPr>
            <a:r>
              <a:rPr lang="en" sz="1604"/>
              <a:t>A </a:t>
            </a:r>
            <a:r>
              <a:rPr b="1" lang="en" sz="1604"/>
              <a:t>collection of name/value pairs</a:t>
            </a:r>
            <a:r>
              <a:rPr lang="en" sz="1604"/>
              <a:t>. In various languages, this is operationalized as an object, record, struct, dictionary, hash table, keyed list, or associative array.</a:t>
            </a:r>
            <a:endParaRPr sz="1604"/>
          </a:p>
          <a:p>
            <a:pPr indent="-330517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5"/>
              <a:buChar char="○"/>
            </a:pPr>
            <a:r>
              <a:rPr lang="en" sz="1604"/>
              <a:t>An </a:t>
            </a:r>
            <a:r>
              <a:rPr b="1" lang="en" sz="1604"/>
              <a:t>ordered list of values</a:t>
            </a:r>
            <a:r>
              <a:rPr lang="en" sz="1604"/>
              <a:t>. In most languages, this is operationalized as an array, vector, list, or sequence.</a:t>
            </a:r>
            <a:endParaRPr sz="1604"/>
          </a:p>
          <a:p>
            <a:pPr indent="-35020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15"/>
              <a:buChar char="●"/>
            </a:pPr>
            <a:r>
              <a:rPr lang="en" sz="1915"/>
              <a:t>These are two </a:t>
            </a:r>
            <a:r>
              <a:rPr i="1" lang="en" sz="1915" u="sng"/>
              <a:t>universal data structures</a:t>
            </a:r>
            <a:r>
              <a:rPr lang="en" sz="1915"/>
              <a:t>  supported by virtually all modern programming languages</a:t>
            </a:r>
            <a:endParaRPr sz="1915"/>
          </a:p>
          <a:p>
            <a:pPr indent="-350202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15"/>
              <a:buChar char="○"/>
            </a:pPr>
            <a:r>
              <a:rPr lang="en" sz="1915"/>
              <a:t>Thus, JSON makes a great data interchange format. </a:t>
            </a:r>
            <a:endParaRPr sz="1915"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PyMongo</a:t>
            </a:r>
            <a:endParaRPr/>
          </a:p>
        </p:txBody>
      </p:sp>
      <p:sp>
        <p:nvSpPr>
          <p:cNvPr id="364" name="Google Shape;364;p5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PyMongo</a:t>
            </a:r>
            <a:endParaRPr/>
          </a:p>
        </p:txBody>
      </p:sp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387900" y="996601"/>
            <a:ext cx="83682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PyMongo is a Python library for interfacing with MongoDB instances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371" name="Google Shape;371;p5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5"/>
          <p:cNvSpPr/>
          <p:nvPr/>
        </p:nvSpPr>
        <p:spPr>
          <a:xfrm>
            <a:off x="1647725" y="2513750"/>
            <a:ext cx="6051000" cy="1940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from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pymongo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import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(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‘mongodb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b="1" lang="en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//</a:t>
            </a: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user_name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pw</a:t>
            </a:r>
            <a:r>
              <a:rPr b="1" lang="en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@</a:t>
            </a: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localhost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>
                <a:solidFill>
                  <a:srgbClr val="106040"/>
                </a:solidFill>
                <a:latin typeface="Fira Mono"/>
                <a:ea typeface="Fira Mono"/>
                <a:cs typeface="Fira Mono"/>
                <a:sym typeface="Fira Mono"/>
              </a:rPr>
              <a:t>27017</a:t>
            </a:r>
            <a:r>
              <a:rPr lang="en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’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Database and Collection</a:t>
            </a:r>
            <a:endParaRPr/>
          </a:p>
        </p:txBody>
      </p:sp>
      <p:sp>
        <p:nvSpPr>
          <p:cNvPr id="378" name="Google Shape;378;p5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6"/>
          <p:cNvSpPr/>
          <p:nvPr/>
        </p:nvSpPr>
        <p:spPr>
          <a:xfrm>
            <a:off x="1023825" y="1599350"/>
            <a:ext cx="6573600" cy="262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from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pymongo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import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(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‘mongodb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//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user_name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pw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@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localhost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 sz="1600">
                <a:solidFill>
                  <a:srgbClr val="106040"/>
                </a:solidFill>
                <a:latin typeface="Fira Mono"/>
                <a:ea typeface="Fira Mono"/>
                <a:cs typeface="Fira Mono"/>
                <a:sym typeface="Fira Mono"/>
              </a:rPr>
              <a:t>27017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’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‘ds4300’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‘myCollection’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Single Document</a:t>
            </a:r>
            <a:endParaRPr/>
          </a:p>
        </p:txBody>
      </p:sp>
      <p:sp>
        <p:nvSpPr>
          <p:cNvPr id="385" name="Google Shape;385;p5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7"/>
          <p:cNvSpPr/>
          <p:nvPr/>
        </p:nvSpPr>
        <p:spPr>
          <a:xfrm>
            <a:off x="890100" y="970225"/>
            <a:ext cx="7363800" cy="3720000"/>
          </a:xfrm>
          <a:prstGeom prst="roundRect">
            <a:avLst>
              <a:gd fmla="val 900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‘ds4300’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‘myCollection’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	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“author”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“Mark”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	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“text”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“MongoDB is Cool!”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	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“tags”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 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“mongodb”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“python”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post_id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insert_one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).</a:t>
            </a: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inserted_id</a:t>
            </a:r>
            <a:endParaRPr sz="1600">
              <a:solidFill>
                <a:srgbClr val="572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print(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post_id</a:t>
            </a: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600">
              <a:solidFill>
                <a:srgbClr val="572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Documents in Collection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387900" y="996599"/>
            <a:ext cx="83682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SELECT count(*) FROM collection</a:t>
            </a:r>
            <a:endParaRPr/>
          </a:p>
        </p:txBody>
      </p:sp>
      <p:sp>
        <p:nvSpPr>
          <p:cNvPr id="393" name="Google Shape;393;p5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8"/>
          <p:cNvSpPr/>
          <p:nvPr/>
        </p:nvSpPr>
        <p:spPr>
          <a:xfrm>
            <a:off x="848850" y="2571750"/>
            <a:ext cx="7625400" cy="145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Mono"/>
                <a:ea typeface="Fira Mono"/>
                <a:cs typeface="Fira Mono"/>
                <a:sym typeface="Fira Mono"/>
              </a:rPr>
              <a:t>demodb.collection.count_documents({})</a:t>
            </a:r>
            <a:endParaRPr sz="1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type="title"/>
          </p:nvPr>
        </p:nvSpPr>
        <p:spPr>
          <a:xfrm>
            <a:off x="412450" y="17071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400" name="Google Shape;400;p5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Syntax</a:t>
            </a:r>
            <a:endParaRPr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5" y="1211900"/>
            <a:ext cx="4187424" cy="1953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950" y="1211900"/>
            <a:ext cx="4681951" cy="320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75" y="3307100"/>
            <a:ext cx="4187425" cy="11107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8"/>
          <p:cNvSpPr txBox="1"/>
          <p:nvPr/>
        </p:nvSpPr>
        <p:spPr>
          <a:xfrm>
            <a:off x="38625" y="48996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https://www.json.org/json-en.html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JSON? BSON</a:t>
            </a:r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20800" y="7461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BSON → Binary JSON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binary-encoded serialization of a JSON-like document structure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supports extended types not part of basic JSON (e.g. Date, BinaryData, etc)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Lightweight</a:t>
            </a:r>
            <a:r>
              <a:rPr lang="en" sz="1700"/>
              <a:t> - keep space overhead to a minimum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Traversable</a:t>
            </a:r>
            <a:r>
              <a:rPr lang="en" sz="1700"/>
              <a:t> - designed to be easily traversed, which is vitally important to a document DB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Efficient</a:t>
            </a:r>
            <a:r>
              <a:rPr lang="en" sz="1700"/>
              <a:t> - encoding and decoding </a:t>
            </a:r>
            <a:r>
              <a:rPr i="1" lang="en" sz="1700"/>
              <a:t>must</a:t>
            </a:r>
            <a:r>
              <a:rPr lang="en" sz="1700"/>
              <a:t> be efficient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Supported by many modern programming languages</a:t>
            </a:r>
            <a:endParaRPr sz="1700"/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0" y="3499122"/>
            <a:ext cx="4971799" cy="135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(eXtensible Markup Language)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87900" y="996600"/>
            <a:ext cx="43263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Precursor to JSON as data exchange format</a:t>
            </a:r>
            <a:endParaRPr sz="2500"/>
          </a:p>
          <a:p>
            <a:pPr indent="-3873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XML + CSS → web pages that separated content and formatting</a:t>
            </a:r>
            <a:endParaRPr sz="2500"/>
          </a:p>
          <a:p>
            <a:pPr indent="-3873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n" sz="2500"/>
              <a:t>Structurally similar to HTML, but tag set is extensible</a:t>
            </a:r>
            <a:endParaRPr sz="2500"/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4634" l="0" r="0" t="0"/>
          <a:stretch/>
        </p:blipFill>
        <p:spPr>
          <a:xfrm>
            <a:off x="5235500" y="913688"/>
            <a:ext cx="3371707" cy="39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XML-Related Tools/Technologies</a:t>
            </a:r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Xpath</a:t>
            </a:r>
            <a:r>
              <a:rPr lang="en"/>
              <a:t> - a syntax for retrieving specific elements from an XML doc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Xquery</a:t>
            </a:r>
            <a:r>
              <a:rPr lang="en"/>
              <a:t> - a query language for </a:t>
            </a:r>
            <a:r>
              <a:rPr i="1" lang="en"/>
              <a:t>interrogating</a:t>
            </a:r>
            <a:r>
              <a:rPr lang="en"/>
              <a:t> XML documents; the </a:t>
            </a:r>
            <a:r>
              <a:rPr i="1" lang="en"/>
              <a:t>SQL</a:t>
            </a:r>
            <a:r>
              <a:rPr lang="en"/>
              <a:t> of </a:t>
            </a:r>
            <a:r>
              <a:rPr i="1" lang="en"/>
              <a:t>XML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DTD</a:t>
            </a:r>
            <a:r>
              <a:rPr lang="en"/>
              <a:t> - Document Type Definition - a language for describing the allowed structure of an XML document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XSLT</a:t>
            </a:r>
            <a:r>
              <a:rPr lang="en"/>
              <a:t> - eXtensible Stylesheet Language Transformation - tool to transform XML into other formats, including non-XML formats such as HTML.</a:t>
            </a:r>
            <a:endParaRPr/>
          </a:p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Document Databases?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87900" y="996600"/>
            <a:ext cx="83682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Document databases address the </a:t>
            </a:r>
            <a:r>
              <a:rPr i="1" lang="en" sz="2400"/>
              <a:t>impedance mismatch</a:t>
            </a:r>
            <a:r>
              <a:rPr lang="en" sz="2400"/>
              <a:t> problem between object persistence in OO systems and how relational DBs structure data.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OO Programming → Inheritance and Composition of types.  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How do we save a complex object to a relational database? </a:t>
            </a:r>
            <a:r>
              <a:rPr i="1" lang="en" sz="2400"/>
              <a:t>We basically have to deconstruct it</a:t>
            </a:r>
            <a:r>
              <a:rPr lang="en" sz="2400"/>
              <a:t>. 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The structure of a document is </a:t>
            </a:r>
            <a:r>
              <a:rPr i="1" lang="en" sz="2400"/>
              <a:t>self-describing</a:t>
            </a:r>
            <a:r>
              <a:rPr lang="en" sz="2400"/>
              <a:t>.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They are well-aligned with apps that use JSON/XML as a transport layer</a:t>
            </a:r>
            <a:endParaRPr sz="2400"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