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oboto Slab"/>
      <p:regular r:id="rId29"/>
      <p:bold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  <p:embeddedFont>
      <p:font typeface="Lato Light"/>
      <p:regular r:id="rId39"/>
      <p:bold r:id="rId40"/>
      <p:italic r:id="rId41"/>
      <p:boldItalic r:id="rId42"/>
    </p:embeddedFont>
    <p:embeddedFont>
      <p:font typeface="Fira Sans Condensed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Light-bold.fntdata"/><Relationship Id="rId20" Type="http://schemas.openxmlformats.org/officeDocument/2006/relationships/slide" Target="slides/slide14.xml"/><Relationship Id="rId42" Type="http://schemas.openxmlformats.org/officeDocument/2006/relationships/font" Target="fonts/LatoLight-boldItalic.fntdata"/><Relationship Id="rId41" Type="http://schemas.openxmlformats.org/officeDocument/2006/relationships/font" Target="fonts/LatoLight-italic.fntdata"/><Relationship Id="rId22" Type="http://schemas.openxmlformats.org/officeDocument/2006/relationships/slide" Target="slides/slide16.xml"/><Relationship Id="rId44" Type="http://schemas.openxmlformats.org/officeDocument/2006/relationships/font" Target="fonts/FiraSansCondensed-bold.fntdata"/><Relationship Id="rId21" Type="http://schemas.openxmlformats.org/officeDocument/2006/relationships/slide" Target="slides/slide15.xml"/><Relationship Id="rId43" Type="http://schemas.openxmlformats.org/officeDocument/2006/relationships/font" Target="fonts/FiraSansCondensed-regular.fntdata"/><Relationship Id="rId24" Type="http://schemas.openxmlformats.org/officeDocument/2006/relationships/slide" Target="slides/slide18.xml"/><Relationship Id="rId46" Type="http://schemas.openxmlformats.org/officeDocument/2006/relationships/font" Target="fonts/FiraSansCondensed-boldItalic.fntdata"/><Relationship Id="rId23" Type="http://schemas.openxmlformats.org/officeDocument/2006/relationships/slide" Target="slides/slide17.xml"/><Relationship Id="rId45" Type="http://schemas.openxmlformats.org/officeDocument/2006/relationships/font" Target="fonts/FiraSansCondense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Slab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regular.fntdata"/><Relationship Id="rId30" Type="http://schemas.openxmlformats.org/officeDocument/2006/relationships/font" Target="fonts/RobotoSlab-bold.fntdata"/><Relationship Id="rId11" Type="http://schemas.openxmlformats.org/officeDocument/2006/relationships/slide" Target="slides/slide5.xml"/><Relationship Id="rId33" Type="http://schemas.openxmlformats.org/officeDocument/2006/relationships/font" Target="fonts/Roboto-italic.fntdata"/><Relationship Id="rId10" Type="http://schemas.openxmlformats.org/officeDocument/2006/relationships/slide" Target="slides/slide4.xml"/><Relationship Id="rId32" Type="http://schemas.openxmlformats.org/officeDocument/2006/relationships/font" Target="fonts/Roboto-bold.fntdata"/><Relationship Id="rId13" Type="http://schemas.openxmlformats.org/officeDocument/2006/relationships/slide" Target="slides/slide7.xml"/><Relationship Id="rId35" Type="http://schemas.openxmlformats.org/officeDocument/2006/relationships/font" Target="fonts/Lato-regular.fntdata"/><Relationship Id="rId12" Type="http://schemas.openxmlformats.org/officeDocument/2006/relationships/slide" Target="slides/slide6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9.xml"/><Relationship Id="rId37" Type="http://schemas.openxmlformats.org/officeDocument/2006/relationships/font" Target="fonts/Lato-italic.fntdata"/><Relationship Id="rId14" Type="http://schemas.openxmlformats.org/officeDocument/2006/relationships/slide" Target="slides/slide8.xml"/><Relationship Id="rId36" Type="http://schemas.openxmlformats.org/officeDocument/2006/relationships/font" Target="fonts/Lato-bold.fntdata"/><Relationship Id="rId17" Type="http://schemas.openxmlformats.org/officeDocument/2006/relationships/slide" Target="slides/slide11.xml"/><Relationship Id="rId39" Type="http://schemas.openxmlformats.org/officeDocument/2006/relationships/font" Target="fonts/LatoLight-regular.fntdata"/><Relationship Id="rId16" Type="http://schemas.openxmlformats.org/officeDocument/2006/relationships/slide" Target="slides/slide10.xml"/><Relationship Id="rId38" Type="http://schemas.openxmlformats.org/officeDocument/2006/relationships/font" Target="fonts/La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97298a5b3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97298a5b3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0dd48cc65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0dd48cc65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dd48cc65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dd48cc65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dd48cc65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dd48cc65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0dd48cc65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0dd48cc65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0dd48cc65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0dd48cc65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0dcf5d254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0dcf5d254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0dd48cc65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0dd48cc65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0dd48cc65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0dd48cc65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0dcf5d254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0dcf5d254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0dd48cc65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0dd48cc65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dcf5d25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dcf5d25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0dd48cc65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0dd48cc65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0dcf5d254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0dcf5d254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0cf9e9d21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0cf9e9d21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dcf5d254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dcf5d254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dcf5d254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dcf5d254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dcf5d254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0dcf5d254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dd48cc6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0dd48cc6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dd48cc65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0dd48cc65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dd48cc65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dd48cc65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0dd48cc65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0dd48cc65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7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7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9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9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21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21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6" name="Google Shape;86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4064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hasCustomPrompt="1" type="title"/>
          </p:nvPr>
        </p:nvSpPr>
        <p:spPr>
          <a:xfrm>
            <a:off x="420325" y="8787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387900" y="24171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5" name="Google Shape;95;p23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rgbClr val="F3F3F3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87900" y="1062325"/>
            <a:ext cx="83682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Lato"/>
              <a:buChar char="●"/>
              <a:defRPr sz="2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○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■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●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○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■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●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○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■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 Condensed"/>
              <a:buNone/>
              <a:defRPr sz="300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ctrTitle"/>
          </p:nvPr>
        </p:nvSpPr>
        <p:spPr>
          <a:xfrm>
            <a:off x="1290000" y="649150"/>
            <a:ext cx="6667500" cy="233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22"/>
              <a:t>DS 4300</a:t>
            </a:r>
            <a:endParaRPr sz="222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2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the </a:t>
            </a:r>
            <a:br>
              <a:rPr lang="en"/>
            </a:br>
            <a:r>
              <a:rPr lang="en"/>
              <a:t>Graph Data Model</a:t>
            </a:r>
            <a:endParaRPr sz="1300"/>
          </a:p>
        </p:txBody>
      </p:sp>
      <p:sp>
        <p:nvSpPr>
          <p:cNvPr id="103" name="Google Shape;103;p25"/>
          <p:cNvSpPr txBox="1"/>
          <p:nvPr>
            <p:ph idx="1" type="subTitle"/>
          </p:nvPr>
        </p:nvSpPr>
        <p:spPr>
          <a:xfrm>
            <a:off x="1680300" y="3319450"/>
            <a:ext cx="5783400" cy="13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 Light"/>
                <a:ea typeface="Lato Light"/>
                <a:cs typeface="Lato Light"/>
                <a:sym typeface="Lato Light"/>
              </a:rPr>
              <a:t>Mark Fontenot, PhD</a:t>
            </a:r>
            <a:endParaRPr sz="22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 Light"/>
                <a:ea typeface="Lato Light"/>
                <a:cs typeface="Lato Light"/>
                <a:sym typeface="Lato Light"/>
              </a:rPr>
              <a:t>Northeastern University</a:t>
            </a:r>
            <a:endParaRPr sz="2200"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4" name="Google Shape;104;p25"/>
          <p:cNvSpPr txBox="1"/>
          <p:nvPr/>
        </p:nvSpPr>
        <p:spPr>
          <a:xfrm>
            <a:off x="1046150" y="4891150"/>
            <a:ext cx="772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Material referenced from Graph Algorithms - Practical Examples in Apache Spark and Neo4j by Needham and Hodler (O’Reilly Press, 2019) 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vs. Unweighted</a:t>
            </a:r>
            <a:endParaRPr/>
          </a:p>
        </p:txBody>
      </p:sp>
      <p:sp>
        <p:nvSpPr>
          <p:cNvPr id="187" name="Google Shape;187;p34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8" name="Google Shape;1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088" y="1073138"/>
            <a:ext cx="7972425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Directed vs. Undirected</a:t>
            </a:r>
            <a:endParaRPr/>
          </a:p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5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6" name="Google Shape;1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237" y="928875"/>
            <a:ext cx="6619525" cy="380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Cyclic vs Acyclic</a:t>
            </a:r>
            <a:endParaRPr/>
          </a:p>
        </p:txBody>
      </p:sp>
      <p:sp>
        <p:nvSpPr>
          <p:cNvPr id="202" name="Google Shape;202;p36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6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4" name="Google Shape;20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276" y="1145526"/>
            <a:ext cx="8736625" cy="3204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Sparse vs. Dense</a:t>
            </a:r>
            <a:endParaRPr/>
          </a:p>
        </p:txBody>
      </p:sp>
      <p:sp>
        <p:nvSpPr>
          <p:cNvPr id="210" name="Google Shape;210;p37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7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2" name="Google Shape;21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76" y="1097625"/>
            <a:ext cx="8535875" cy="315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</p:txBody>
      </p:sp>
      <p:sp>
        <p:nvSpPr>
          <p:cNvPr id="218" name="Google Shape;218;p38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8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0" name="Google Shape;22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50" y="1025350"/>
            <a:ext cx="803910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Graph Algorithms - Pathfinding</a:t>
            </a:r>
            <a:endParaRPr/>
          </a:p>
        </p:txBody>
      </p:sp>
      <p:sp>
        <p:nvSpPr>
          <p:cNvPr id="226" name="Google Shape;226;p39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b="1" lang="en"/>
              <a:t>Pathfinding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finding the shortest path between two nodes, if one exists, is probably the most common operation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“shortest” means fewest edges or lowest weight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Average Shortest Path can be used to monitor efficiency and resiliency of networks. 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Minimum spanning tree, cycle detection, max/min flow… are other types of pathfinding </a:t>
            </a:r>
            <a:endParaRPr/>
          </a:p>
        </p:txBody>
      </p:sp>
      <p:sp>
        <p:nvSpPr>
          <p:cNvPr id="227" name="Google Shape;227;p39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 vs DFS</a:t>
            </a:r>
            <a:endParaRPr/>
          </a:p>
        </p:txBody>
      </p:sp>
      <p:sp>
        <p:nvSpPr>
          <p:cNvPr id="233" name="Google Shape;233;p40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0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5" name="Google Shape;23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900" y="1646614"/>
            <a:ext cx="7386774" cy="24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Path</a:t>
            </a:r>
            <a:endParaRPr/>
          </a:p>
        </p:txBody>
      </p:sp>
      <p:sp>
        <p:nvSpPr>
          <p:cNvPr id="241" name="Google Shape;241;p41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2" name="Google Shape;24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75" y="1266225"/>
            <a:ext cx="8828450" cy="301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/>
          <p:nvPr>
            <p:ph type="title"/>
          </p:nvPr>
        </p:nvSpPr>
        <p:spPr>
          <a:xfrm>
            <a:off x="387900" y="150250"/>
            <a:ext cx="8368200" cy="99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Graph Algorithms - Centrality &amp; Community Detection</a:t>
            </a:r>
            <a:endParaRPr/>
          </a:p>
        </p:txBody>
      </p:sp>
      <p:sp>
        <p:nvSpPr>
          <p:cNvPr id="248" name="Google Shape;248;p42"/>
          <p:cNvSpPr txBox="1"/>
          <p:nvPr>
            <p:ph idx="1" type="body"/>
          </p:nvPr>
        </p:nvSpPr>
        <p:spPr>
          <a:xfrm>
            <a:off x="387900" y="1290925"/>
            <a:ext cx="8368200" cy="3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b="1" lang="en"/>
              <a:t>Centrality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determining which nodes are “more important” in a network compared to other nodes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EX: Social Network Influencers? 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b="1" lang="en"/>
              <a:t>Community Detection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evaluate clustering or partitioning of nodes of a graph and tendency to strengthen or break apart</a:t>
            </a:r>
            <a:endParaRPr/>
          </a:p>
        </p:txBody>
      </p:sp>
      <p:sp>
        <p:nvSpPr>
          <p:cNvPr id="249" name="Google Shape;249;p42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Centrality</a:t>
            </a:r>
            <a:endParaRPr/>
          </a:p>
        </p:txBody>
      </p:sp>
      <p:sp>
        <p:nvSpPr>
          <p:cNvPr id="255" name="Google Shape;255;p43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3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7" name="Google Shape;25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400" y="797024"/>
            <a:ext cx="8200926" cy="414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Graph Database</a:t>
            </a:r>
            <a:endParaRPr/>
          </a:p>
        </p:txBody>
      </p:sp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Data model based on the graph data structure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Composed of nodes and edges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edges connect nodes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each is uniquely identified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each can contain properties (e.g. name, occupation, etc)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supports queries based on graph-oriented operations</a:t>
            </a:r>
            <a:endParaRPr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traversals</a:t>
            </a:r>
            <a:endParaRPr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shortest path</a:t>
            </a:r>
            <a:endParaRPr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i="1" lang="en"/>
              <a:t>lots of others</a:t>
            </a:r>
            <a:endParaRPr/>
          </a:p>
        </p:txBody>
      </p:sp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Famous Graph Algorithms</a:t>
            </a:r>
            <a:endParaRPr/>
          </a:p>
        </p:txBody>
      </p:sp>
      <p:sp>
        <p:nvSpPr>
          <p:cNvPr id="263" name="Google Shape;263;p44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b="1" lang="en"/>
              <a:t>Dijkstra’s Algorithm</a:t>
            </a:r>
            <a:r>
              <a:rPr lang="en"/>
              <a:t> - single-source shortest path algo for positively weighted graphs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b="1" lang="en"/>
              <a:t>A* Algorithm</a:t>
            </a:r>
            <a:r>
              <a:rPr lang="en"/>
              <a:t> -  Similar to Dijkstra’s with added feature of using a heuristic to guide traversal 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b="1" lang="en"/>
              <a:t>PageRank</a:t>
            </a:r>
            <a:r>
              <a:rPr lang="en"/>
              <a:t> - measures the importance of each node within a graph based on the number of incoming relationships and the importance of the nodes from those incoming relationships</a:t>
            </a:r>
            <a:endParaRPr/>
          </a:p>
        </p:txBody>
      </p:sp>
      <p:sp>
        <p:nvSpPr>
          <p:cNvPr id="264" name="Google Shape;264;p44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Neo4j</a:t>
            </a:r>
            <a:endParaRPr/>
          </a:p>
        </p:txBody>
      </p:sp>
      <p:sp>
        <p:nvSpPr>
          <p:cNvPr id="270" name="Google Shape;270;p45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A Graph Database System that supports both transactional and analytical processing of graph-based data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Relatively new class of no-sql DBs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Considered schema optional (one can be imposed)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Supports various types of indexing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ACID compliant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Supports distributed computing 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Similar: Microsoft CosmoDB, Amazon Neptune</a:t>
            </a:r>
            <a:endParaRPr/>
          </a:p>
        </p:txBody>
      </p:sp>
      <p:sp>
        <p:nvSpPr>
          <p:cNvPr id="271" name="Google Shape;271;p45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/>
          <p:nvPr>
            <p:ph type="title"/>
          </p:nvPr>
        </p:nvSpPr>
        <p:spPr>
          <a:xfrm>
            <a:off x="420325" y="8787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</a:t>
            </a:r>
            <a:endParaRPr/>
          </a:p>
        </p:txBody>
      </p:sp>
      <p:sp>
        <p:nvSpPr>
          <p:cNvPr id="277" name="Google Shape;277;p46"/>
          <p:cNvSpPr txBox="1"/>
          <p:nvPr>
            <p:ph idx="1" type="body"/>
          </p:nvPr>
        </p:nvSpPr>
        <p:spPr>
          <a:xfrm>
            <a:off x="387900" y="24171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6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 Graphs Show up?</a:t>
            </a:r>
            <a:endParaRPr/>
          </a:p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Social Networks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yes… things like Instagram,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but also… modeling social interactions in fields like psychology and sociology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The Web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it is just a big graph of “pages” (nodes) connected by hyperlinks (edges)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Chemical and biological data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systems biology, genetics, etc.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interaction relationships in chemistry</a:t>
            </a:r>
            <a:endParaRPr/>
          </a:p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of Graphs and Graph Theory</a:t>
            </a:r>
            <a:endParaRPr/>
          </a:p>
        </p:txBody>
      </p:sp>
      <p:sp>
        <p:nvSpPr>
          <p:cNvPr id="124" name="Google Shape;124;p28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graph?</a:t>
            </a:r>
            <a:endParaRPr/>
          </a:p>
        </p:txBody>
      </p:sp>
      <p:sp>
        <p:nvSpPr>
          <p:cNvPr id="130" name="Google Shape;130;p29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Labeled Property Graph</a:t>
            </a:r>
            <a:endParaRPr b="1"/>
          </a:p>
          <a:p>
            <a:pPr indent="-393700" lvl="0" marL="457200" rtl="0" algn="l">
              <a:spcBef>
                <a:spcPts val="120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Composed of a set of node (vertex) objects and relationship (edge) objects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Labels are used to mark a node as part of a group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Properties are attributes (think KV pairs) and can exist on nodes and relationships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Nodes with no associated relationships are OK.  Edges not connected to nodes are </a:t>
            </a:r>
            <a:r>
              <a:rPr lang="en" u="sng"/>
              <a:t>not</a:t>
            </a:r>
            <a:r>
              <a:rPr lang="en"/>
              <a:t> permitted. </a:t>
            </a:r>
            <a:endParaRPr/>
          </a:p>
        </p:txBody>
      </p:sp>
      <p:sp>
        <p:nvSpPr>
          <p:cNvPr id="131" name="Google Shape;131;p29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37" name="Google Shape;137;p30"/>
          <p:cNvSpPr txBox="1"/>
          <p:nvPr>
            <p:ph idx="1" type="body"/>
          </p:nvPr>
        </p:nvSpPr>
        <p:spPr>
          <a:xfrm>
            <a:off x="5622675" y="996600"/>
            <a:ext cx="31335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2 Labels: 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person  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car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4 relationship types: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Drives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Owns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Lives_with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Married_to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Properties</a:t>
            </a:r>
            <a:endParaRPr sz="2300"/>
          </a:p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750" y="378188"/>
            <a:ext cx="5204350" cy="4602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30"/>
          <p:cNvCxnSpPr/>
          <p:nvPr/>
        </p:nvCxnSpPr>
        <p:spPr>
          <a:xfrm rot="10800000">
            <a:off x="4389050" y="3155500"/>
            <a:ext cx="1312500" cy="131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30"/>
          <p:cNvCxnSpPr/>
          <p:nvPr/>
        </p:nvCxnSpPr>
        <p:spPr>
          <a:xfrm rot="10800000">
            <a:off x="4539850" y="4317550"/>
            <a:ext cx="1111500" cy="19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30"/>
          <p:cNvCxnSpPr/>
          <p:nvPr/>
        </p:nvCxnSpPr>
        <p:spPr>
          <a:xfrm flipH="1">
            <a:off x="4984500" y="1298100"/>
            <a:ext cx="580800" cy="12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30"/>
          <p:cNvCxnSpPr/>
          <p:nvPr/>
        </p:nvCxnSpPr>
        <p:spPr>
          <a:xfrm flipH="1">
            <a:off x="3406425" y="1362625"/>
            <a:ext cx="2252100" cy="251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30"/>
          <p:cNvCxnSpPr/>
          <p:nvPr/>
        </p:nvCxnSpPr>
        <p:spPr>
          <a:xfrm flipH="1">
            <a:off x="3915775" y="2502950"/>
            <a:ext cx="1757100" cy="24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30"/>
          <p:cNvCxnSpPr/>
          <p:nvPr/>
        </p:nvCxnSpPr>
        <p:spPr>
          <a:xfrm rot="10800000">
            <a:off x="3313450" y="1993875"/>
            <a:ext cx="2337900" cy="50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Paths</a:t>
            </a:r>
            <a:endParaRPr/>
          </a:p>
        </p:txBody>
      </p:sp>
      <p:sp>
        <p:nvSpPr>
          <p:cNvPr id="151" name="Google Shape;151;p31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</a:t>
            </a:r>
            <a:r>
              <a:rPr b="1" i="1" lang="en"/>
              <a:t>path</a:t>
            </a:r>
            <a:r>
              <a:rPr i="1" lang="en"/>
              <a:t> </a:t>
            </a:r>
            <a:r>
              <a:rPr lang="en"/>
              <a:t>is an ordered sequence of nodes connected by edges in which no nodes or edges are repeated. </a:t>
            </a:r>
            <a:endParaRPr/>
          </a:p>
        </p:txBody>
      </p:sp>
      <p:sp>
        <p:nvSpPr>
          <p:cNvPr id="152" name="Google Shape;152;p31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31"/>
          <p:cNvSpPr/>
          <p:nvPr/>
        </p:nvSpPr>
        <p:spPr>
          <a:xfrm>
            <a:off x="659800" y="2488600"/>
            <a:ext cx="609600" cy="609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1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31"/>
          <p:cNvSpPr/>
          <p:nvPr/>
        </p:nvSpPr>
        <p:spPr>
          <a:xfrm>
            <a:off x="1766050" y="2708000"/>
            <a:ext cx="609600" cy="609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2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31"/>
          <p:cNvSpPr/>
          <p:nvPr/>
        </p:nvSpPr>
        <p:spPr>
          <a:xfrm>
            <a:off x="2940425" y="2403200"/>
            <a:ext cx="609600" cy="609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3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31"/>
          <p:cNvSpPr/>
          <p:nvPr/>
        </p:nvSpPr>
        <p:spPr>
          <a:xfrm>
            <a:off x="1095475" y="3641450"/>
            <a:ext cx="609600" cy="609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6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31"/>
          <p:cNvSpPr/>
          <p:nvPr/>
        </p:nvSpPr>
        <p:spPr>
          <a:xfrm>
            <a:off x="2330825" y="3686275"/>
            <a:ext cx="609600" cy="609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5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31"/>
          <p:cNvSpPr/>
          <p:nvPr/>
        </p:nvSpPr>
        <p:spPr>
          <a:xfrm>
            <a:off x="3738275" y="3580500"/>
            <a:ext cx="609600" cy="609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4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9" name="Google Shape;159;p31"/>
          <p:cNvCxnSpPr>
            <a:stCxn id="153" idx="6"/>
            <a:endCxn id="154" idx="2"/>
          </p:cNvCxnSpPr>
          <p:nvPr/>
        </p:nvCxnSpPr>
        <p:spPr>
          <a:xfrm>
            <a:off x="1269400" y="2793400"/>
            <a:ext cx="496800" cy="219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31"/>
          <p:cNvCxnSpPr>
            <a:stCxn id="154" idx="6"/>
            <a:endCxn id="155" idx="2"/>
          </p:cNvCxnSpPr>
          <p:nvPr/>
        </p:nvCxnSpPr>
        <p:spPr>
          <a:xfrm flipH="1" rot="10800000">
            <a:off x="2375650" y="2708000"/>
            <a:ext cx="564900" cy="304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31"/>
          <p:cNvCxnSpPr>
            <a:stCxn id="155" idx="3"/>
            <a:endCxn id="157" idx="0"/>
          </p:cNvCxnSpPr>
          <p:nvPr/>
        </p:nvCxnSpPr>
        <p:spPr>
          <a:xfrm flipH="1">
            <a:off x="2635499" y="2923526"/>
            <a:ext cx="394200" cy="7626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31"/>
          <p:cNvCxnSpPr>
            <a:stCxn id="155" idx="5"/>
            <a:endCxn id="158" idx="0"/>
          </p:cNvCxnSpPr>
          <p:nvPr/>
        </p:nvCxnSpPr>
        <p:spPr>
          <a:xfrm>
            <a:off x="3460751" y="2923526"/>
            <a:ext cx="582300" cy="657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31"/>
          <p:cNvCxnSpPr>
            <a:stCxn id="157" idx="6"/>
            <a:endCxn id="158" idx="2"/>
          </p:cNvCxnSpPr>
          <p:nvPr/>
        </p:nvCxnSpPr>
        <p:spPr>
          <a:xfrm flipH="1" rot="10800000">
            <a:off x="2940425" y="3885175"/>
            <a:ext cx="798000" cy="105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31"/>
          <p:cNvCxnSpPr>
            <a:stCxn id="156" idx="6"/>
            <a:endCxn id="157" idx="2"/>
          </p:cNvCxnSpPr>
          <p:nvPr/>
        </p:nvCxnSpPr>
        <p:spPr>
          <a:xfrm>
            <a:off x="1705075" y="3946250"/>
            <a:ext cx="625800" cy="44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31"/>
          <p:cNvCxnSpPr>
            <a:stCxn id="156" idx="7"/>
            <a:endCxn id="154" idx="4"/>
          </p:cNvCxnSpPr>
          <p:nvPr/>
        </p:nvCxnSpPr>
        <p:spPr>
          <a:xfrm flipH="1" rot="10800000">
            <a:off x="1615801" y="3317624"/>
            <a:ext cx="455100" cy="413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31"/>
          <p:cNvCxnSpPr>
            <a:stCxn id="156" idx="0"/>
            <a:endCxn id="154" idx="3"/>
          </p:cNvCxnSpPr>
          <p:nvPr/>
        </p:nvCxnSpPr>
        <p:spPr>
          <a:xfrm flipH="1" rot="10800000">
            <a:off x="1400275" y="3228350"/>
            <a:ext cx="455100" cy="413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31"/>
          <p:cNvSpPr txBox="1"/>
          <p:nvPr/>
        </p:nvSpPr>
        <p:spPr>
          <a:xfrm>
            <a:off x="4704675" y="2775475"/>
            <a:ext cx="4131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Ex: 1 → 2 → 6 → 5</a:t>
            </a:r>
            <a:endParaRPr sz="2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Not a path:</a:t>
            </a:r>
            <a:endParaRPr sz="2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1 → 2 → 6 → 2 → 3</a:t>
            </a:r>
            <a:endParaRPr sz="2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Flavors of Graphs</a:t>
            </a:r>
            <a:endParaRPr/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Connected (vs. </a:t>
            </a:r>
            <a:r>
              <a:rPr b="1" lang="en"/>
              <a:t>Disconnected</a:t>
            </a:r>
            <a:r>
              <a:rPr b="1" lang="en"/>
              <a:t>)</a:t>
            </a:r>
            <a:r>
              <a:rPr lang="en"/>
              <a:t> – there is a path between any two nodes in the graph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Weighted (vs. Unweighted)</a:t>
            </a:r>
            <a:r>
              <a:rPr lang="en"/>
              <a:t> – edge has a weight property (important for some algorithms)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Directed (vs. Undirected)</a:t>
            </a:r>
            <a:r>
              <a:rPr lang="en"/>
              <a:t> – relationships (edges) define a start and end node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Acyclic (vs. Cyclic)</a:t>
            </a:r>
            <a:r>
              <a:rPr lang="en"/>
              <a:t> – Graph contains no cycles</a:t>
            </a:r>
            <a:endParaRPr/>
          </a:p>
        </p:txBody>
      </p:sp>
      <p:sp>
        <p:nvSpPr>
          <p:cNvPr id="174" name="Google Shape;174;p32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Connected vs. Disconnected</a:t>
            </a:r>
            <a:endParaRPr/>
          </a:p>
        </p:txBody>
      </p:sp>
      <p:sp>
        <p:nvSpPr>
          <p:cNvPr id="180" name="Google Shape;180;p33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1" name="Google Shape;1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1" y="1145251"/>
            <a:ext cx="8368200" cy="348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