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Fira Mono"/>
      <p:regular r:id="rId39"/>
      <p:bold r:id="rId40"/>
    </p:embeddedFont>
    <p:embeddedFont>
      <p:font typeface="Lato Light"/>
      <p:regular r:id="rId41"/>
      <p:bold r:id="rId42"/>
      <p:italic r:id="rId43"/>
      <p:boldItalic r:id="rId44"/>
    </p:embeddedFont>
    <p:embeddedFont>
      <p:font typeface="Fira Sans Condensed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Mono-bold.fntdata"/><Relationship Id="rId20" Type="http://schemas.openxmlformats.org/officeDocument/2006/relationships/slide" Target="slides/slide14.xml"/><Relationship Id="rId42" Type="http://schemas.openxmlformats.org/officeDocument/2006/relationships/font" Target="fonts/LatoLight-bold.fntdata"/><Relationship Id="rId41" Type="http://schemas.openxmlformats.org/officeDocument/2006/relationships/font" Target="fonts/LatoLight-regular.fntdata"/><Relationship Id="rId22" Type="http://schemas.openxmlformats.org/officeDocument/2006/relationships/slide" Target="slides/slide16.xml"/><Relationship Id="rId44" Type="http://schemas.openxmlformats.org/officeDocument/2006/relationships/font" Target="fonts/LatoLight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Light-italic.fntdata"/><Relationship Id="rId24" Type="http://schemas.openxmlformats.org/officeDocument/2006/relationships/slide" Target="slides/slide18.xml"/><Relationship Id="rId46" Type="http://schemas.openxmlformats.org/officeDocument/2006/relationships/font" Target="fonts/FiraSansCondensed-bold.fntdata"/><Relationship Id="rId23" Type="http://schemas.openxmlformats.org/officeDocument/2006/relationships/slide" Target="slides/slide17.xml"/><Relationship Id="rId45" Type="http://schemas.openxmlformats.org/officeDocument/2006/relationships/font" Target="fonts/FiraSansCondense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FiraSansCondensed-boldItalic.fntdata"/><Relationship Id="rId25" Type="http://schemas.openxmlformats.org/officeDocument/2006/relationships/slide" Target="slides/slide19.xml"/><Relationship Id="rId47" Type="http://schemas.openxmlformats.org/officeDocument/2006/relationships/font" Target="fonts/FiraSansCondensed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39" Type="http://schemas.openxmlformats.org/officeDocument/2006/relationships/font" Target="fonts/FiraMono-regular.fntdata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7298a5b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7298a5b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e383dfab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e383dfab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e3fa7d5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e3fa7d5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e3fa7d5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e3fa7d5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e3fa7d5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e3fa7d5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e383dfab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e383dfab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e3fa7d5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e3fa7d5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e383dfab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e383dfab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e3fa7d5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e3fa7d5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e3fa7d5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e3fa7d5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e3fa7d55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e3fa7d55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e3fa7d55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e3fa7d55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e3fa7d55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e3fa7d5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e3fa7d55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e3fa7d55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cf9e9d21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0cf9e9d21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e383dfa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e383dfa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e3fa7d55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e3fa7d55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974fcd3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974fcd3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974fcd3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974fcd3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974fcd3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974fcd3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974fcd3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974fcd3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974fcd3b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974fcd3b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87900" y="1062325"/>
            <a:ext cx="83682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  <a:defRPr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Condensed"/>
              <a:buNone/>
              <a:defRPr sz="30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PacktPublishing/Graph-Data-Science-with-Neo4j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1290000" y="649150"/>
            <a:ext cx="6667500" cy="23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/>
              <a:t>DS 4300</a:t>
            </a:r>
            <a:endParaRPr sz="22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</a:t>
            </a:r>
            <a:endParaRPr sz="1300"/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1680300" y="3319450"/>
            <a:ext cx="57834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Mark Fontenot, PhD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Northeastern University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1046150" y="4891150"/>
            <a:ext cx="772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Material referenced from Graph Algorithms - Practical Examples in Apache Spark and Neo4j by Needham and Hodler (O’Reilly Press, 2019) 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 rot="5400000">
            <a:off x="7502850" y="955050"/>
            <a:ext cx="2596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 Browser</a:t>
            </a:r>
            <a:endParaRPr/>
          </a:p>
        </p:txBody>
      </p:sp>
      <p:sp>
        <p:nvSpPr>
          <p:cNvPr id="170" name="Google Shape;170;p3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75" y="536751"/>
            <a:ext cx="8282999" cy="444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4"/>
          <p:cNvSpPr txBox="1"/>
          <p:nvPr/>
        </p:nvSpPr>
        <p:spPr>
          <a:xfrm>
            <a:off x="55725" y="4891950"/>
            <a:ext cx="350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https://neo4j.com/docs/browser-manual/current/visual-tour/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73" name="Google Shape;173;p34"/>
          <p:cNvSpPr txBox="1"/>
          <p:nvPr/>
        </p:nvSpPr>
        <p:spPr>
          <a:xfrm>
            <a:off x="2342775" y="0"/>
            <a:ext cx="408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localhost:7474  </a:t>
            </a:r>
            <a:r>
              <a:rPr lang="en" sz="23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Then login.</a:t>
            </a:r>
            <a:endParaRPr sz="23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Data by Creating Nodes</a:t>
            </a:r>
            <a:endParaRPr/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2375" y="1001000"/>
            <a:ext cx="85620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CREATE (:User {name: "Alice", birthPlace: "Paris"})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CREATE (:User {name: "Bob", birthPlace: "London"})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CREATE (:User {name: "Carol", birthPlace: "London"})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CREATE (:User {name: "Dave", birthPlace: "London"})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CREATE (</a:t>
            </a: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User {name: "Eve", birthPlace: "Rome"})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023" y="3406225"/>
            <a:ext cx="5962326" cy="13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 Edge with No Variable Names</a:t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312375" y="1001000"/>
            <a:ext cx="85620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99999"/>
                </a:solidFill>
                <a:latin typeface="Fira Mono"/>
                <a:ea typeface="Fira Mono"/>
                <a:cs typeface="Fira Mono"/>
                <a:sym typeface="Fira Mono"/>
              </a:rPr>
              <a:t>CREATE (:User {name: "Alice", birthPlace: "Paris"})</a:t>
            </a:r>
            <a:endParaRPr sz="1900">
              <a:solidFill>
                <a:srgbClr val="999999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99999"/>
                </a:solidFill>
                <a:latin typeface="Fira Mono"/>
                <a:ea typeface="Fira Mono"/>
                <a:cs typeface="Fira Mono"/>
                <a:sym typeface="Fira Mono"/>
              </a:rPr>
              <a:t>CREATE (:User {name: "Bob", birthPlace: "London"})</a:t>
            </a:r>
            <a:endParaRPr sz="1900">
              <a:solidFill>
                <a:srgbClr val="999999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MATCH (alice:User {name:”Alice”})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MATCH (bob:User {name: “Bob”})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CREATE (alice)-[:KNOWS {since: “2022-12-01”}]-&gt;(bob)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88" name="Google Shape;188;p3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6"/>
          <p:cNvSpPr txBox="1"/>
          <p:nvPr/>
        </p:nvSpPr>
        <p:spPr>
          <a:xfrm>
            <a:off x="2752575" y="4050600"/>
            <a:ext cx="4995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Note: </a:t>
            </a:r>
            <a:r>
              <a:rPr lang="en" sz="2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Relationships are directed in neo4j. </a:t>
            </a:r>
            <a:endParaRPr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0" name="Google Shape;190;p36"/>
          <p:cNvCxnSpPr/>
          <p:nvPr/>
        </p:nvCxnSpPr>
        <p:spPr>
          <a:xfrm flipH="1" rot="10800000">
            <a:off x="6029050" y="3254475"/>
            <a:ext cx="5388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87900" y="671525"/>
            <a:ext cx="8368200" cy="4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users were born in London?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MATCH (usr:User {birthPlace: “London”})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RETURN usr.name, usr.birthPlace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7"/>
          <p:cNvPicPr preferRelativeResize="0"/>
          <p:nvPr/>
        </p:nvPicPr>
        <p:blipFill rotWithShape="1">
          <a:blip r:embed="rId3">
            <a:alphaModFix/>
          </a:blip>
          <a:srcRect b="9739" l="0" r="8742" t="0"/>
          <a:stretch/>
        </p:blipFill>
        <p:spPr>
          <a:xfrm>
            <a:off x="3597949" y="2761474"/>
            <a:ext cx="2268750" cy="19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Dataset and Move to Import Folder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this repo:</a:t>
            </a:r>
            <a:br>
              <a:rPr lang="en"/>
            </a:br>
            <a:r>
              <a:rPr lang="en" sz="2100" u="sng">
                <a:solidFill>
                  <a:schemeClr val="hlink"/>
                </a:solidFill>
                <a:hlinkClick r:id="rId3"/>
              </a:rPr>
              <a:t>https://github.com/PacktPublishing/Graph-Data-Science-with-Neo4j</a:t>
            </a:r>
            <a:r>
              <a:rPr lang="en" sz="2100"/>
              <a:t>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b="1" lang="en"/>
              <a:t>Chapter02/data</a:t>
            </a:r>
            <a:r>
              <a:rPr lang="en"/>
              <a:t> of data repo, unzip the </a:t>
            </a:r>
            <a:r>
              <a:rPr b="1" lang="en"/>
              <a:t>netflix.zip</a:t>
            </a:r>
            <a:r>
              <a:rPr lang="en"/>
              <a:t> file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Copy netflix_titles.csv into the following folder where you put your docker compose file</a:t>
            </a:r>
            <a:br>
              <a:rPr lang="en"/>
            </a:br>
            <a:r>
              <a:rPr lang="en"/>
              <a:t>	</a:t>
            </a:r>
            <a:r>
              <a:rPr b="1" lang="en"/>
              <a:t>neo4j_db/neo4j_db/import</a:t>
            </a:r>
            <a:endParaRPr b="1"/>
          </a:p>
        </p:txBody>
      </p:sp>
      <p:sp>
        <p:nvSpPr>
          <p:cNvPr id="205" name="Google Shape;205;p3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Data</a:t>
            </a:r>
            <a:endParaRPr/>
          </a:p>
        </p:txBody>
      </p:sp>
      <p:sp>
        <p:nvSpPr>
          <p:cNvPr id="211" name="Google Shape;211;p3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Importing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87900" y="1541550"/>
            <a:ext cx="8368200" cy="3101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Fira Mono"/>
                <a:ea typeface="Fira Mono"/>
                <a:cs typeface="Fira Mono"/>
                <a:sym typeface="Fira Mono"/>
              </a:rPr>
              <a:t>LOAD CSV WITH HEADERS </a:t>
            </a:r>
            <a:br>
              <a:rPr lang="en" sz="2200">
                <a:latin typeface="Fira Mono"/>
                <a:ea typeface="Fira Mono"/>
                <a:cs typeface="Fira Mono"/>
                <a:sym typeface="Fira Mono"/>
              </a:rPr>
            </a:br>
            <a:r>
              <a:rPr lang="en" sz="2200">
                <a:latin typeface="Fira Mono"/>
                <a:ea typeface="Fira Mono"/>
                <a:cs typeface="Fira Mono"/>
                <a:sym typeface="Fira Mono"/>
              </a:rPr>
              <a:t>FROM 'file:///netflix_titles.csv' AS line </a:t>
            </a:r>
            <a:br>
              <a:rPr lang="en" sz="2200">
                <a:latin typeface="Fira Mono"/>
                <a:ea typeface="Fira Mono"/>
                <a:cs typeface="Fira Mono"/>
                <a:sym typeface="Fira Mono"/>
              </a:rPr>
            </a:br>
            <a:r>
              <a:rPr lang="en" sz="2200">
                <a:latin typeface="Fira Mono"/>
                <a:ea typeface="Fira Mono"/>
                <a:cs typeface="Fira Mono"/>
                <a:sym typeface="Fira Mono"/>
              </a:rPr>
              <a:t>CREATE(:Movie {</a:t>
            </a:r>
            <a:br>
              <a:rPr lang="en" sz="2200">
                <a:latin typeface="Fira Mono"/>
                <a:ea typeface="Fira Mono"/>
                <a:cs typeface="Fira Mono"/>
                <a:sym typeface="Fira Mono"/>
              </a:rPr>
            </a:br>
            <a:r>
              <a:rPr lang="en" sz="2200">
                <a:latin typeface="Fira Mono"/>
                <a:ea typeface="Fira Mono"/>
                <a:cs typeface="Fira Mono"/>
                <a:sym typeface="Fira Mono"/>
              </a:rPr>
              <a:t>    id: line.show_id, </a:t>
            </a:r>
            <a:br>
              <a:rPr lang="en" sz="2200">
                <a:latin typeface="Fira Mono"/>
                <a:ea typeface="Fira Mono"/>
                <a:cs typeface="Fira Mono"/>
                <a:sym typeface="Fira Mono"/>
              </a:rPr>
            </a:br>
            <a:r>
              <a:rPr lang="en" sz="2200">
                <a:latin typeface="Fira Mono"/>
                <a:ea typeface="Fira Mono"/>
                <a:cs typeface="Fira Mono"/>
                <a:sym typeface="Fira Mono"/>
              </a:rPr>
              <a:t>    title: line.title, </a:t>
            </a:r>
            <a:br>
              <a:rPr lang="en" sz="2200">
                <a:latin typeface="Fira Mono"/>
                <a:ea typeface="Fira Mono"/>
                <a:cs typeface="Fira Mono"/>
                <a:sym typeface="Fira Mono"/>
              </a:rPr>
            </a:br>
            <a:r>
              <a:rPr lang="en" sz="2200">
                <a:latin typeface="Fira Mono"/>
                <a:ea typeface="Fira Mono"/>
                <a:cs typeface="Fira Mono"/>
                <a:sym typeface="Fira Mono"/>
              </a:rPr>
              <a:t>    releaseYear: line.release_year</a:t>
            </a:r>
            <a:br>
              <a:rPr lang="en" sz="2200">
                <a:latin typeface="Fira Mono"/>
                <a:ea typeface="Fira Mono"/>
                <a:cs typeface="Fira Mono"/>
                <a:sym typeface="Fira Mono"/>
              </a:rPr>
            </a:br>
            <a:r>
              <a:rPr lang="en" sz="2200">
                <a:latin typeface="Fira Mono"/>
                <a:ea typeface="Fira Mono"/>
                <a:cs typeface="Fira Mono"/>
                <a:sym typeface="Fira Mono"/>
              </a:rPr>
              <a:t>  }</a:t>
            </a:r>
            <a:br>
              <a:rPr lang="en" sz="2200">
                <a:latin typeface="Fira Mono"/>
                <a:ea typeface="Fira Mono"/>
                <a:cs typeface="Fira Mono"/>
                <a:sym typeface="Fira Mono"/>
              </a:rPr>
            </a:br>
            <a:r>
              <a:rPr lang="en" sz="2200"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sz="22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18" name="Google Shape;218;p4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0"/>
          <p:cNvSpPr txBox="1"/>
          <p:nvPr/>
        </p:nvSpPr>
        <p:spPr>
          <a:xfrm>
            <a:off x="364600" y="792425"/>
            <a:ext cx="75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Type the following into the Cypher Editor in Neo4j Browser</a:t>
            </a:r>
            <a:endParaRPr sz="2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CSVs - General Syntax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Mono"/>
                <a:ea typeface="Fira Mono"/>
                <a:cs typeface="Fira Mono"/>
                <a:sym typeface="Fira Mono"/>
              </a:rPr>
              <a:t>LOAD CSV</a:t>
            </a:r>
            <a:endParaRPr sz="2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latin typeface="Fira Mono"/>
                <a:ea typeface="Fira Mono"/>
                <a:cs typeface="Fira Mono"/>
                <a:sym typeface="Fira Mono"/>
              </a:rPr>
              <a:t>[WITH HEADERS]</a:t>
            </a:r>
            <a:endParaRPr sz="2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latin typeface="Fira Mono"/>
                <a:ea typeface="Fira Mono"/>
                <a:cs typeface="Fira Mono"/>
                <a:sym typeface="Fira Mono"/>
              </a:rPr>
              <a:t>FROM 'file:///file_in_import_folder.csv'</a:t>
            </a:r>
            <a:endParaRPr sz="2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latin typeface="Fira Mono"/>
                <a:ea typeface="Fira Mono"/>
                <a:cs typeface="Fira Mono"/>
                <a:sym typeface="Fira Mono"/>
              </a:rPr>
              <a:t>AS line</a:t>
            </a:r>
            <a:endParaRPr sz="2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latin typeface="Fira Mono"/>
                <a:ea typeface="Fira Mono"/>
                <a:cs typeface="Fira Mono"/>
                <a:sym typeface="Fira Mono"/>
              </a:rPr>
              <a:t>[FIELDTERMINATOR ',']</a:t>
            </a:r>
            <a:endParaRPr sz="2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latin typeface="Fira Mono"/>
                <a:ea typeface="Fira Mono"/>
                <a:cs typeface="Fira Mono"/>
                <a:sym typeface="Fira Mono"/>
              </a:rPr>
              <a:t>// do stuffs with 'line'</a:t>
            </a:r>
            <a:endParaRPr sz="2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26" name="Google Shape;226;p4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with Directors this Time</a:t>
            </a:r>
            <a:endParaRPr/>
          </a:p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Fira Mono"/>
                <a:ea typeface="Fira Mono"/>
                <a:cs typeface="Fira Mono"/>
                <a:sym typeface="Fira Mono"/>
              </a:rPr>
              <a:t>LOAD CSV WITH HEADERS</a:t>
            </a:r>
            <a:endParaRPr sz="2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Fira Mono"/>
                <a:ea typeface="Fira Mono"/>
                <a:cs typeface="Fira Mono"/>
                <a:sym typeface="Fira Mono"/>
              </a:rPr>
              <a:t>FROM 'file:///netflix_titles.csv' AS line</a:t>
            </a:r>
            <a:endParaRPr sz="2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Fira Mono"/>
                <a:ea typeface="Fira Mono"/>
                <a:cs typeface="Fira Mono"/>
                <a:sym typeface="Fira Mono"/>
              </a:rPr>
              <a:t>WITH split(line.director, ",") as directors_list</a:t>
            </a:r>
            <a:endParaRPr b="1" sz="2100">
              <a:solidFill>
                <a:schemeClr val="accent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Fira Mono"/>
                <a:ea typeface="Fira Mono"/>
                <a:cs typeface="Fira Mono"/>
                <a:sym typeface="Fira Mono"/>
              </a:rPr>
              <a:t>UNWIND directors_list AS director_name</a:t>
            </a:r>
            <a:endParaRPr b="1" sz="2100">
              <a:solidFill>
                <a:schemeClr val="accent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Fira Mono"/>
                <a:ea typeface="Fira Mono"/>
                <a:cs typeface="Fira Mono"/>
                <a:sym typeface="Fira Mono"/>
              </a:rPr>
              <a:t>CREATE (:Person {name: trim(director_name)})</a:t>
            </a:r>
            <a:endParaRPr sz="2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		</a:t>
            </a:r>
            <a:r>
              <a:rPr i="1" lang="en" sz="2100"/>
              <a:t>But this generates duplicate Person nodes (a director can direct </a:t>
            </a:r>
            <a:endParaRPr i="1" sz="21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100"/>
              <a:t>more than 1 movie)</a:t>
            </a:r>
            <a:endParaRPr i="1" sz="2100"/>
          </a:p>
        </p:txBody>
      </p:sp>
      <p:sp>
        <p:nvSpPr>
          <p:cNvPr id="233" name="Google Shape;233;p4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with Directors Merged</a:t>
            </a:r>
            <a:endParaRPr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Fira Mono"/>
                <a:ea typeface="Fira Mono"/>
                <a:cs typeface="Fira Mono"/>
                <a:sym typeface="Fira Mono"/>
              </a:rPr>
              <a:t>MATCH (p:Person) DELETE p</a:t>
            </a:r>
            <a:endParaRPr b="1" sz="2100">
              <a:solidFill>
                <a:schemeClr val="accent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Fira Mono"/>
                <a:ea typeface="Fira Mono"/>
                <a:cs typeface="Fira Mono"/>
                <a:sym typeface="Fira Mono"/>
              </a:rPr>
              <a:t>LOAD CSV WITH HEADERS</a:t>
            </a:r>
            <a:endParaRPr sz="2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Fira Mono"/>
                <a:ea typeface="Fira Mono"/>
                <a:cs typeface="Fira Mono"/>
                <a:sym typeface="Fira Mono"/>
              </a:rPr>
              <a:t>FROM 'file:///netflix_titles.csv' AS line</a:t>
            </a:r>
            <a:endParaRPr sz="2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Mono"/>
                <a:ea typeface="Fira Mono"/>
                <a:cs typeface="Fira Mono"/>
                <a:sym typeface="Fira Mono"/>
              </a:rPr>
              <a:t>WITH split(line.director, ",") as directors_list</a:t>
            </a:r>
            <a:endParaRPr sz="2100">
              <a:solidFill>
                <a:schemeClr val="accent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Mono"/>
                <a:ea typeface="Fira Mono"/>
                <a:cs typeface="Fira Mono"/>
                <a:sym typeface="Fira Mono"/>
              </a:rPr>
              <a:t>UNWIND directors_list AS director_name</a:t>
            </a:r>
            <a:endParaRPr sz="2100">
              <a:solidFill>
                <a:schemeClr val="accent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Fira Mono"/>
                <a:ea typeface="Fira Mono"/>
                <a:cs typeface="Fira Mono"/>
                <a:sym typeface="Fira Mono"/>
              </a:rPr>
              <a:t>MERGE (:Person {name: director_name})</a:t>
            </a:r>
            <a:endParaRPr b="1" i="1" sz="2100">
              <a:solidFill>
                <a:schemeClr val="accent1"/>
              </a:solidFill>
            </a:endParaRPr>
          </a:p>
        </p:txBody>
      </p:sp>
      <p:sp>
        <p:nvSpPr>
          <p:cNvPr id="240" name="Google Shape;240;p4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 Graph Database System that supports both transactional and analytical processing of graph-based data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Relatively new class of no-sql DBs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Considered schema optional (one can be imposed)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Supports various types of indexing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ACID compliant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Supports distributed computing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Similar: Microsoft CosmoDB, Amazon Neptune</a:t>
            </a:r>
            <a:endParaRPr/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Edges</a:t>
            </a:r>
            <a:endParaRPr/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LOAD CSV WITH HEADERS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FROM 'file:///netflix_titles.csv' AS line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MATCH (m:Movie {id: line.show_id})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WITH m, split(line.director, ",") as directors_list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UNWIND directors_list AS director_name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MATCH (p:Person {name: director_name})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Mono"/>
                <a:ea typeface="Fira Mono"/>
                <a:cs typeface="Fira Mono"/>
                <a:sym typeface="Fira Mono"/>
              </a:rPr>
              <a:t>CREATE (p)-[:DIRECTED]-&gt;(m)</a:t>
            </a:r>
            <a:endParaRPr b="1">
              <a:solidFill>
                <a:schemeClr val="accent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47" name="Google Shape;247;p4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Gut Check</a:t>
            </a:r>
            <a:endParaRPr/>
          </a:p>
        </p:txBody>
      </p:sp>
      <p:sp>
        <p:nvSpPr>
          <p:cNvPr id="253" name="Google Shape;253;p45"/>
          <p:cNvSpPr txBox="1"/>
          <p:nvPr>
            <p:ph idx="1" type="body"/>
          </p:nvPr>
        </p:nvSpPr>
        <p:spPr>
          <a:xfrm>
            <a:off x="387900" y="485625"/>
            <a:ext cx="8698500" cy="4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Let’s check the movie titled Ray:</a:t>
            </a:r>
            <a:endParaRPr i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Fira Mono"/>
                <a:ea typeface="Fira Mono"/>
                <a:cs typeface="Fira Mono"/>
                <a:sym typeface="Fira Mono"/>
              </a:rPr>
              <a:t>MATCH (m:Movie {title: "Ray"})&lt;-[:DIRECTED]-(p:Person)</a:t>
            </a:r>
            <a:endParaRPr b="1" sz="2000">
              <a:solidFill>
                <a:schemeClr val="accent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Fira Mono"/>
                <a:ea typeface="Fira Mono"/>
                <a:cs typeface="Fira Mono"/>
                <a:sym typeface="Fira Mono"/>
              </a:rPr>
              <a:t>RETURN m, p</a:t>
            </a:r>
            <a:endParaRPr b="1" sz="2000">
              <a:solidFill>
                <a:schemeClr val="accent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4" name="Google Shape;254;p4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600" y="1765300"/>
            <a:ext cx="4439325" cy="29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</a:t>
            </a:r>
            <a:endParaRPr/>
          </a:p>
        </p:txBody>
      </p:sp>
      <p:sp>
        <p:nvSpPr>
          <p:cNvPr id="261" name="Google Shape;261;p46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 - Query Language and Plugins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87900" y="996600"/>
            <a:ext cx="8368200" cy="4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Cypher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Neo4j’s graph query language created in 2011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Goal: SQL-equivalent </a:t>
            </a:r>
            <a:r>
              <a:rPr lang="en" sz="2100"/>
              <a:t>language</a:t>
            </a:r>
            <a:r>
              <a:rPr lang="en" sz="2100"/>
              <a:t> for graph databases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Provides a visual way of matching patterns and relationships</a:t>
            </a:r>
            <a:br>
              <a:rPr lang="en" sz="2100"/>
            </a:br>
            <a:r>
              <a:rPr lang="en" sz="2100">
                <a:latin typeface="Fira Mono"/>
                <a:ea typeface="Fira Mono"/>
                <a:cs typeface="Fira Mono"/>
                <a:sym typeface="Fira Mono"/>
              </a:rPr>
              <a:t>(nodes)-[:CONNECT_TO]-&gt;(otherNodes)</a:t>
            </a:r>
            <a:endParaRPr sz="2100">
              <a:latin typeface="Fira Mono"/>
              <a:ea typeface="Fira Mono"/>
              <a:cs typeface="Fira Mono"/>
              <a:sym typeface="Fira Mon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APOC Plugin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Awesome Procedures on Cypher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Add-on library that provides </a:t>
            </a:r>
            <a:r>
              <a:rPr lang="en" sz="2100"/>
              <a:t>hundreds of procedures and functions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Graph Data Science Plugin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provides efficient implementations of common graph algorithms (like the ones we talked about yesterday)</a:t>
            </a:r>
            <a:endParaRPr sz="2100"/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 in Docker Compose</a:t>
            </a:r>
            <a:endParaRPr/>
          </a:p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</a:t>
            </a:r>
            <a:endParaRPr/>
          </a:p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Supports </a:t>
            </a:r>
            <a:r>
              <a:rPr b="1" lang="en"/>
              <a:t>multi-container management</a:t>
            </a:r>
            <a:r>
              <a:rPr lang="en"/>
              <a:t>.</a:t>
            </a:r>
            <a:endParaRPr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Set-up is declarative - using YAML docker-compose.yaml file</a:t>
            </a:r>
            <a:endParaRPr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services</a:t>
            </a:r>
            <a:endParaRPr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volumes</a:t>
            </a:r>
            <a:endParaRPr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networks, etc. </a:t>
            </a:r>
            <a:endParaRPr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 command can </a:t>
            </a:r>
            <a:r>
              <a:rPr lang="en"/>
              <a:t>be used to start, stop, or scale a number of services at one time. </a:t>
            </a:r>
            <a:endParaRPr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Provides a consistent method for producing an identical environment (no more “well… it works on my machine!)</a:t>
            </a:r>
            <a:endParaRPr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Interaction is mostly via command 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docker-compose.yaml</a:t>
            </a:r>
            <a:endParaRPr/>
          </a:p>
        </p:txBody>
      </p:sp>
      <p:sp>
        <p:nvSpPr>
          <p:cNvPr id="137" name="Google Shape;137;p3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30"/>
          <p:cNvSpPr txBox="1"/>
          <p:nvPr/>
        </p:nvSpPr>
        <p:spPr>
          <a:xfrm>
            <a:off x="551200" y="798175"/>
            <a:ext cx="7353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services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: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neo4j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: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container_name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: neo4j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image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: neo4j:latest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ports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: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  - 7474:7474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  - 7687:7687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environment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: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  - NEO4J_AUTH=neo4j/${NEO4J_PASSWORD}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  - NEO4J_apoc_export_file_enabled=true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  - NEO4J_apoc_import_file_enabled=true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  - NEO4J_apoc_import_file_use__neo4j__config=true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  - NEO4J_PLUGINS=["apoc", "graph-data-science"]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volumes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: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  - ./neo4j_db/data:/data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  - ./neo4j_db/logs:/logs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  - ./neo4j_db/import:/var/lib/neo4j/import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  - ./neo4j_db/plugins:/plugins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4664975" y="960900"/>
            <a:ext cx="3905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Never put “secrets” in a docker compose file. Use .env files.</a:t>
            </a:r>
            <a:endParaRPr sz="2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" name="Google Shape;140;p30"/>
          <p:cNvCxnSpPr>
            <a:stCxn id="139" idx="1"/>
          </p:cNvCxnSpPr>
          <p:nvPr/>
        </p:nvCxnSpPr>
        <p:spPr>
          <a:xfrm flipH="1">
            <a:off x="4076075" y="1561200"/>
            <a:ext cx="588900" cy="105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.env Files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87900" y="996600"/>
            <a:ext cx="85701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.</a:t>
            </a:r>
            <a:r>
              <a:rPr b="1" lang="en"/>
              <a:t>env</a:t>
            </a:r>
            <a:r>
              <a:rPr lang="en"/>
              <a:t> files - stores a collection of environment variables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good way to keep environment variables for different platforms separate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.env.local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.env.dev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.env.prod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1"/>
          <p:cNvSpPr txBox="1"/>
          <p:nvPr/>
        </p:nvSpPr>
        <p:spPr>
          <a:xfrm>
            <a:off x="3704075" y="3022200"/>
            <a:ext cx="4874100" cy="1323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822950" lIns="91425" spcFirstLastPara="1" rIns="91425" wrap="square" tIns="182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Mono"/>
                <a:ea typeface="Fira Mono"/>
                <a:cs typeface="Fira Mono"/>
                <a:sym typeface="Fira Mono"/>
              </a:rPr>
              <a:t>NEO4J_PASSWORD=abc123!!!</a:t>
            </a:r>
            <a:endParaRPr sz="20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3704075" y="2468100"/>
            <a:ext cx="487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.env file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Commands</a:t>
            </a:r>
            <a:endParaRPr/>
          </a:p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387900" y="836350"/>
            <a:ext cx="8368200" cy="4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Fira Mono"/>
              <a:buChar char="●"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To test if you have Docker CLI properly installed, run:   docker 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--version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Fira Mono"/>
              <a:buChar char="●"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Major Docker Commands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Fira Mono"/>
              <a:buChar char="○"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docker compose up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Fira Mono"/>
              <a:buChar char="○"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docker compose up -d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Fira Mono"/>
              <a:buChar char="○"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docker compose down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Fira Mono"/>
              <a:buChar char="○"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docker compose start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Fira Mono"/>
              <a:buChar char="○"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docker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compose stop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Fira Mono"/>
              <a:buChar char="○"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docker compose build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Fira Mono"/>
              <a:buChar char="○"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docker compose build 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--no-cache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87900" y="417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localhost:7474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33"/>
          <p:cNvPicPr preferRelativeResize="0"/>
          <p:nvPr/>
        </p:nvPicPr>
        <p:blipFill rotWithShape="1">
          <a:blip r:embed="rId3">
            <a:alphaModFix/>
          </a:blip>
          <a:srcRect b="15633" l="0" r="12595" t="0"/>
          <a:stretch/>
        </p:blipFill>
        <p:spPr>
          <a:xfrm>
            <a:off x="809325" y="727875"/>
            <a:ext cx="6274248" cy="430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