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Fira Mono Medium"/>
      <p:regular r:id="rId39"/>
      <p:bold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Fira Mono"/>
      <p:regular r:id="rId45"/>
      <p:bold r:id="rId46"/>
    </p:embeddedFont>
    <p:embeddedFont>
      <p:font typeface="Lato Light"/>
      <p:regular r:id="rId47"/>
      <p:bold r:id="rId48"/>
      <p:italic r:id="rId49"/>
      <p:boldItalic r:id="rId50"/>
    </p:embeddedFont>
    <p:embeddedFont>
      <p:font typeface="Fira Sans Condense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Medium-bold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FiraMono-bold.fntdata"/><Relationship Id="rId45" Type="http://schemas.openxmlformats.org/officeDocument/2006/relationships/font" Target="fonts/Fira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Light-bold.fntdata"/><Relationship Id="rId47" Type="http://schemas.openxmlformats.org/officeDocument/2006/relationships/font" Target="fonts/LatoLight-regular.fntdata"/><Relationship Id="rId49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obotoSlab-regular.fntdata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FiraMonoMediu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Condensed-regular.fntdata"/><Relationship Id="rId50" Type="http://schemas.openxmlformats.org/officeDocument/2006/relationships/font" Target="fonts/LatoLight-boldItalic.fntdata"/><Relationship Id="rId53" Type="http://schemas.openxmlformats.org/officeDocument/2006/relationships/font" Target="fonts/FiraSansCondensed-italic.fntdata"/><Relationship Id="rId52" Type="http://schemas.openxmlformats.org/officeDocument/2006/relationships/font" Target="fonts/FiraSansCondense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FiraSans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c3b825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c3b825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c3b825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6c3b825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09f728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09f728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09f728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709f728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709f728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709f728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713247f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713247f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709f728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709f728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713247f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713247f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6c3b825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6c3b825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6c3b825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6c3b825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6c3b82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6c3b82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713247f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713247f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713247f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713247f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713247f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713247f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713247fa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713247f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9706b1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9706b1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9706b17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9706b17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cf9e9d2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cf9e9d2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6c3b825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6c3b825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709f72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709f72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09f728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709f728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09f728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09f728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709f728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709f728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c3b825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6c3b825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6c3b825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6c3b825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po.anaconda.com/miniconda/Miniconda3-latest-Linux-x86_64.sh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23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EC2 &amp; Lambda</a:t>
            </a:r>
            <a:endParaRPr sz="1300"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41825" y="4892550"/>
            <a:ext cx="489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in part on material from Gareth Eagar’s </a:t>
            </a: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Engineering with AWS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Packt Publishing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Spin Up an EC2 Instance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3" y="802025"/>
            <a:ext cx="4827587" cy="4307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175" y="2277750"/>
            <a:ext cx="3880751" cy="1224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VM Commands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Initial user is </a:t>
            </a:r>
            <a:r>
              <a:rPr b="1" lang="en"/>
              <a:t>ubuntu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Access super user commands with </a:t>
            </a:r>
            <a:r>
              <a:rPr b="1" lang="en"/>
              <a:t>sudo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Package manager is </a:t>
            </a:r>
            <a:r>
              <a:rPr b="1" lang="en"/>
              <a:t>apt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kind of like Homebrew or Choco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Update the packages installed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sudo apt update; sudo apt upgrade</a:t>
            </a:r>
            <a:endParaRPr/>
          </a:p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MiniConda on EC2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87900" y="996600"/>
            <a:ext cx="872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Make sure you’re logged in to your EC2 instance</a:t>
            </a:r>
            <a:endParaRPr b="1" i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Let’s install MiniConda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curl -O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https://repo.anaconda.com/miniconda/Miniconda3-latest-Linux-x86_64.sh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bash ./Miniconda3-latest-Linux-x86_64.sh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275" y="2834200"/>
            <a:ext cx="5744676" cy="194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7" name="Google Shape;197;p36"/>
          <p:cNvSpPr/>
          <p:nvPr/>
        </p:nvSpPr>
        <p:spPr>
          <a:xfrm>
            <a:off x="2135925" y="4325250"/>
            <a:ext cx="753900" cy="518100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&amp; Using </a:t>
            </a:r>
            <a:r>
              <a:rPr lang="en"/>
              <a:t>Streamlit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Log out of your EC2 instance and log back in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Make sure pip is now available: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pip </a:t>
            </a:r>
            <a:r>
              <a:rPr lang="en"/>
              <a:t>--version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Install Streamlit and sklearn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pip install streamlit scikit-learn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Make a directory for a small web app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mkdir web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cd web</a:t>
            </a:r>
            <a:endParaRPr/>
          </a:p>
        </p:txBody>
      </p:sp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Streamlit App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706975" y="996600"/>
            <a:ext cx="4049100" cy="28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Mono Medium"/>
              <a:buChar char="●"/>
            </a:pPr>
            <a:r>
              <a:rPr lang="en" sz="2100">
                <a:latin typeface="Fira Mono Medium"/>
                <a:ea typeface="Fira Mono Medium"/>
                <a:cs typeface="Fira Mono Medium"/>
                <a:sym typeface="Fira Mono Medium"/>
              </a:rPr>
              <a:t>nano test.py</a:t>
            </a:r>
            <a:endParaRPr sz="21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code on left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Fira Mono Medium"/>
                <a:ea typeface="Fira Mono Medium"/>
                <a:cs typeface="Fira Mono Medium"/>
                <a:sym typeface="Fira Mono Medium"/>
              </a:rPr>
              <a:t>ctrl-x</a:t>
            </a:r>
            <a:r>
              <a:rPr lang="en" sz="2100"/>
              <a:t> to save and exit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Mono Medium"/>
              <a:buChar char="●"/>
            </a:pPr>
            <a:r>
              <a:rPr lang="en" sz="2100">
                <a:latin typeface="Fira Mono Medium"/>
                <a:ea typeface="Fira Mono Medium"/>
                <a:cs typeface="Fira Mono Medium"/>
                <a:sym typeface="Fira Mono Medium"/>
              </a:rPr>
              <a:t>streamlit run test.py</a:t>
            </a:r>
            <a:endParaRPr sz="21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146225" y="996600"/>
            <a:ext cx="4999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import </a:t>
            </a:r>
            <a:r>
              <a:rPr b="1" lang="en" sz="1300">
                <a:latin typeface="Fira Mono"/>
                <a:ea typeface="Fira Mono"/>
                <a:cs typeface="Fira Mono"/>
                <a:sym typeface="Fira Mono"/>
              </a:rPr>
              <a:t>streamlit</a:t>
            </a: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as st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def main():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st.title("Welcome to my Streamlit App")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st.write("## Data Sets")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st.write("""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    - data set 01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    - data set 02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    - data set 03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""")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st.write("\n")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st.write("## Goodbye!")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if __name__ == "__main__":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Mono Medium"/>
                <a:ea typeface="Fira Mono Medium"/>
                <a:cs typeface="Fira Mono Medium"/>
                <a:sym typeface="Fira Mono Medium"/>
              </a:rPr>
              <a:t>    main()</a:t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87900" y="150250"/>
            <a:ext cx="8368200" cy="4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Up The Streamlit Port</a:t>
            </a:r>
            <a:endParaRPr/>
          </a:p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" y="150250"/>
            <a:ext cx="1757375" cy="353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" name="Google Shape;220;p39"/>
          <p:cNvSpPr/>
          <p:nvPr/>
        </p:nvSpPr>
        <p:spPr>
          <a:xfrm>
            <a:off x="298050" y="2602000"/>
            <a:ext cx="950400" cy="1911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673" y="664975"/>
            <a:ext cx="5102875" cy="328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" name="Google Shape;222;p39"/>
          <p:cNvSpPr/>
          <p:nvPr/>
        </p:nvSpPr>
        <p:spPr>
          <a:xfrm>
            <a:off x="3993325" y="745000"/>
            <a:ext cx="1658400" cy="220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1275" y="1040824"/>
            <a:ext cx="5982975" cy="1765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4" name="Google Shape;224;p39"/>
          <p:cNvSpPr/>
          <p:nvPr/>
        </p:nvSpPr>
        <p:spPr>
          <a:xfrm>
            <a:off x="7231975" y="1518525"/>
            <a:ext cx="989700" cy="290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6550" y="2854250"/>
            <a:ext cx="5266499" cy="224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6" name="Google Shape;226;p39"/>
          <p:cNvSpPr/>
          <p:nvPr/>
        </p:nvSpPr>
        <p:spPr>
          <a:xfrm>
            <a:off x="2593050" y="4583950"/>
            <a:ext cx="989700" cy="290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9"/>
          <p:cNvSpPr/>
          <p:nvPr/>
        </p:nvSpPr>
        <p:spPr>
          <a:xfrm>
            <a:off x="4757575" y="4213375"/>
            <a:ext cx="1072800" cy="290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39"/>
          <p:cNvCxnSpPr/>
          <p:nvPr/>
        </p:nvCxnSpPr>
        <p:spPr>
          <a:xfrm>
            <a:off x="7237600" y="4453900"/>
            <a:ext cx="393600" cy="4500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Browser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6" y="479946"/>
            <a:ext cx="5655700" cy="1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46" y="1690904"/>
            <a:ext cx="4668250" cy="325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/>
          <p:nvPr/>
        </p:nvSpPr>
        <p:spPr>
          <a:xfrm>
            <a:off x="1110525" y="1645450"/>
            <a:ext cx="2023500" cy="2202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40"/>
          <p:cNvCxnSpPr>
            <a:stCxn id="238" idx="3"/>
          </p:cNvCxnSpPr>
          <p:nvPr/>
        </p:nvCxnSpPr>
        <p:spPr>
          <a:xfrm>
            <a:off x="3134025" y="1755550"/>
            <a:ext cx="2478000" cy="3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Lambdas provide </a:t>
            </a:r>
            <a:r>
              <a:rPr i="1" lang="en"/>
              <a:t>serverless computing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Automatically run code in response to </a:t>
            </a:r>
            <a:r>
              <a:rPr b="1" lang="en"/>
              <a:t>events</a:t>
            </a:r>
            <a:r>
              <a:rPr lang="en"/>
              <a:t>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Relieves you from having to manage servers - only worry about the code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You only pay for </a:t>
            </a:r>
            <a:r>
              <a:rPr b="1" lang="en"/>
              <a:t>execution time</a:t>
            </a:r>
            <a:r>
              <a:rPr lang="en"/>
              <a:t>, not for idle compute time (different from EC2)</a:t>
            </a:r>
            <a:endParaRPr/>
          </a:p>
        </p:txBody>
      </p:sp>
      <p:sp>
        <p:nvSpPr>
          <p:cNvPr id="252" name="Google Shape;252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Features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Event-driven execution</a:t>
            </a:r>
            <a:r>
              <a:rPr lang="en"/>
              <a:t> - can be triggered by many different events in AWS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Supports a large number of runtimes… Python, Java, Node.js, etc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HIGHLY integrated with other AWS services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Extremely scalable and can rapidly adjust to demands</a:t>
            </a:r>
            <a:endParaRPr/>
          </a:p>
        </p:txBody>
      </p:sp>
      <p:sp>
        <p:nvSpPr>
          <p:cNvPr id="259" name="Google Shape;259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Add/upload your code through AWS MGMT console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Configure event source(s)</a:t>
            </a:r>
            <a:endParaRPr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Watch your Lambda run when one of the event sources fires an event</a:t>
            </a:r>
            <a:endParaRPr/>
          </a:p>
        </p:txBody>
      </p:sp>
      <p:sp>
        <p:nvSpPr>
          <p:cNvPr id="266" name="Google Shape;266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One</a:t>
            </a:r>
            <a:endParaRPr/>
          </a:p>
        </p:txBody>
      </p:sp>
      <p:sp>
        <p:nvSpPr>
          <p:cNvPr id="272" name="Google Shape;272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65" y="1225428"/>
            <a:ext cx="6041335" cy="12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975" y="2995225"/>
            <a:ext cx="2026050" cy="9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Lambda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13" y="888748"/>
            <a:ext cx="7276824" cy="405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3" name="Google Shape;283;p46"/>
          <p:cNvSpPr/>
          <p:nvPr/>
        </p:nvSpPr>
        <p:spPr>
          <a:xfrm>
            <a:off x="3384700" y="1436953"/>
            <a:ext cx="2388600" cy="9372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46"/>
          <p:cNvSpPr/>
          <p:nvPr/>
        </p:nvSpPr>
        <p:spPr>
          <a:xfrm>
            <a:off x="1168550" y="4157200"/>
            <a:ext cx="4473900" cy="7230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Function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5" y="793825"/>
            <a:ext cx="6347874" cy="97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025" y="1537950"/>
            <a:ext cx="5169924" cy="347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47"/>
          <p:cNvSpPr/>
          <p:nvPr/>
        </p:nvSpPr>
        <p:spPr>
          <a:xfrm>
            <a:off x="7232425" y="4564797"/>
            <a:ext cx="1209900" cy="4452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87900" y="689250"/>
            <a:ext cx="54528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Edit the code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Deploy the code!</a:t>
            </a:r>
            <a:endParaRPr/>
          </a:p>
        </p:txBody>
      </p:sp>
      <p:sp>
        <p:nvSpPr>
          <p:cNvPr id="301" name="Google Shape;301;p4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0" r="9008" t="0"/>
          <a:stretch/>
        </p:blipFill>
        <p:spPr>
          <a:xfrm>
            <a:off x="1623225" y="1629400"/>
            <a:ext cx="7520776" cy="3410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3" name="Google Shape;303;p48"/>
          <p:cNvSpPr/>
          <p:nvPr/>
        </p:nvSpPr>
        <p:spPr>
          <a:xfrm>
            <a:off x="2057900" y="4423025"/>
            <a:ext cx="1812300" cy="4452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It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9" y="114750"/>
            <a:ext cx="6938350" cy="47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9"/>
          <p:cNvSpPr/>
          <p:nvPr/>
        </p:nvSpPr>
        <p:spPr>
          <a:xfrm>
            <a:off x="387900" y="3735450"/>
            <a:ext cx="1944300" cy="9501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9"/>
          <p:cNvSpPr/>
          <p:nvPr/>
        </p:nvSpPr>
        <p:spPr>
          <a:xfrm>
            <a:off x="579975" y="114750"/>
            <a:ext cx="780900" cy="4452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387900" y="1372950"/>
            <a:ext cx="1185600" cy="4452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9"/>
          <p:cNvSpPr/>
          <p:nvPr/>
        </p:nvSpPr>
        <p:spPr>
          <a:xfrm>
            <a:off x="6464600" y="559950"/>
            <a:ext cx="648600" cy="5034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7900" y="612975"/>
            <a:ext cx="8368200" cy="4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EC2 → Elastic Cloud Compute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Scalable Virtual Computing in the Cloud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Many (Many!!) instance types available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Pay-as-you-go model for pricing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Multiple different Operating Systems</a:t>
            </a:r>
            <a:endParaRPr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256" y="3169469"/>
            <a:ext cx="3515475" cy="155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EC2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7900" y="6873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Elasticity</a:t>
            </a:r>
            <a:r>
              <a:rPr lang="en" sz="2400"/>
              <a:t> - easily (and </a:t>
            </a:r>
            <a:r>
              <a:rPr lang="en" sz="2400"/>
              <a:t>programmatically) scale instances up or down as needed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use one of the standard AMIs OR provide your own AMI if pre-config is needed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Easily integrates with many other services such as S3, RDS, etc. </a:t>
            </a:r>
            <a:endParaRPr sz="2400"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75" y="3316299"/>
            <a:ext cx="4178101" cy="16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842925" y="3934575"/>
            <a:ext cx="323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AMI = Amazon Machine Image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Lifecycle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Launch</a:t>
            </a:r>
            <a:r>
              <a:rPr lang="en"/>
              <a:t> - when starting an instance for the first time with a chosen configuration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Start/Stop</a:t>
            </a:r>
            <a:r>
              <a:rPr lang="en"/>
              <a:t> - Temporarily suspend usage without deleting the instance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Terminate</a:t>
            </a:r>
            <a:r>
              <a:rPr lang="en"/>
              <a:t> - Permanently delete the instance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Reboot</a:t>
            </a:r>
            <a:r>
              <a:rPr lang="en"/>
              <a:t> - Restart an instance without </a:t>
            </a:r>
            <a:r>
              <a:rPr lang="en"/>
              <a:t>sling</a:t>
            </a:r>
            <a:r>
              <a:rPr lang="en"/>
              <a:t> the data on the root volume</a:t>
            </a:r>
            <a:endParaRPr/>
          </a:p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You Store Data?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" sz="2700"/>
              <a:t>Instance Store</a:t>
            </a:r>
            <a:r>
              <a:rPr lang="en" sz="2700"/>
              <a:t>: Temporary, high-speed storage tied to the instance lifecycle</a:t>
            </a:r>
            <a:endParaRPr b="1" sz="2700"/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b="1" lang="en" sz="2700"/>
              <a:t>EFS</a:t>
            </a:r>
            <a:r>
              <a:rPr lang="en" sz="2700"/>
              <a:t> (Elastic File System) Support - Shared file storage</a:t>
            </a:r>
            <a:endParaRPr b="1" sz="2700"/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b="1" lang="en" sz="2700"/>
              <a:t>EBS</a:t>
            </a:r>
            <a:r>
              <a:rPr lang="en" sz="2700"/>
              <a:t> (Elastic Block Storage) - Persistent block-level storage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700"/>
              <a:buChar char="-"/>
            </a:pPr>
            <a:r>
              <a:rPr b="1" lang="en" sz="2700"/>
              <a:t>S3</a:t>
            </a:r>
            <a:r>
              <a:rPr lang="en" sz="2700"/>
              <a:t> - large data set storage or EC2 backups even</a:t>
            </a:r>
            <a:endParaRPr sz="2700"/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EC2 Use Cases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Web Hosting - Run a website/web server and associated apps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Data Processing - It’s a VM… you can do anything to data possible with a programming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Machine Learning - Train models using GPU instances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Disaster Recovery - Backup critical workloads or infrastructure in the cloud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Spin Up an EC2 Instance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9" y="797194"/>
            <a:ext cx="3426125" cy="11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50" y="2165546"/>
            <a:ext cx="2624000" cy="14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40899"/>
            <a:ext cx="3869225" cy="1387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4300" y="3032825"/>
            <a:ext cx="4492750" cy="180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2"/>
          <p:cNvSpPr/>
          <p:nvPr/>
        </p:nvSpPr>
        <p:spPr>
          <a:xfrm>
            <a:off x="5297925" y="3322550"/>
            <a:ext cx="719100" cy="8376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Spin Up an EC2 Instance</a:t>
            </a:r>
            <a:endParaRPr/>
          </a:p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1" y="968588"/>
            <a:ext cx="4855424" cy="1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/>
          <p:nvPr/>
        </p:nvSpPr>
        <p:spPr>
          <a:xfrm>
            <a:off x="2645450" y="1673438"/>
            <a:ext cx="858600" cy="3141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25" y="2964963"/>
            <a:ext cx="4855425" cy="144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/>
          <p:nvPr/>
        </p:nvSpPr>
        <p:spPr>
          <a:xfrm>
            <a:off x="3893725" y="3975738"/>
            <a:ext cx="915600" cy="3141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900" y="988750"/>
            <a:ext cx="3632992" cy="38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5183900" y="2871741"/>
            <a:ext cx="1433400" cy="723000"/>
          </a:xfrm>
          <a:prstGeom prst="rect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