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Fira Mono"/>
      <p:regular r:id="rId24"/>
      <p:bold r:id="rId25"/>
    </p:embeddedFont>
    <p:embeddedFont>
      <p:font typeface="Lato Light"/>
      <p:regular r:id="rId26"/>
      <p:bold r:id="rId27"/>
      <p:italic r:id="rId28"/>
      <p:boldItalic r:id="rId29"/>
    </p:embeddedFont>
    <p:embeddedFont>
      <p:font typeface="Fira Sans Condensed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FiraMono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Light-regular.fntdata"/><Relationship Id="rId25" Type="http://schemas.openxmlformats.org/officeDocument/2006/relationships/font" Target="fonts/FiraMono-bold.fntdata"/><Relationship Id="rId28" Type="http://schemas.openxmlformats.org/officeDocument/2006/relationships/font" Target="fonts/LatoLight-italic.fntdata"/><Relationship Id="rId27" Type="http://schemas.openxmlformats.org/officeDocument/2006/relationships/font" Target="fonts/LatoLigh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Ligh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iraSansCondensed-bold.fntdata"/><Relationship Id="rId30" Type="http://schemas.openxmlformats.org/officeDocument/2006/relationships/font" Target="fonts/FiraSansCondensed-regular.fntdata"/><Relationship Id="rId11" Type="http://schemas.openxmlformats.org/officeDocument/2006/relationships/slide" Target="slides/slide5.xml"/><Relationship Id="rId33" Type="http://schemas.openxmlformats.org/officeDocument/2006/relationships/font" Target="fonts/FiraSansCondensed-boldItalic.fntdata"/><Relationship Id="rId10" Type="http://schemas.openxmlformats.org/officeDocument/2006/relationships/slide" Target="slides/slide4.xml"/><Relationship Id="rId32" Type="http://schemas.openxmlformats.org/officeDocument/2006/relationships/font" Target="fonts/FiraSansCondensed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97298a5b3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97298a5b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90f29242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90f29242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90f29242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90f29242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90f29242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90f29242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90f29242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90f29242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90f29242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90f29242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c97298a5b3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c97298a5b3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7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9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9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21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21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6" name="Google Shape;86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4064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hasCustomPrompt="1" type="title"/>
          </p:nvPr>
        </p:nvSpPr>
        <p:spPr>
          <a:xfrm>
            <a:off x="420325" y="8787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387900" y="24171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5" name="Google Shape;95;p23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rgbClr val="F3F3F3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87900" y="1062325"/>
            <a:ext cx="83682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Lato"/>
              <a:buChar char="●"/>
              <a:defRPr sz="2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○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■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●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○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■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●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○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■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 Condensed"/>
              <a:buNone/>
              <a:defRPr sz="30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dropbox.com/scl/fi/nqlaaxjrgo5ksaw3avb51/25s-ds4300-mongo-ex.zip?rlkey=49rejsqlg9pvdteub2ekg31l6&amp;dl=0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ctrTitle"/>
          </p:nvPr>
        </p:nvSpPr>
        <p:spPr>
          <a:xfrm>
            <a:off x="1296825" y="847325"/>
            <a:ext cx="6667500" cy="19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22"/>
              <a:t>DS 4300</a:t>
            </a:r>
            <a:br>
              <a:rPr lang="en" sz="2222"/>
            </a:b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+ PyMongo</a:t>
            </a:r>
            <a:endParaRPr/>
          </a:p>
        </p:txBody>
      </p:sp>
      <p:sp>
        <p:nvSpPr>
          <p:cNvPr id="103" name="Google Shape;103;p25"/>
          <p:cNvSpPr txBox="1"/>
          <p:nvPr>
            <p:ph idx="1" type="subTitle"/>
          </p:nvPr>
        </p:nvSpPr>
        <p:spPr>
          <a:xfrm>
            <a:off x="1680300" y="3319450"/>
            <a:ext cx="5783400" cy="1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 Light"/>
                <a:ea typeface="Lato Light"/>
                <a:cs typeface="Lato Light"/>
                <a:sym typeface="Lato Light"/>
              </a:rPr>
              <a:t>Mark Fontenot, PhD</a:t>
            </a:r>
            <a:endParaRPr sz="2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 Light"/>
                <a:ea typeface="Lato Light"/>
                <a:cs typeface="Lato Light"/>
                <a:sym typeface="Lato Light"/>
              </a:rPr>
              <a:t>Northeastern University</a:t>
            </a:r>
            <a:endParaRPr sz="22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PyMongo</a:t>
            </a:r>
            <a:endParaRPr/>
          </a:p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387900" y="996601"/>
            <a:ext cx="8368200" cy="12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PyMongo is a Python library for interfacing with MongoDB instances</a:t>
            </a:r>
            <a:endParaRPr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110" name="Google Shape;110;p26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6"/>
          <p:cNvSpPr/>
          <p:nvPr/>
        </p:nvSpPr>
        <p:spPr>
          <a:xfrm>
            <a:off x="1647725" y="2513750"/>
            <a:ext cx="6051000" cy="1940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00080"/>
                </a:solidFill>
                <a:latin typeface="Fira Mono"/>
                <a:ea typeface="Fira Mono"/>
                <a:cs typeface="Fira Mono"/>
                <a:sym typeface="Fira Mono"/>
              </a:rPr>
              <a:t>from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pymongo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b="1" lang="en" sz="1600">
                <a:solidFill>
                  <a:srgbClr val="700080"/>
                </a:solidFill>
                <a:latin typeface="Fira Mono"/>
                <a:ea typeface="Fira Mono"/>
                <a:cs typeface="Fira Mono"/>
                <a:sym typeface="Fira Mono"/>
              </a:rPr>
              <a:t>import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MongoClient</a:t>
            </a:r>
            <a:endParaRPr sz="16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client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b="1" lang="en" sz="1600">
                <a:solidFill>
                  <a:srgbClr val="EE11FF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MongoClient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(</a:t>
            </a:r>
            <a:endParaRPr sz="1600"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‘mongodb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:</a:t>
            </a:r>
            <a:r>
              <a:rPr b="1" lang="en" sz="1600">
                <a:solidFill>
                  <a:srgbClr val="EE11FF"/>
                </a:solidFill>
                <a:latin typeface="Fira Mono"/>
                <a:ea typeface="Fira Mono"/>
                <a:cs typeface="Fira Mono"/>
                <a:sym typeface="Fira Mono"/>
              </a:rPr>
              <a:t>//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user_name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: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pw</a:t>
            </a:r>
            <a:r>
              <a:rPr b="1" lang="en" sz="1600">
                <a:solidFill>
                  <a:srgbClr val="EE11FF"/>
                </a:solidFill>
                <a:latin typeface="Fira Mono"/>
                <a:ea typeface="Fira Mono"/>
                <a:cs typeface="Fira Mono"/>
                <a:sym typeface="Fira Mono"/>
              </a:rPr>
              <a:t>@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localhost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:</a:t>
            </a:r>
            <a:r>
              <a:rPr lang="en" sz="1600">
                <a:solidFill>
                  <a:srgbClr val="106040"/>
                </a:solidFill>
                <a:latin typeface="Fira Mono"/>
                <a:ea typeface="Fira Mono"/>
                <a:cs typeface="Fira Mono"/>
                <a:sym typeface="Fira Mono"/>
              </a:rPr>
              <a:t>27017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’</a:t>
            </a:r>
            <a:endParaRPr sz="16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)</a:t>
            </a:r>
            <a:endParaRPr sz="1600"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a Database and Collection</a:t>
            </a:r>
            <a:endParaRPr/>
          </a:p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7"/>
          <p:cNvSpPr/>
          <p:nvPr/>
        </p:nvSpPr>
        <p:spPr>
          <a:xfrm>
            <a:off x="1023825" y="1599350"/>
            <a:ext cx="7346400" cy="2623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700080"/>
                </a:solidFill>
                <a:latin typeface="Fira Mono"/>
                <a:ea typeface="Fira Mono"/>
                <a:cs typeface="Fira Mono"/>
                <a:sym typeface="Fira Mono"/>
              </a:rPr>
              <a:t>from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pymongo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b="1" lang="en" sz="1600">
                <a:solidFill>
                  <a:srgbClr val="700080"/>
                </a:solidFill>
                <a:latin typeface="Fira Mono"/>
                <a:ea typeface="Fira Mono"/>
                <a:cs typeface="Fira Mono"/>
                <a:sym typeface="Fira Mono"/>
              </a:rPr>
              <a:t>import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MongoClient</a:t>
            </a:r>
            <a:endParaRPr sz="1600">
              <a:solidFill>
                <a:srgbClr val="1AB1C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B1CD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client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b="1" lang="en" sz="1600">
                <a:solidFill>
                  <a:srgbClr val="EE11FF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MongoClient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(</a:t>
            </a:r>
            <a:endParaRPr sz="1600"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‘mongodb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:</a:t>
            </a:r>
            <a:r>
              <a:rPr b="1" lang="en" sz="1600">
                <a:solidFill>
                  <a:srgbClr val="EE11FF"/>
                </a:solidFill>
                <a:latin typeface="Fira Mono"/>
                <a:ea typeface="Fira Mono"/>
                <a:cs typeface="Fira Mono"/>
                <a:sym typeface="Fira Mono"/>
              </a:rPr>
              <a:t>//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user_name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: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pw</a:t>
            </a:r>
            <a:r>
              <a:rPr b="1" lang="en" sz="1600">
                <a:solidFill>
                  <a:srgbClr val="EE11FF"/>
                </a:solidFill>
                <a:latin typeface="Fira Mono"/>
                <a:ea typeface="Fira Mono"/>
                <a:cs typeface="Fira Mono"/>
                <a:sym typeface="Fira Mono"/>
              </a:rPr>
              <a:t>@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localhost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:</a:t>
            </a:r>
            <a:r>
              <a:rPr lang="en" sz="1600">
                <a:solidFill>
                  <a:srgbClr val="106040"/>
                </a:solidFill>
                <a:latin typeface="Fira Mono"/>
                <a:ea typeface="Fira Mono"/>
                <a:cs typeface="Fira Mono"/>
                <a:sym typeface="Fira Mono"/>
              </a:rPr>
              <a:t>27017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’</a:t>
            </a:r>
            <a:endParaRPr sz="16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)</a:t>
            </a:r>
            <a:endParaRPr sz="16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db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b="1" lang="en" sz="1600">
                <a:solidFill>
                  <a:srgbClr val="EE11FF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client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[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‘ds4300’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] </a:t>
            </a:r>
            <a:r>
              <a:rPr i="1" lang="en" sz="1600">
                <a:solidFill>
                  <a:schemeClr val="accent2"/>
                </a:solidFill>
                <a:latin typeface="Fira Mono"/>
                <a:ea typeface="Fira Mono"/>
                <a:cs typeface="Fira Mono"/>
                <a:sym typeface="Fira Mono"/>
              </a:rPr>
              <a:t># or client.ds4300</a:t>
            </a:r>
            <a:endParaRPr i="1" sz="1600">
              <a:solidFill>
                <a:schemeClr val="accent2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collection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b="1" lang="en" sz="1600">
                <a:solidFill>
                  <a:srgbClr val="EE11FF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db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[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‘myCollection’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] </a:t>
            </a:r>
            <a:r>
              <a:rPr lang="en" sz="1600">
                <a:solidFill>
                  <a:schemeClr val="accent2"/>
                </a:solidFill>
                <a:latin typeface="Fira Mono"/>
                <a:ea typeface="Fira Mono"/>
                <a:cs typeface="Fira Mono"/>
                <a:sym typeface="Fira Mono"/>
              </a:rPr>
              <a:t>#or db.myCollection</a:t>
            </a:r>
            <a:endParaRPr sz="1600">
              <a:solidFill>
                <a:schemeClr val="accent2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 a Single Document</a:t>
            </a:r>
            <a:endParaRPr/>
          </a:p>
        </p:txBody>
      </p:sp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8"/>
          <p:cNvSpPr/>
          <p:nvPr/>
        </p:nvSpPr>
        <p:spPr>
          <a:xfrm>
            <a:off x="890100" y="970225"/>
            <a:ext cx="7363800" cy="3720000"/>
          </a:xfrm>
          <a:prstGeom prst="roundRect">
            <a:avLst>
              <a:gd fmla="val 900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db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b="1" lang="en" sz="1600">
                <a:solidFill>
                  <a:srgbClr val="EE11FF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client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[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‘ds4300’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]</a:t>
            </a:r>
            <a:endParaRPr sz="16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collection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b="1" lang="en" sz="1600">
                <a:solidFill>
                  <a:srgbClr val="EE11FF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db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[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‘myCollection’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]</a:t>
            </a:r>
            <a:endParaRPr sz="16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post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b="1" lang="en" sz="1600">
                <a:solidFill>
                  <a:srgbClr val="EE11FF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 {</a:t>
            </a:r>
            <a:endParaRPr sz="16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	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“author”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: 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“Mark”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,</a:t>
            </a:r>
            <a:endParaRPr sz="16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	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“text”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: 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“MongoDB is Cool!”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,</a:t>
            </a:r>
            <a:endParaRPr sz="16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	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“tags”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: [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“mongodb”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, 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“python”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]</a:t>
            </a:r>
            <a:endParaRPr sz="16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}</a:t>
            </a:r>
            <a:endParaRPr sz="16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post_id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b="1" lang="en" sz="1600">
                <a:solidFill>
                  <a:srgbClr val="EE11FF"/>
                </a:solidFill>
                <a:latin typeface="Fira Mono"/>
                <a:ea typeface="Fira Mono"/>
                <a:cs typeface="Fira Mono"/>
                <a:sym typeface="Fira Mono"/>
              </a:rPr>
              <a:t>=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 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collection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.</a:t>
            </a:r>
            <a:r>
              <a:rPr lang="en" sz="1600">
                <a:solidFill>
                  <a:srgbClr val="572000"/>
                </a:solidFill>
                <a:latin typeface="Fira Mono"/>
                <a:ea typeface="Fira Mono"/>
                <a:cs typeface="Fira Mono"/>
                <a:sym typeface="Fira Mono"/>
              </a:rPr>
              <a:t>insert_one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(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post</a:t>
            </a:r>
            <a:r>
              <a:rPr lang="en" sz="1600">
                <a:latin typeface="Fira Mono"/>
                <a:ea typeface="Fira Mono"/>
                <a:cs typeface="Fira Mono"/>
                <a:sym typeface="Fira Mono"/>
              </a:rPr>
              <a:t>).</a:t>
            </a:r>
            <a:r>
              <a:rPr lang="en" sz="1600">
                <a:solidFill>
                  <a:srgbClr val="572000"/>
                </a:solidFill>
                <a:latin typeface="Fira Mono"/>
                <a:ea typeface="Fira Mono"/>
                <a:cs typeface="Fira Mono"/>
                <a:sym typeface="Fira Mono"/>
              </a:rPr>
              <a:t>inserted_id</a:t>
            </a:r>
            <a:endParaRPr sz="1600">
              <a:solidFill>
                <a:srgbClr val="572000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572000"/>
                </a:solidFill>
                <a:latin typeface="Fira Mono"/>
                <a:ea typeface="Fira Mono"/>
                <a:cs typeface="Fira Mono"/>
                <a:sym typeface="Fira Mono"/>
              </a:rPr>
              <a:t>print(</a:t>
            </a:r>
            <a:r>
              <a:rPr lang="en" sz="1600">
                <a:solidFill>
                  <a:srgbClr val="1AB1CD"/>
                </a:solidFill>
                <a:latin typeface="Fira Mono"/>
                <a:ea typeface="Fira Mono"/>
                <a:cs typeface="Fira Mono"/>
                <a:sym typeface="Fira Mono"/>
              </a:rPr>
              <a:t>post_id</a:t>
            </a:r>
            <a:r>
              <a:rPr lang="en" sz="1600">
                <a:solidFill>
                  <a:srgbClr val="572000"/>
                </a:solidFill>
                <a:latin typeface="Fira Mono"/>
                <a:ea typeface="Fira Mono"/>
                <a:cs typeface="Fira Mono"/>
                <a:sym typeface="Fira Mono"/>
              </a:rPr>
              <a:t>)</a:t>
            </a:r>
            <a:endParaRPr sz="1600">
              <a:solidFill>
                <a:srgbClr val="572000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all Movies from 2000</a:t>
            </a:r>
            <a:endParaRPr/>
          </a:p>
        </p:txBody>
      </p:sp>
      <p:sp>
        <p:nvSpPr>
          <p:cNvPr id="131" name="Google Shape;131;p29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9"/>
          <p:cNvSpPr/>
          <p:nvPr/>
        </p:nvSpPr>
        <p:spPr>
          <a:xfrm>
            <a:off x="890100" y="970225"/>
            <a:ext cx="7363800" cy="3720000"/>
          </a:xfrm>
          <a:prstGeom prst="roundRect">
            <a:avLst>
              <a:gd fmla="val 900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Fira Mono"/>
                <a:ea typeface="Fira Mono"/>
                <a:cs typeface="Fira Mono"/>
                <a:sym typeface="Fira Mono"/>
              </a:rPr>
              <a:t>from bson.json_util import dumps</a:t>
            </a:r>
            <a:endParaRPr sz="1900">
              <a:solidFill>
                <a:schemeClr val="dk2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6D9EE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rgbClr val="6D9EEB"/>
                </a:solidFill>
                <a:latin typeface="Fira Mono"/>
                <a:ea typeface="Fira Mono"/>
                <a:cs typeface="Fira Mono"/>
                <a:sym typeface="Fira Mono"/>
              </a:rPr>
              <a:t># Find all movies released in 2000</a:t>
            </a:r>
            <a:endParaRPr i="1" sz="1900">
              <a:solidFill>
                <a:srgbClr val="6D9EE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Fira Mono"/>
                <a:ea typeface="Fira Mono"/>
                <a:cs typeface="Fira Mono"/>
                <a:sym typeface="Fira Mono"/>
              </a:rPr>
              <a:t>movies_2000 = db.movies.find({"year": 2000})</a:t>
            </a:r>
            <a:endParaRPr sz="1900">
              <a:solidFill>
                <a:schemeClr val="dk2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>
                <a:solidFill>
                  <a:srgbClr val="6D9EEB"/>
                </a:solidFill>
                <a:latin typeface="Fira Mono"/>
                <a:ea typeface="Fira Mono"/>
                <a:cs typeface="Fira Mono"/>
                <a:sym typeface="Fira Mono"/>
              </a:rPr>
              <a:t># Print results</a:t>
            </a:r>
            <a:endParaRPr i="1" sz="1900">
              <a:solidFill>
                <a:srgbClr val="6D9EEB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latin typeface="Fira Mono"/>
                <a:ea typeface="Fira Mono"/>
                <a:cs typeface="Fira Mono"/>
                <a:sym typeface="Fira Mono"/>
              </a:rPr>
              <a:t>print(dumps(movies_2000, indent = 2))</a:t>
            </a:r>
            <a:endParaRPr sz="1900">
              <a:solidFill>
                <a:schemeClr val="dk2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AB1CD"/>
              </a:solidFill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Time</a:t>
            </a:r>
            <a:endParaRPr/>
          </a:p>
        </p:txBody>
      </p:sp>
      <p:sp>
        <p:nvSpPr>
          <p:cNvPr id="138" name="Google Shape;138;p30"/>
          <p:cNvSpPr txBox="1"/>
          <p:nvPr>
            <p:ph idx="1" type="body"/>
          </p:nvPr>
        </p:nvSpPr>
        <p:spPr>
          <a:xfrm>
            <a:off x="387900" y="836350"/>
            <a:ext cx="8368200" cy="40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Activate your DS4300 conda or venv python environment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Install pymongo with </a:t>
            </a:r>
            <a:r>
              <a:rPr b="1" lang="en" sz="2800"/>
              <a:t>pip install pymongo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Install </a:t>
            </a:r>
            <a:r>
              <a:rPr b="1" lang="en" sz="2800"/>
              <a:t>Jupyter Lab</a:t>
            </a:r>
            <a:r>
              <a:rPr lang="en" sz="2800"/>
              <a:t> in you python environment</a:t>
            </a:r>
            <a:endParaRPr sz="28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pip install jupyterlab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Download and unzip &gt;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this</a:t>
            </a:r>
            <a:r>
              <a:rPr lang="en" sz="2400"/>
              <a:t> &lt; zip file - contains 2 Jupyter Notebooks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In terminal, navigate to the folder where you unzipped the files, and run </a:t>
            </a:r>
            <a:r>
              <a:rPr b="1" lang="en" sz="2400"/>
              <a:t>jupyter lab</a:t>
            </a:r>
            <a:endParaRPr sz="2800"/>
          </a:p>
        </p:txBody>
      </p:sp>
      <p:sp>
        <p:nvSpPr>
          <p:cNvPr id="139" name="Google Shape;139;p30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>
            <p:ph type="title"/>
          </p:nvPr>
        </p:nvSpPr>
        <p:spPr>
          <a:xfrm>
            <a:off x="412450" y="17071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</a:t>
            </a:r>
            <a:endParaRPr/>
          </a:p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