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Lato Light"/>
      <p:regular r:id="rId35"/>
      <p:bold r:id="rId36"/>
      <p:italic r:id="rId37"/>
      <p:boldItalic r:id="rId38"/>
    </p:embeddedFont>
    <p:embeddedFont>
      <p:font typeface="Fira Sans Condense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Condensed-bold.fntdata"/><Relationship Id="rId20" Type="http://schemas.openxmlformats.org/officeDocument/2006/relationships/slide" Target="slides/slide14.xml"/><Relationship Id="rId42" Type="http://schemas.openxmlformats.org/officeDocument/2006/relationships/font" Target="fonts/FiraSansCondensed-boldItalic.fntdata"/><Relationship Id="rId41" Type="http://schemas.openxmlformats.org/officeDocument/2006/relationships/font" Target="fonts/FiraSansCondensed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LatoLight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37" Type="http://schemas.openxmlformats.org/officeDocument/2006/relationships/font" Target="fonts/LatoLight-italic.fntdata"/><Relationship Id="rId14" Type="http://schemas.openxmlformats.org/officeDocument/2006/relationships/slide" Target="slides/slide8.xml"/><Relationship Id="rId36" Type="http://schemas.openxmlformats.org/officeDocument/2006/relationships/font" Target="fonts/LatoLight-bold.fntdata"/><Relationship Id="rId17" Type="http://schemas.openxmlformats.org/officeDocument/2006/relationships/slide" Target="slides/slide11.xml"/><Relationship Id="rId39" Type="http://schemas.openxmlformats.org/officeDocument/2006/relationships/font" Target="fonts/FiraSansCondensed-regular.fntdata"/><Relationship Id="rId16" Type="http://schemas.openxmlformats.org/officeDocument/2006/relationships/slide" Target="slides/slide10.xml"/><Relationship Id="rId38" Type="http://schemas.openxmlformats.org/officeDocument/2006/relationships/font" Target="fonts/Lato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7298a5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7298a5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60fec06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60fec06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2d04b9e9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2d04b9e9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2d04b9e9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2d04b9e9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2d04b9e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2d04b9e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2d04b9e9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2d04b9e9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f60fec06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f60fec06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f60fec06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f60fec06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2d04b9e9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2d04b9e9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cf9e9d21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cf9e9d21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2d04b9e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2d04b9e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2d04b9e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2d04b9e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2d04b9e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2d04b9e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2d04b9e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2d04b9e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2d04b9e9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2d04b9e9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f60fec0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f60fec0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f60fec06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f60fec06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f60fec06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f60fec06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87900" y="1062325"/>
            <a:ext cx="8368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  <a:def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Condensed"/>
              <a:buNone/>
              <a:defRPr sz="3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5" Type="http://schemas.openxmlformats.org/officeDocument/2006/relationships/image" Target="../media/image27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ws.amazon.com/fre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ws.amazon.com/what-is/iaas/" TargetMode="External"/><Relationship Id="rId4" Type="http://schemas.openxmlformats.org/officeDocument/2006/relationships/hyperlink" Target="https://aws.amazon.com/what-is/ipaas/" TargetMode="External"/><Relationship Id="rId5" Type="http://schemas.openxmlformats.org/officeDocument/2006/relationships/hyperlink" Target="https://aws.amazon.com/what-is/saa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1290000" y="649150"/>
            <a:ext cx="6667500" cy="23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DS 4300</a:t>
            </a:r>
            <a:endParaRPr sz="2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Introduction</a:t>
            </a:r>
            <a:endParaRPr sz="1300"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1680300" y="3319450"/>
            <a:ext cx="57834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Mark Fontenot, PhD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Northeastern University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25" y="41600"/>
            <a:ext cx="8130949" cy="394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750" y="3487725"/>
            <a:ext cx="1392225" cy="3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4"/>
          <p:cNvSpPr txBox="1"/>
          <p:nvPr/>
        </p:nvSpPr>
        <p:spPr>
          <a:xfrm>
            <a:off x="836750" y="4907250"/>
            <a:ext cx="5339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https://aws.amazon.com/about-aws/global-infrastructure/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25" y="3989175"/>
            <a:ext cx="8130951" cy="85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Services</a:t>
            </a:r>
            <a:endParaRPr/>
          </a:p>
        </p:txBody>
      </p:sp>
      <p:sp>
        <p:nvSpPr>
          <p:cNvPr id="178" name="Google Shape;178;p3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5"/>
          <p:cNvSpPr txBox="1"/>
          <p:nvPr/>
        </p:nvSpPr>
        <p:spPr>
          <a:xfrm>
            <a:off x="0" y="4645125"/>
            <a:ext cx="428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https://aws.amazon.com/products/compute/</a:t>
            </a:r>
            <a:endParaRPr sz="1100"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VM-based: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/>
              <a:t>EC2</a:t>
            </a:r>
            <a:r>
              <a:rPr lang="en"/>
              <a:t> &amp; </a:t>
            </a:r>
            <a:r>
              <a:rPr lang="en" u="sng"/>
              <a:t>EC2 Spot</a:t>
            </a:r>
            <a:r>
              <a:rPr lang="en"/>
              <a:t> - Elastic Cloud Compute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Container-based: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/>
              <a:t>ECS</a:t>
            </a:r>
            <a:r>
              <a:rPr lang="en"/>
              <a:t> - Elastic Container Service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/>
              <a:t>ECR</a:t>
            </a:r>
            <a:r>
              <a:rPr lang="en"/>
              <a:t> - Elastic Container Registry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/>
              <a:t>EKS</a:t>
            </a:r>
            <a:r>
              <a:rPr lang="en"/>
              <a:t> - Elastic Kubernetes Service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i="1" lang="en"/>
              <a:t>Fargate - </a:t>
            </a:r>
            <a:r>
              <a:rPr lang="en"/>
              <a:t>Serverless container service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Serverless: </a:t>
            </a:r>
            <a:r>
              <a:rPr lang="en" sz="2200" u="sng"/>
              <a:t>AWS Lambda</a:t>
            </a:r>
            <a:endParaRPr sz="2200"/>
          </a:p>
        </p:txBody>
      </p:sp>
      <p:pic>
        <p:nvPicPr>
          <p:cNvPr id="181" name="Google Shape;181;p35" title="Arch_Amazon-EC2_6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900" y="1391500"/>
            <a:ext cx="468825" cy="4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 title="Res_Amazon-EC2_Spot-Instance_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6575" y="139731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 title="Arch_Amazon-Elastic-Container-Service_4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1250" y="2362575"/>
            <a:ext cx="468825" cy="4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5" title="Arch_Amazon-Elastic-Container-Registry_6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7000" y="2681538"/>
            <a:ext cx="468825" cy="4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 title="Arch_Amazon-Elastic-Kubernetes-Service_64@5x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3725" y="2945050"/>
            <a:ext cx="468825" cy="4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5" title="Arch_AWS-Lambda_64@5x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8050" y="3938675"/>
            <a:ext cx="411825" cy="4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Services</a:t>
            </a:r>
            <a:endParaRPr/>
          </a:p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0" y="4899600"/>
            <a:ext cx="428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https://aws.amazon.com/products/storage/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Amazon S3</a:t>
            </a:r>
            <a:r>
              <a:rPr lang="en"/>
              <a:t> - Simple Storage Service</a:t>
            </a:r>
            <a:endParaRPr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Object storage in buckets; highly scalable; different storage classes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Amazon </a:t>
            </a:r>
            <a:r>
              <a:rPr lang="en" u="sng"/>
              <a:t>EFS</a:t>
            </a:r>
            <a:r>
              <a:rPr lang="en"/>
              <a:t> - Elastic File System</a:t>
            </a:r>
            <a:endParaRPr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Simple, serverless, elastic, “set-and-forget” file system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Amazon </a:t>
            </a:r>
            <a:r>
              <a:rPr lang="en" u="sng"/>
              <a:t>EBS</a:t>
            </a:r>
            <a:r>
              <a:rPr lang="en"/>
              <a:t> - Elastic Block Storage</a:t>
            </a:r>
            <a:endParaRPr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High-Performance block storage service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Amazon File Cache</a:t>
            </a:r>
            <a:endParaRPr u="sng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High-speed cache for datasets stored anywhere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AWS Backup</a:t>
            </a:r>
            <a:endParaRPr u="sng"/>
          </a:p>
          <a:p>
            <a:pPr indent="-3473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Fully managed, policy-based service to automate data protection and compliance of apps on AWS </a:t>
            </a:r>
            <a:endParaRPr/>
          </a:p>
        </p:txBody>
      </p:sp>
      <p:pic>
        <p:nvPicPr>
          <p:cNvPr id="195" name="Google Shape;195;p36" title="Arch_Amazon-Simple-Storage-Service_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750" y="8363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6" title="Arch_Amazon-EFS_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2150" y="17939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6" title="Arch_Amazon-Elastic-Block-Store_4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425" y="235795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Services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u="sng"/>
              <a:t>Relational</a:t>
            </a:r>
            <a:r>
              <a:rPr lang="en"/>
              <a:t> - Amazon RDS, Amazon Aurora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u="sng"/>
              <a:t>Key-Value</a:t>
            </a:r>
            <a:r>
              <a:rPr lang="en"/>
              <a:t> - Amazon DynamoDB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u="sng"/>
              <a:t>In-Memory</a:t>
            </a:r>
            <a:r>
              <a:rPr lang="en"/>
              <a:t> - Amazon MemoryDB, Amazon ElastiCache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u="sng"/>
              <a:t>Document</a:t>
            </a:r>
            <a:r>
              <a:rPr lang="en"/>
              <a:t> - Amazon DocumentDB (Compat with MongoDB)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u="sng"/>
              <a:t>Graph</a:t>
            </a:r>
            <a:r>
              <a:rPr lang="en"/>
              <a:t> - Amazon Neptune</a:t>
            </a:r>
            <a:endParaRPr/>
          </a:p>
        </p:txBody>
      </p:sp>
      <p:sp>
        <p:nvSpPr>
          <p:cNvPr id="204" name="Google Shape;204;p3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7" title="Arch_Amazon-RDS_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150" y="9966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 title="Arch_Amazon-Aurora_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00" y="9966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 title="Arch_Amazon-DynamoDB_4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4425" y="14465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 title="Arch_Amazon-MemoryDB_4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5150" y="212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7" title="Arch_Amazon-ElastiCache_4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65625" y="212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7" title="Arch_Amazon-DocumentDB_32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6500" y="29058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7" title="Arch_Amazon-Neptune_48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02525" y="3586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Services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204200" y="996600"/>
            <a:ext cx="85518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Amazon</a:t>
            </a:r>
            <a:r>
              <a:rPr lang="en" sz="2400" u="sng"/>
              <a:t> Athena</a:t>
            </a:r>
            <a:r>
              <a:rPr lang="en" sz="2400"/>
              <a:t> - Analyze petabyte </a:t>
            </a:r>
            <a:r>
              <a:rPr lang="en" sz="2400"/>
              <a:t>scale</a:t>
            </a:r>
            <a:r>
              <a:rPr lang="en" sz="2400"/>
              <a:t> data where it lives (S3, for example)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Amazon EMR</a:t>
            </a:r>
            <a:r>
              <a:rPr lang="en" sz="2400"/>
              <a:t> - Elastic </a:t>
            </a:r>
            <a:r>
              <a:rPr lang="en" sz="2400"/>
              <a:t>MapReduce</a:t>
            </a:r>
            <a:r>
              <a:rPr lang="en" sz="2400"/>
              <a:t> - Access Apache </a:t>
            </a:r>
            <a:br>
              <a:rPr lang="en" sz="2400"/>
            </a:br>
            <a:r>
              <a:rPr lang="en" sz="2400"/>
              <a:t>Spark, Hive, Presto, etc.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AWS Glue</a:t>
            </a:r>
            <a:r>
              <a:rPr lang="en" sz="2400"/>
              <a:t> - Discover, </a:t>
            </a:r>
            <a:r>
              <a:rPr lang="en" sz="2400"/>
              <a:t>prepare</a:t>
            </a:r>
            <a:r>
              <a:rPr lang="en" sz="2400"/>
              <a:t>, and integrate all your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Amazon Redshift</a:t>
            </a:r>
            <a:r>
              <a:rPr lang="en" sz="2400"/>
              <a:t> - Data warehousing service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Amazon Kinesis</a:t>
            </a:r>
            <a:r>
              <a:rPr lang="en" sz="2400"/>
              <a:t> - real-time data streaming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Amazon QuickSight</a:t>
            </a:r>
            <a:r>
              <a:rPr lang="en" sz="2400"/>
              <a:t> - cloud-native BI/reporting tool</a:t>
            </a:r>
            <a:endParaRPr sz="2400"/>
          </a:p>
        </p:txBody>
      </p:sp>
      <p:sp>
        <p:nvSpPr>
          <p:cNvPr id="218" name="Google Shape;218;p3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8" title="Arch_Amazon-Athena_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125" y="13856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8" title="Arch_Amazon-EMR_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7625" y="18167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 title="Arch_AWS-Glue_4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9100" y="26508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 title="Arch_Amazon-Redshift_4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450" y="31327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 title="Arch_Amazon-Kinesis_4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7250" y="34066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 title="Arch_Amazon-QuickSight_48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57625" y="408265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and AI Services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u="sng"/>
              <a:t>Amazon SageMaker</a:t>
            </a:r>
            <a:endParaRPr u="sng"/>
          </a:p>
          <a:p>
            <a:pPr indent="-3683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fully-managed ML platform, including Jupyter NBs</a:t>
            </a:r>
            <a:endParaRPr/>
          </a:p>
          <a:p>
            <a:pPr indent="-3683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build, train, deploy ML models</a:t>
            </a:r>
            <a:endParaRPr/>
          </a:p>
          <a:p>
            <a:pPr indent="-3937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AWS AI Services w/ Pre-trained Models</a:t>
            </a:r>
            <a:endParaRPr/>
          </a:p>
          <a:p>
            <a:pPr indent="-3683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/>
              <a:t>Amazon Comprehend</a:t>
            </a:r>
            <a:r>
              <a:rPr lang="en"/>
              <a:t> - NLP</a:t>
            </a:r>
            <a:endParaRPr/>
          </a:p>
          <a:p>
            <a:pPr indent="-3683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/>
              <a:t>Amazon Rekognition</a:t>
            </a:r>
            <a:r>
              <a:rPr lang="en"/>
              <a:t> - Image/Video analysis</a:t>
            </a:r>
            <a:endParaRPr/>
          </a:p>
          <a:p>
            <a:pPr indent="-3683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/>
              <a:t>Amazon Textract</a:t>
            </a:r>
            <a:r>
              <a:rPr lang="en"/>
              <a:t> - Text extraction</a:t>
            </a:r>
            <a:endParaRPr/>
          </a:p>
          <a:p>
            <a:pPr indent="-3683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/>
              <a:t>Amazon Translate</a:t>
            </a:r>
            <a:r>
              <a:rPr lang="en"/>
              <a:t> - Machine translation</a:t>
            </a:r>
            <a:endParaRPr/>
          </a:p>
        </p:txBody>
      </p:sp>
      <p:sp>
        <p:nvSpPr>
          <p:cNvPr id="231" name="Google Shape;231;p3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9" title="Arch_Amazon-SageMaker_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325" y="13856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 title="Arch_Amazon-Comprehend_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575" y="2741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 title="Arch_Amazon-Rekognition_4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5500" y="30389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 title="Arch_Amazon-Textract_4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8925" y="36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9" title="Arch_Amazon-Translate_4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4775" y="397222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Services for Data Analytics/Engineering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EC2 and Lambda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Amazon S3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Amazon RDS and DynamoDB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AWS Glue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Amazon Athena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Amazon EMR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Amazon Redshift</a:t>
            </a:r>
            <a:endParaRPr/>
          </a:p>
        </p:txBody>
      </p:sp>
      <p:sp>
        <p:nvSpPr>
          <p:cNvPr id="243" name="Google Shape;243;p4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Free Tier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42900" y="788525"/>
            <a:ext cx="8368200" cy="3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Allows you to gain hands-on experience with a subset of the services for 12 months (service limitations apply as well)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Amazon EC2 - 750 hours/month (specific OSs and Instance Sizes)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Amazon S3 - 5GB (20K GETs, 2K Puts)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Amazon RDS - 750 hours/month of DB use (within certain limits)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…..  So many </a:t>
            </a:r>
            <a:r>
              <a:rPr lang="en" u="sng">
                <a:solidFill>
                  <a:schemeClr val="hlink"/>
                </a:solidFill>
                <a:hlinkClick r:id="rId3"/>
              </a:rPr>
              <a:t>free services</a:t>
            </a:r>
            <a:endParaRPr/>
          </a:p>
        </p:txBody>
      </p:sp>
      <p:sp>
        <p:nvSpPr>
          <p:cNvPr id="250" name="Google Shape;250;p4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Web Services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Leading Cloud Platform with over 200 different services available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Globally available via its massive networks of regions and </a:t>
            </a:r>
            <a:r>
              <a:rPr lang="en"/>
              <a:t>availability</a:t>
            </a:r>
            <a:r>
              <a:rPr lang="en"/>
              <a:t> zones with their massive data centers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Based on a pay-as-you-use cost model.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Theoretically cheaper than renting rackspace/servers in a data center… </a:t>
            </a:r>
            <a:r>
              <a:rPr i="1" lang="en"/>
              <a:t>Theoretically</a:t>
            </a:r>
            <a:r>
              <a:rPr lang="en"/>
              <a:t>. </a:t>
            </a:r>
            <a:endParaRPr/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AWS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Originally launched in 2006 with only 2 services: S3 &amp; EC2.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By 2010, services had expanded to include  SimpleDB, Elastic Block Store, Relational Database Service, DynamoDB, CloudWatch, Simple Workflow, CloudFront, Availability Zones, and others.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Amazon had competitions with big prizes to spur the adoption of AWS in its early days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They’ve continuously innovated, always introducing new services for ops, dev, </a:t>
            </a:r>
            <a:r>
              <a:rPr lang="en" sz="2300"/>
              <a:t>analytics</a:t>
            </a:r>
            <a:r>
              <a:rPr lang="en" sz="2300"/>
              <a:t>, etc… (200+ services now)</a:t>
            </a:r>
            <a:endParaRPr sz="2300"/>
          </a:p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 Categories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25" y="809800"/>
            <a:ext cx="7608751" cy="42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Models</a:t>
            </a:r>
            <a:endParaRPr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IaaS (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</a:t>
            </a:r>
            <a:r>
              <a:rPr lang="en"/>
              <a:t>) - </a:t>
            </a:r>
            <a:r>
              <a:rPr lang="en" sz="2200"/>
              <a:t>Infrastructure as a Service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Contains the basic services that are needed to build an IT infrastructure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PaaS (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more</a:t>
            </a:r>
            <a:r>
              <a:rPr lang="en"/>
              <a:t>) - </a:t>
            </a:r>
            <a:r>
              <a:rPr lang="en" sz="2200"/>
              <a:t>Platform as a Service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Remove the need for having to manage infrastructure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You can get right to deploying your app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SaaS (</a:t>
            </a:r>
            <a:r>
              <a:rPr lang="en" u="sng">
                <a:solidFill>
                  <a:schemeClr val="hlink"/>
                </a:solidFill>
                <a:hlinkClick r:id="rId5"/>
              </a:rPr>
              <a:t>more</a:t>
            </a:r>
            <a:r>
              <a:rPr lang="en"/>
              <a:t>) - </a:t>
            </a:r>
            <a:r>
              <a:rPr lang="en" sz="2200"/>
              <a:t>Software as a Service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Provide full software apps that are run and managed by another party/vendor</a:t>
            </a:r>
            <a:endParaRPr/>
          </a:p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 rot="5400000">
            <a:off x="6596975" y="2062850"/>
            <a:ext cx="4063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Models</a:t>
            </a:r>
            <a:endParaRPr/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300" y="32725"/>
            <a:ext cx="6151700" cy="481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590475" y="48996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https://bluexp.netapp.com/iaas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Shared Responsibility Model - AWS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AWS Responsibilities (Security OF the cloud):</a:t>
            </a:r>
            <a:endParaRPr sz="23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</a:t>
            </a:r>
            <a:r>
              <a:rPr lang="en" sz="1900"/>
              <a:t>ecurity of physical infrastructure (</a:t>
            </a:r>
            <a:r>
              <a:rPr i="1" lang="en" sz="1900"/>
              <a:t>infra</a:t>
            </a:r>
            <a:r>
              <a:rPr lang="en" sz="1900"/>
              <a:t>) and network</a:t>
            </a:r>
            <a:endParaRPr sz="1900"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keep the data centers secure, </a:t>
            </a:r>
            <a:r>
              <a:rPr lang="en" sz="1900"/>
              <a:t>control</a:t>
            </a:r>
            <a:r>
              <a:rPr lang="en" sz="1900"/>
              <a:t> access to them</a:t>
            </a:r>
            <a:endParaRPr sz="1900"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maintain power availability, HVAC, etc. </a:t>
            </a:r>
            <a:endParaRPr sz="1900"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monitor and maintain physical networking equipment and global infra/connectivity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Hypervisor &amp; Host OSs</a:t>
            </a:r>
            <a:endParaRPr sz="1900"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manage the virtualization layer used in AWS compute services</a:t>
            </a:r>
            <a:endParaRPr sz="1900"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maintaining underlying host OSs for other services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Maintaining managed services</a:t>
            </a:r>
            <a:endParaRPr sz="1900"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keep infra up to date and functional</a:t>
            </a:r>
            <a:endParaRPr sz="1900"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maintain server software (patching, etc)</a:t>
            </a:r>
            <a:endParaRPr sz="1900"/>
          </a:p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Shared Responsibility Model - Client</a:t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Client Responsibilities (Security IN the cloud):</a:t>
            </a:r>
            <a:endParaRPr sz="23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Control of Data/Content</a:t>
            </a:r>
            <a:endParaRPr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client controls how its data is classified, encrypted, and shared</a:t>
            </a:r>
            <a:endParaRPr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implement and enforce appropriate data-handling policies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Access Management &amp; IAM</a:t>
            </a:r>
            <a:endParaRPr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properly configure IAM users, roles, and policies. </a:t>
            </a:r>
            <a:endParaRPr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enforce the </a:t>
            </a:r>
            <a:r>
              <a:rPr i="1" lang="en" sz="1900"/>
              <a:t>Principle of Least Privilege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Manage self-hosted Apps and associated OSs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Ensure network security to its VPC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Handle compliance and governance policies and procedures</a:t>
            </a:r>
            <a:endParaRPr sz="1900"/>
          </a:p>
        </p:txBody>
      </p:sp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AWS Global Infrastructure</a:t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Regions - distinct geographical areas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us-east-1, us-west 1, etc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Availability Zones (AZs)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each region has multiple AZs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roughly equiv to isolated data centers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Edge Locations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locations for CDN and other types of caching services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allows content to be </a:t>
            </a:r>
            <a:r>
              <a:rPr lang="en"/>
              <a:t>closer to end user. </a:t>
            </a:r>
            <a:endParaRPr/>
          </a:p>
        </p:txBody>
      </p:sp>
      <p:sp>
        <p:nvSpPr>
          <p:cNvPr id="161" name="Google Shape;161;p3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