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994E-64AA-F6AC-44BF-11BBA2DA43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D948B1-7904-1050-F558-B68DCDDCF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E23B79-4D6A-3789-0D62-ABAC206419C9}"/>
              </a:ext>
            </a:extLst>
          </p:cNvPr>
          <p:cNvSpPr>
            <a:spLocks noGrp="1"/>
          </p:cNvSpPr>
          <p:nvPr>
            <p:ph type="dt" sz="half" idx="10"/>
          </p:nvPr>
        </p:nvSpPr>
        <p:spPr/>
        <p:txBody>
          <a:bodyPr/>
          <a:lstStyle/>
          <a:p>
            <a:fld id="{A2E6F46C-8176-4BF3-9621-E4DAD13FCE54}" type="datetimeFigureOut">
              <a:rPr lang="en-IN" smtClean="0"/>
              <a:t>21-11-2023</a:t>
            </a:fld>
            <a:endParaRPr lang="en-IN"/>
          </a:p>
        </p:txBody>
      </p:sp>
      <p:sp>
        <p:nvSpPr>
          <p:cNvPr id="5" name="Footer Placeholder 4">
            <a:extLst>
              <a:ext uri="{FF2B5EF4-FFF2-40B4-BE49-F238E27FC236}">
                <a16:creationId xmlns:a16="http://schemas.microsoft.com/office/drawing/2014/main" id="{4A69F12D-F969-3288-A19D-9F26E35D1E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FDEE0A-0DA4-D73D-F66F-4300A4E82A23}"/>
              </a:ext>
            </a:extLst>
          </p:cNvPr>
          <p:cNvSpPr>
            <a:spLocks noGrp="1"/>
          </p:cNvSpPr>
          <p:nvPr>
            <p:ph type="sldNum" sz="quarter" idx="12"/>
          </p:nvPr>
        </p:nvSpPr>
        <p:spPr/>
        <p:txBody>
          <a:bodyPr/>
          <a:lstStyle/>
          <a:p>
            <a:fld id="{02F6CEEC-476B-402A-9E6F-A8177CD30E65}" type="slidenum">
              <a:rPr lang="en-IN" smtClean="0"/>
              <a:t>‹#›</a:t>
            </a:fld>
            <a:endParaRPr lang="en-IN"/>
          </a:p>
        </p:txBody>
      </p:sp>
    </p:spTree>
    <p:extLst>
      <p:ext uri="{BB962C8B-B14F-4D97-AF65-F5344CB8AC3E}">
        <p14:creationId xmlns:p14="http://schemas.microsoft.com/office/powerpoint/2010/main" val="241086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228B-02FD-AA6D-DBCB-2A1FC61779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ADF1DF-4ECB-7AE8-49E8-6935D7D90B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F05CB3-A84A-5931-375E-AD58C3ACE68E}"/>
              </a:ext>
            </a:extLst>
          </p:cNvPr>
          <p:cNvSpPr>
            <a:spLocks noGrp="1"/>
          </p:cNvSpPr>
          <p:nvPr>
            <p:ph type="dt" sz="half" idx="10"/>
          </p:nvPr>
        </p:nvSpPr>
        <p:spPr/>
        <p:txBody>
          <a:bodyPr/>
          <a:lstStyle/>
          <a:p>
            <a:fld id="{A2E6F46C-8176-4BF3-9621-E4DAD13FCE54}" type="datetimeFigureOut">
              <a:rPr lang="en-IN" smtClean="0"/>
              <a:t>21-11-2023</a:t>
            </a:fld>
            <a:endParaRPr lang="en-IN"/>
          </a:p>
        </p:txBody>
      </p:sp>
      <p:sp>
        <p:nvSpPr>
          <p:cNvPr id="5" name="Footer Placeholder 4">
            <a:extLst>
              <a:ext uri="{FF2B5EF4-FFF2-40B4-BE49-F238E27FC236}">
                <a16:creationId xmlns:a16="http://schemas.microsoft.com/office/drawing/2014/main" id="{1191ECD7-04D3-B499-5E2E-22C39FA4E9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59C9E6-08A5-D793-7011-E9D9BBFE523B}"/>
              </a:ext>
            </a:extLst>
          </p:cNvPr>
          <p:cNvSpPr>
            <a:spLocks noGrp="1"/>
          </p:cNvSpPr>
          <p:nvPr>
            <p:ph type="sldNum" sz="quarter" idx="12"/>
          </p:nvPr>
        </p:nvSpPr>
        <p:spPr/>
        <p:txBody>
          <a:bodyPr/>
          <a:lstStyle/>
          <a:p>
            <a:fld id="{02F6CEEC-476B-402A-9E6F-A8177CD30E65}" type="slidenum">
              <a:rPr lang="en-IN" smtClean="0"/>
              <a:t>‹#›</a:t>
            </a:fld>
            <a:endParaRPr lang="en-IN"/>
          </a:p>
        </p:txBody>
      </p:sp>
    </p:spTree>
    <p:extLst>
      <p:ext uri="{BB962C8B-B14F-4D97-AF65-F5344CB8AC3E}">
        <p14:creationId xmlns:p14="http://schemas.microsoft.com/office/powerpoint/2010/main" val="1006851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9F1944-D447-A590-0499-65B6C6C359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E4A863-EC66-E4BB-B417-D6E471824E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B7E237-53A4-E256-7503-80BD4E5C4349}"/>
              </a:ext>
            </a:extLst>
          </p:cNvPr>
          <p:cNvSpPr>
            <a:spLocks noGrp="1"/>
          </p:cNvSpPr>
          <p:nvPr>
            <p:ph type="dt" sz="half" idx="10"/>
          </p:nvPr>
        </p:nvSpPr>
        <p:spPr/>
        <p:txBody>
          <a:bodyPr/>
          <a:lstStyle/>
          <a:p>
            <a:fld id="{A2E6F46C-8176-4BF3-9621-E4DAD13FCE54}" type="datetimeFigureOut">
              <a:rPr lang="en-IN" smtClean="0"/>
              <a:t>21-11-2023</a:t>
            </a:fld>
            <a:endParaRPr lang="en-IN"/>
          </a:p>
        </p:txBody>
      </p:sp>
      <p:sp>
        <p:nvSpPr>
          <p:cNvPr id="5" name="Footer Placeholder 4">
            <a:extLst>
              <a:ext uri="{FF2B5EF4-FFF2-40B4-BE49-F238E27FC236}">
                <a16:creationId xmlns:a16="http://schemas.microsoft.com/office/drawing/2014/main" id="{64524B93-CD09-B060-15B7-175508F277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7396A3-50BB-1540-087B-17F22E9DEB53}"/>
              </a:ext>
            </a:extLst>
          </p:cNvPr>
          <p:cNvSpPr>
            <a:spLocks noGrp="1"/>
          </p:cNvSpPr>
          <p:nvPr>
            <p:ph type="sldNum" sz="quarter" idx="12"/>
          </p:nvPr>
        </p:nvSpPr>
        <p:spPr/>
        <p:txBody>
          <a:bodyPr/>
          <a:lstStyle/>
          <a:p>
            <a:fld id="{02F6CEEC-476B-402A-9E6F-A8177CD30E65}" type="slidenum">
              <a:rPr lang="en-IN" smtClean="0"/>
              <a:t>‹#›</a:t>
            </a:fld>
            <a:endParaRPr lang="en-IN"/>
          </a:p>
        </p:txBody>
      </p:sp>
    </p:spTree>
    <p:extLst>
      <p:ext uri="{BB962C8B-B14F-4D97-AF65-F5344CB8AC3E}">
        <p14:creationId xmlns:p14="http://schemas.microsoft.com/office/powerpoint/2010/main" val="89619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66AD-1E08-5F73-CF9E-CC2B5F9710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C4BBDF-3E87-E373-4B62-616EB864A7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5983EF-9DD8-F252-E5D2-1777F73FA77D}"/>
              </a:ext>
            </a:extLst>
          </p:cNvPr>
          <p:cNvSpPr>
            <a:spLocks noGrp="1"/>
          </p:cNvSpPr>
          <p:nvPr>
            <p:ph type="dt" sz="half" idx="10"/>
          </p:nvPr>
        </p:nvSpPr>
        <p:spPr/>
        <p:txBody>
          <a:bodyPr/>
          <a:lstStyle/>
          <a:p>
            <a:fld id="{A2E6F46C-8176-4BF3-9621-E4DAD13FCE54}" type="datetimeFigureOut">
              <a:rPr lang="en-IN" smtClean="0"/>
              <a:t>21-11-2023</a:t>
            </a:fld>
            <a:endParaRPr lang="en-IN"/>
          </a:p>
        </p:txBody>
      </p:sp>
      <p:sp>
        <p:nvSpPr>
          <p:cNvPr id="5" name="Footer Placeholder 4">
            <a:extLst>
              <a:ext uri="{FF2B5EF4-FFF2-40B4-BE49-F238E27FC236}">
                <a16:creationId xmlns:a16="http://schemas.microsoft.com/office/drawing/2014/main" id="{DFB04308-11AB-9DB4-7B28-7AB071B476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618CC2-69A3-E30D-16FA-4DAD44D65474}"/>
              </a:ext>
            </a:extLst>
          </p:cNvPr>
          <p:cNvSpPr>
            <a:spLocks noGrp="1"/>
          </p:cNvSpPr>
          <p:nvPr>
            <p:ph type="sldNum" sz="quarter" idx="12"/>
          </p:nvPr>
        </p:nvSpPr>
        <p:spPr/>
        <p:txBody>
          <a:bodyPr/>
          <a:lstStyle/>
          <a:p>
            <a:fld id="{02F6CEEC-476B-402A-9E6F-A8177CD30E65}" type="slidenum">
              <a:rPr lang="en-IN" smtClean="0"/>
              <a:t>‹#›</a:t>
            </a:fld>
            <a:endParaRPr lang="en-IN"/>
          </a:p>
        </p:txBody>
      </p:sp>
    </p:spTree>
    <p:extLst>
      <p:ext uri="{BB962C8B-B14F-4D97-AF65-F5344CB8AC3E}">
        <p14:creationId xmlns:p14="http://schemas.microsoft.com/office/powerpoint/2010/main" val="1165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E57B-9123-D3BE-A3AA-1C7181084F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990B0B-0F27-0231-4C64-E3EC01F306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EA7DA0-7831-624B-BFC8-EF2335067FC0}"/>
              </a:ext>
            </a:extLst>
          </p:cNvPr>
          <p:cNvSpPr>
            <a:spLocks noGrp="1"/>
          </p:cNvSpPr>
          <p:nvPr>
            <p:ph type="dt" sz="half" idx="10"/>
          </p:nvPr>
        </p:nvSpPr>
        <p:spPr/>
        <p:txBody>
          <a:bodyPr/>
          <a:lstStyle/>
          <a:p>
            <a:fld id="{A2E6F46C-8176-4BF3-9621-E4DAD13FCE54}" type="datetimeFigureOut">
              <a:rPr lang="en-IN" smtClean="0"/>
              <a:t>21-11-2023</a:t>
            </a:fld>
            <a:endParaRPr lang="en-IN"/>
          </a:p>
        </p:txBody>
      </p:sp>
      <p:sp>
        <p:nvSpPr>
          <p:cNvPr id="5" name="Footer Placeholder 4">
            <a:extLst>
              <a:ext uri="{FF2B5EF4-FFF2-40B4-BE49-F238E27FC236}">
                <a16:creationId xmlns:a16="http://schemas.microsoft.com/office/drawing/2014/main" id="{04935EB8-EA6D-0DCD-306A-EBBDF2BB5A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E7A7F3-E8E4-EA0E-97F9-44D4F2DBA53D}"/>
              </a:ext>
            </a:extLst>
          </p:cNvPr>
          <p:cNvSpPr>
            <a:spLocks noGrp="1"/>
          </p:cNvSpPr>
          <p:nvPr>
            <p:ph type="sldNum" sz="quarter" idx="12"/>
          </p:nvPr>
        </p:nvSpPr>
        <p:spPr/>
        <p:txBody>
          <a:bodyPr/>
          <a:lstStyle/>
          <a:p>
            <a:fld id="{02F6CEEC-476B-402A-9E6F-A8177CD30E65}" type="slidenum">
              <a:rPr lang="en-IN" smtClean="0"/>
              <a:t>‹#›</a:t>
            </a:fld>
            <a:endParaRPr lang="en-IN"/>
          </a:p>
        </p:txBody>
      </p:sp>
    </p:spTree>
    <p:extLst>
      <p:ext uri="{BB962C8B-B14F-4D97-AF65-F5344CB8AC3E}">
        <p14:creationId xmlns:p14="http://schemas.microsoft.com/office/powerpoint/2010/main" val="78318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E3E44-B61B-E926-5D5C-5040398633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B336F3-EE73-53A7-775D-A8504F4CE6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5C4266-9753-173D-5857-986F84165C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2C2924-454A-3CFC-ADCE-F10A72059668}"/>
              </a:ext>
            </a:extLst>
          </p:cNvPr>
          <p:cNvSpPr>
            <a:spLocks noGrp="1"/>
          </p:cNvSpPr>
          <p:nvPr>
            <p:ph type="dt" sz="half" idx="10"/>
          </p:nvPr>
        </p:nvSpPr>
        <p:spPr/>
        <p:txBody>
          <a:bodyPr/>
          <a:lstStyle/>
          <a:p>
            <a:fld id="{A2E6F46C-8176-4BF3-9621-E4DAD13FCE54}" type="datetimeFigureOut">
              <a:rPr lang="en-IN" smtClean="0"/>
              <a:t>21-11-2023</a:t>
            </a:fld>
            <a:endParaRPr lang="en-IN"/>
          </a:p>
        </p:txBody>
      </p:sp>
      <p:sp>
        <p:nvSpPr>
          <p:cNvPr id="6" name="Footer Placeholder 5">
            <a:extLst>
              <a:ext uri="{FF2B5EF4-FFF2-40B4-BE49-F238E27FC236}">
                <a16:creationId xmlns:a16="http://schemas.microsoft.com/office/drawing/2014/main" id="{BEEFB3AF-7C22-5F83-C14A-CEEDED59E7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960E8C-77C7-CF0C-54DE-3ACFD1AD7F6F}"/>
              </a:ext>
            </a:extLst>
          </p:cNvPr>
          <p:cNvSpPr>
            <a:spLocks noGrp="1"/>
          </p:cNvSpPr>
          <p:nvPr>
            <p:ph type="sldNum" sz="quarter" idx="12"/>
          </p:nvPr>
        </p:nvSpPr>
        <p:spPr/>
        <p:txBody>
          <a:bodyPr/>
          <a:lstStyle/>
          <a:p>
            <a:fld id="{02F6CEEC-476B-402A-9E6F-A8177CD30E65}" type="slidenum">
              <a:rPr lang="en-IN" smtClean="0"/>
              <a:t>‹#›</a:t>
            </a:fld>
            <a:endParaRPr lang="en-IN"/>
          </a:p>
        </p:txBody>
      </p:sp>
    </p:spTree>
    <p:extLst>
      <p:ext uri="{BB962C8B-B14F-4D97-AF65-F5344CB8AC3E}">
        <p14:creationId xmlns:p14="http://schemas.microsoft.com/office/powerpoint/2010/main" val="133069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3F710-711A-73EB-90CA-89E83E012D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B2CF83-C6AF-3BDA-5FE0-F24EAB1D31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700607-4FB4-B891-8FDB-11A3DFBD26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DC9EB0-53F1-ACA0-F152-2AF856ACE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D0C3FB-1C9A-5CE6-D7AA-EAC3AFC8DF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BA6BDB-6425-AE28-33AF-482F3CC561D8}"/>
              </a:ext>
            </a:extLst>
          </p:cNvPr>
          <p:cNvSpPr>
            <a:spLocks noGrp="1"/>
          </p:cNvSpPr>
          <p:nvPr>
            <p:ph type="dt" sz="half" idx="10"/>
          </p:nvPr>
        </p:nvSpPr>
        <p:spPr/>
        <p:txBody>
          <a:bodyPr/>
          <a:lstStyle/>
          <a:p>
            <a:fld id="{A2E6F46C-8176-4BF3-9621-E4DAD13FCE54}" type="datetimeFigureOut">
              <a:rPr lang="en-IN" smtClean="0"/>
              <a:t>21-11-2023</a:t>
            </a:fld>
            <a:endParaRPr lang="en-IN"/>
          </a:p>
        </p:txBody>
      </p:sp>
      <p:sp>
        <p:nvSpPr>
          <p:cNvPr id="8" name="Footer Placeholder 7">
            <a:extLst>
              <a:ext uri="{FF2B5EF4-FFF2-40B4-BE49-F238E27FC236}">
                <a16:creationId xmlns:a16="http://schemas.microsoft.com/office/drawing/2014/main" id="{3A3779E9-BFA6-7684-8A96-550B0E9DD7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160223-FCC2-1284-106D-73308C4CB677}"/>
              </a:ext>
            </a:extLst>
          </p:cNvPr>
          <p:cNvSpPr>
            <a:spLocks noGrp="1"/>
          </p:cNvSpPr>
          <p:nvPr>
            <p:ph type="sldNum" sz="quarter" idx="12"/>
          </p:nvPr>
        </p:nvSpPr>
        <p:spPr/>
        <p:txBody>
          <a:bodyPr/>
          <a:lstStyle/>
          <a:p>
            <a:fld id="{02F6CEEC-476B-402A-9E6F-A8177CD30E65}" type="slidenum">
              <a:rPr lang="en-IN" smtClean="0"/>
              <a:t>‹#›</a:t>
            </a:fld>
            <a:endParaRPr lang="en-IN"/>
          </a:p>
        </p:txBody>
      </p:sp>
    </p:spTree>
    <p:extLst>
      <p:ext uri="{BB962C8B-B14F-4D97-AF65-F5344CB8AC3E}">
        <p14:creationId xmlns:p14="http://schemas.microsoft.com/office/powerpoint/2010/main" val="3955792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15635-2472-B90C-53E7-BBF1A6B8B5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8D2D7D-8DC1-8524-19FE-428D2D324B6E}"/>
              </a:ext>
            </a:extLst>
          </p:cNvPr>
          <p:cNvSpPr>
            <a:spLocks noGrp="1"/>
          </p:cNvSpPr>
          <p:nvPr>
            <p:ph type="dt" sz="half" idx="10"/>
          </p:nvPr>
        </p:nvSpPr>
        <p:spPr/>
        <p:txBody>
          <a:bodyPr/>
          <a:lstStyle/>
          <a:p>
            <a:fld id="{A2E6F46C-8176-4BF3-9621-E4DAD13FCE54}" type="datetimeFigureOut">
              <a:rPr lang="en-IN" smtClean="0"/>
              <a:t>21-11-2023</a:t>
            </a:fld>
            <a:endParaRPr lang="en-IN"/>
          </a:p>
        </p:txBody>
      </p:sp>
      <p:sp>
        <p:nvSpPr>
          <p:cNvPr id="4" name="Footer Placeholder 3">
            <a:extLst>
              <a:ext uri="{FF2B5EF4-FFF2-40B4-BE49-F238E27FC236}">
                <a16:creationId xmlns:a16="http://schemas.microsoft.com/office/drawing/2014/main" id="{0BB44E2C-1BE5-0C6B-C129-23B2F5285A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27FD83-1DE4-9A35-0816-19FF9B0B5807}"/>
              </a:ext>
            </a:extLst>
          </p:cNvPr>
          <p:cNvSpPr>
            <a:spLocks noGrp="1"/>
          </p:cNvSpPr>
          <p:nvPr>
            <p:ph type="sldNum" sz="quarter" idx="12"/>
          </p:nvPr>
        </p:nvSpPr>
        <p:spPr/>
        <p:txBody>
          <a:bodyPr/>
          <a:lstStyle/>
          <a:p>
            <a:fld id="{02F6CEEC-476B-402A-9E6F-A8177CD30E65}" type="slidenum">
              <a:rPr lang="en-IN" smtClean="0"/>
              <a:t>‹#›</a:t>
            </a:fld>
            <a:endParaRPr lang="en-IN"/>
          </a:p>
        </p:txBody>
      </p:sp>
    </p:spTree>
    <p:extLst>
      <p:ext uri="{BB962C8B-B14F-4D97-AF65-F5344CB8AC3E}">
        <p14:creationId xmlns:p14="http://schemas.microsoft.com/office/powerpoint/2010/main" val="954397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AE70CA-7401-BE05-055D-43DBF02EE60F}"/>
              </a:ext>
            </a:extLst>
          </p:cNvPr>
          <p:cNvSpPr>
            <a:spLocks noGrp="1"/>
          </p:cNvSpPr>
          <p:nvPr>
            <p:ph type="dt" sz="half" idx="10"/>
          </p:nvPr>
        </p:nvSpPr>
        <p:spPr/>
        <p:txBody>
          <a:bodyPr/>
          <a:lstStyle/>
          <a:p>
            <a:fld id="{A2E6F46C-8176-4BF3-9621-E4DAD13FCE54}" type="datetimeFigureOut">
              <a:rPr lang="en-IN" smtClean="0"/>
              <a:t>21-11-2023</a:t>
            </a:fld>
            <a:endParaRPr lang="en-IN"/>
          </a:p>
        </p:txBody>
      </p:sp>
      <p:sp>
        <p:nvSpPr>
          <p:cNvPr id="3" name="Footer Placeholder 2">
            <a:extLst>
              <a:ext uri="{FF2B5EF4-FFF2-40B4-BE49-F238E27FC236}">
                <a16:creationId xmlns:a16="http://schemas.microsoft.com/office/drawing/2014/main" id="{41817E1F-C10A-80EE-C800-E91B942D6C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0B2D76-5026-1193-7AA8-4E86055D5548}"/>
              </a:ext>
            </a:extLst>
          </p:cNvPr>
          <p:cNvSpPr>
            <a:spLocks noGrp="1"/>
          </p:cNvSpPr>
          <p:nvPr>
            <p:ph type="sldNum" sz="quarter" idx="12"/>
          </p:nvPr>
        </p:nvSpPr>
        <p:spPr/>
        <p:txBody>
          <a:bodyPr/>
          <a:lstStyle/>
          <a:p>
            <a:fld id="{02F6CEEC-476B-402A-9E6F-A8177CD30E65}" type="slidenum">
              <a:rPr lang="en-IN" smtClean="0"/>
              <a:t>‹#›</a:t>
            </a:fld>
            <a:endParaRPr lang="en-IN"/>
          </a:p>
        </p:txBody>
      </p:sp>
    </p:spTree>
    <p:extLst>
      <p:ext uri="{BB962C8B-B14F-4D97-AF65-F5344CB8AC3E}">
        <p14:creationId xmlns:p14="http://schemas.microsoft.com/office/powerpoint/2010/main" val="752394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3D1F-5132-CFC5-BE57-B50303B42D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6F353B-2A78-2368-A831-94AB4B3377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D9FF9C-4ACE-6D78-B316-D79B597E2D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716252-1C92-B19A-61DB-58ABBF790E52}"/>
              </a:ext>
            </a:extLst>
          </p:cNvPr>
          <p:cNvSpPr>
            <a:spLocks noGrp="1"/>
          </p:cNvSpPr>
          <p:nvPr>
            <p:ph type="dt" sz="half" idx="10"/>
          </p:nvPr>
        </p:nvSpPr>
        <p:spPr/>
        <p:txBody>
          <a:bodyPr/>
          <a:lstStyle/>
          <a:p>
            <a:fld id="{A2E6F46C-8176-4BF3-9621-E4DAD13FCE54}" type="datetimeFigureOut">
              <a:rPr lang="en-IN" smtClean="0"/>
              <a:t>21-11-2023</a:t>
            </a:fld>
            <a:endParaRPr lang="en-IN"/>
          </a:p>
        </p:txBody>
      </p:sp>
      <p:sp>
        <p:nvSpPr>
          <p:cNvPr id="6" name="Footer Placeholder 5">
            <a:extLst>
              <a:ext uri="{FF2B5EF4-FFF2-40B4-BE49-F238E27FC236}">
                <a16:creationId xmlns:a16="http://schemas.microsoft.com/office/drawing/2014/main" id="{C42BBFDB-EA9E-4C72-B651-A608018A7C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E6F465-16B3-7A58-82DF-351627B2C28C}"/>
              </a:ext>
            </a:extLst>
          </p:cNvPr>
          <p:cNvSpPr>
            <a:spLocks noGrp="1"/>
          </p:cNvSpPr>
          <p:nvPr>
            <p:ph type="sldNum" sz="quarter" idx="12"/>
          </p:nvPr>
        </p:nvSpPr>
        <p:spPr/>
        <p:txBody>
          <a:bodyPr/>
          <a:lstStyle/>
          <a:p>
            <a:fld id="{02F6CEEC-476B-402A-9E6F-A8177CD30E65}" type="slidenum">
              <a:rPr lang="en-IN" smtClean="0"/>
              <a:t>‹#›</a:t>
            </a:fld>
            <a:endParaRPr lang="en-IN"/>
          </a:p>
        </p:txBody>
      </p:sp>
    </p:spTree>
    <p:extLst>
      <p:ext uri="{BB962C8B-B14F-4D97-AF65-F5344CB8AC3E}">
        <p14:creationId xmlns:p14="http://schemas.microsoft.com/office/powerpoint/2010/main" val="764242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C644-F0DD-3044-21CE-CA1D77C65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F55804-7CA0-7B0D-1E48-1CFD7F3A3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A829CB-8D77-9F0B-CE81-EB1E3F31D2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F1306C-AE64-F232-EFF3-AD5F6D494DAD}"/>
              </a:ext>
            </a:extLst>
          </p:cNvPr>
          <p:cNvSpPr>
            <a:spLocks noGrp="1"/>
          </p:cNvSpPr>
          <p:nvPr>
            <p:ph type="dt" sz="half" idx="10"/>
          </p:nvPr>
        </p:nvSpPr>
        <p:spPr/>
        <p:txBody>
          <a:bodyPr/>
          <a:lstStyle/>
          <a:p>
            <a:fld id="{A2E6F46C-8176-4BF3-9621-E4DAD13FCE54}" type="datetimeFigureOut">
              <a:rPr lang="en-IN" smtClean="0"/>
              <a:t>21-11-2023</a:t>
            </a:fld>
            <a:endParaRPr lang="en-IN"/>
          </a:p>
        </p:txBody>
      </p:sp>
      <p:sp>
        <p:nvSpPr>
          <p:cNvPr id="6" name="Footer Placeholder 5">
            <a:extLst>
              <a:ext uri="{FF2B5EF4-FFF2-40B4-BE49-F238E27FC236}">
                <a16:creationId xmlns:a16="http://schemas.microsoft.com/office/drawing/2014/main" id="{98BE48A5-0348-C8C0-2466-07DA59CA64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04D180-62C6-6936-ED45-BD0A67BE7D86}"/>
              </a:ext>
            </a:extLst>
          </p:cNvPr>
          <p:cNvSpPr>
            <a:spLocks noGrp="1"/>
          </p:cNvSpPr>
          <p:nvPr>
            <p:ph type="sldNum" sz="quarter" idx="12"/>
          </p:nvPr>
        </p:nvSpPr>
        <p:spPr/>
        <p:txBody>
          <a:bodyPr/>
          <a:lstStyle/>
          <a:p>
            <a:fld id="{02F6CEEC-476B-402A-9E6F-A8177CD30E65}" type="slidenum">
              <a:rPr lang="en-IN" smtClean="0"/>
              <a:t>‹#›</a:t>
            </a:fld>
            <a:endParaRPr lang="en-IN"/>
          </a:p>
        </p:txBody>
      </p:sp>
    </p:spTree>
    <p:extLst>
      <p:ext uri="{BB962C8B-B14F-4D97-AF65-F5344CB8AC3E}">
        <p14:creationId xmlns:p14="http://schemas.microsoft.com/office/powerpoint/2010/main" val="866758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BC78A-15BF-7BF8-9265-72FF2C5C7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20B65F-0C05-3C00-52B9-0C5B68C9DA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43AED4-A0D2-94AA-DBC0-E8615D5DE0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6F46C-8176-4BF3-9621-E4DAD13FCE54}" type="datetimeFigureOut">
              <a:rPr lang="en-IN" smtClean="0"/>
              <a:t>21-11-2023</a:t>
            </a:fld>
            <a:endParaRPr lang="en-IN"/>
          </a:p>
        </p:txBody>
      </p:sp>
      <p:sp>
        <p:nvSpPr>
          <p:cNvPr id="5" name="Footer Placeholder 4">
            <a:extLst>
              <a:ext uri="{FF2B5EF4-FFF2-40B4-BE49-F238E27FC236}">
                <a16:creationId xmlns:a16="http://schemas.microsoft.com/office/drawing/2014/main" id="{C1BEBFC8-03BD-FF29-CC5C-3CD3A38D00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84A43C-36D6-1720-1EB5-547864716B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6CEEC-476B-402A-9E6F-A8177CD30E65}" type="slidenum">
              <a:rPr lang="en-IN" smtClean="0"/>
              <a:t>‹#›</a:t>
            </a:fld>
            <a:endParaRPr lang="en-IN"/>
          </a:p>
        </p:txBody>
      </p:sp>
    </p:spTree>
    <p:extLst>
      <p:ext uri="{BB962C8B-B14F-4D97-AF65-F5344CB8AC3E}">
        <p14:creationId xmlns:p14="http://schemas.microsoft.com/office/powerpoint/2010/main" val="1416814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96241-8869-5391-06A0-23088176DCD2}"/>
              </a:ext>
            </a:extLst>
          </p:cNvPr>
          <p:cNvSpPr>
            <a:spLocks noGrp="1"/>
          </p:cNvSpPr>
          <p:nvPr>
            <p:ph type="ctrTitle"/>
          </p:nvPr>
        </p:nvSpPr>
        <p:spPr>
          <a:xfrm>
            <a:off x="1524000" y="1248587"/>
            <a:ext cx="9144000" cy="2387600"/>
          </a:xfrm>
        </p:spPr>
        <p:txBody>
          <a:bodyPr>
            <a:normAutofit/>
          </a:bodyPr>
          <a:lstStyle/>
          <a:p>
            <a:r>
              <a:rPr lang="en-US" sz="5900" dirty="0"/>
              <a:t>Fire Hazard Analysis in </a:t>
            </a:r>
            <a:r>
              <a:rPr lang="en-US" sz="5900" dirty="0" err="1"/>
              <a:t>Bejaia</a:t>
            </a:r>
            <a:r>
              <a:rPr lang="en-US" sz="5900" dirty="0"/>
              <a:t> and Sidi-Bel Abbes Regions</a:t>
            </a:r>
            <a:endParaRPr lang="en-IN" sz="5900" dirty="0"/>
          </a:p>
        </p:txBody>
      </p:sp>
      <p:sp>
        <p:nvSpPr>
          <p:cNvPr id="3" name="Subtitle 2">
            <a:extLst>
              <a:ext uri="{FF2B5EF4-FFF2-40B4-BE49-F238E27FC236}">
                <a16:creationId xmlns:a16="http://schemas.microsoft.com/office/drawing/2014/main" id="{081D9007-9820-FEA4-1298-9887B3A2C5B5}"/>
              </a:ext>
            </a:extLst>
          </p:cNvPr>
          <p:cNvSpPr>
            <a:spLocks noGrp="1"/>
          </p:cNvSpPr>
          <p:nvPr>
            <p:ph type="subTitle" idx="1"/>
          </p:nvPr>
        </p:nvSpPr>
        <p:spPr>
          <a:xfrm>
            <a:off x="1524000" y="3820338"/>
            <a:ext cx="9144000" cy="1563686"/>
          </a:xfrm>
        </p:spPr>
        <p:txBody>
          <a:bodyPr>
            <a:normAutofit/>
          </a:bodyPr>
          <a:lstStyle/>
          <a:p>
            <a:r>
              <a:rPr lang="en-IN"/>
              <a:t>IDA MiniProject</a:t>
            </a:r>
          </a:p>
          <a:p>
            <a:r>
              <a:rPr lang="en-IN"/>
              <a:t>By Rhea Tiwari</a:t>
            </a:r>
          </a:p>
        </p:txBody>
      </p:sp>
      <p:cxnSp>
        <p:nvCxnSpPr>
          <p:cNvPr id="40" name="Straight Connector 3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241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23497-51BF-1201-65FB-8253EA715C8B}"/>
              </a:ext>
            </a:extLst>
          </p:cNvPr>
          <p:cNvSpPr>
            <a:spLocks noGrp="1"/>
          </p:cNvSpPr>
          <p:nvPr>
            <p:ph type="title"/>
          </p:nvPr>
        </p:nvSpPr>
        <p:spPr>
          <a:xfrm>
            <a:off x="808638" y="386930"/>
            <a:ext cx="9236700" cy="1188950"/>
          </a:xfrm>
        </p:spPr>
        <p:txBody>
          <a:bodyPr anchor="b">
            <a:normAutofit/>
          </a:bodyPr>
          <a:lstStyle/>
          <a:p>
            <a:r>
              <a:rPr lang="en-IN" sz="3800"/>
              <a:t>Introduction</a:t>
            </a:r>
            <a:br>
              <a:rPr lang="en-IN" sz="3800"/>
            </a:br>
            <a:endParaRPr lang="en-IN" sz="3800"/>
          </a:p>
        </p:txBody>
      </p:sp>
      <p:grpSp>
        <p:nvGrpSpPr>
          <p:cNvPr id="17" name="Group 16">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8" name="Rectangle 1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40180C-3E20-8129-C2A3-2919B3B15B46}"/>
              </a:ext>
            </a:extLst>
          </p:cNvPr>
          <p:cNvSpPr>
            <a:spLocks noGrp="1"/>
          </p:cNvSpPr>
          <p:nvPr>
            <p:ph idx="1"/>
          </p:nvPr>
        </p:nvSpPr>
        <p:spPr>
          <a:xfrm>
            <a:off x="56147" y="2203079"/>
            <a:ext cx="12055642" cy="4855447"/>
          </a:xfrm>
        </p:spPr>
        <p:txBody>
          <a:bodyPr anchor="ctr">
            <a:normAutofit lnSpcReduction="10000"/>
          </a:bodyPr>
          <a:lstStyle/>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comprehensive dataset provides detailed meteorological and environmental data collected over several months in the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Bejaia</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and Sidi-Bel Abbes regions. </a:t>
            </a:r>
            <a:r>
              <a:rPr lang="en-IN" sz="1600" kern="100" dirty="0">
                <a:latin typeface="Calibri" panose="020F0502020204030204" pitchFamily="34" charset="0"/>
                <a:ea typeface="Calibri" panose="020F0502020204030204" pitchFamily="34" charset="0"/>
                <a:cs typeface="Times New Roman" panose="02020603050405020304" pitchFamily="18" charset="0"/>
              </a:rPr>
              <a:t>The data collected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includes essential variables such as temperature, relative humidity, wind speed, rainfall, and various fire danger indices</a:t>
            </a:r>
            <a:r>
              <a:rPr lang="en-IN" sz="1600" kern="100" dirty="0">
                <a:latin typeface="Calibri" panose="020F0502020204030204" pitchFamily="34" charset="0"/>
                <a:ea typeface="Calibri" panose="020F0502020204030204" pitchFamily="34" charset="0"/>
                <a:cs typeface="Times New Roman" panose="02020603050405020304" pitchFamily="18" charset="0"/>
              </a:rPr>
              <a:t> like-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buFont typeface="+mj-lt"/>
              <a:buAutoNum type="arabicPeriod"/>
            </a:pPr>
            <a:r>
              <a:rPr lang="en-IN" sz="1600" b="0" i="0" dirty="0">
                <a:effectLst/>
                <a:latin typeface="Söhne"/>
              </a:rPr>
              <a:t>FFMC: Fine Fuel Moisture Code measures dryness of surface fuels.</a:t>
            </a:r>
          </a:p>
          <a:p>
            <a:pPr algn="l">
              <a:buFont typeface="+mj-lt"/>
              <a:buAutoNum type="arabicPeriod"/>
            </a:pPr>
            <a:r>
              <a:rPr lang="en-IN" sz="1600" b="0" i="0" dirty="0">
                <a:effectLst/>
                <a:latin typeface="Söhne"/>
              </a:rPr>
              <a:t>DMC: Duff Moisture Code gauges moisture in decomposed organic material.</a:t>
            </a:r>
          </a:p>
          <a:p>
            <a:pPr algn="l">
              <a:buFont typeface="+mj-lt"/>
              <a:buAutoNum type="arabicPeriod"/>
            </a:pPr>
            <a:r>
              <a:rPr lang="en-IN" sz="1600" b="0" i="0" dirty="0">
                <a:effectLst/>
                <a:latin typeface="Söhne"/>
              </a:rPr>
              <a:t>DC: Drought Code indicates long-term dryness in deep organic layers.</a:t>
            </a:r>
          </a:p>
          <a:p>
            <a:pPr algn="l">
              <a:buFont typeface="+mj-lt"/>
              <a:buAutoNum type="arabicPeriod"/>
            </a:pPr>
            <a:r>
              <a:rPr lang="en-IN" sz="1600" b="0" i="0" dirty="0">
                <a:effectLst/>
                <a:latin typeface="Söhne"/>
              </a:rPr>
              <a:t>ISI: Initial Spread Index quantifies fire's potential initial spread rate.</a:t>
            </a:r>
          </a:p>
          <a:p>
            <a:pPr algn="l">
              <a:buFont typeface="+mj-lt"/>
              <a:buAutoNum type="arabicPeriod"/>
            </a:pPr>
            <a:r>
              <a:rPr lang="en-IN" sz="1600" b="0" i="0" dirty="0">
                <a:effectLst/>
                <a:latin typeface="Söhne"/>
              </a:rPr>
              <a:t>BUI: Buildup Index assesses fuel available for combustion buildup.</a:t>
            </a:r>
          </a:p>
          <a:p>
            <a:pPr algn="l">
              <a:buFont typeface="+mj-lt"/>
              <a:buAutoNum type="arabicPeriod"/>
            </a:pPr>
            <a:r>
              <a:rPr lang="en-IN" sz="1600" b="0" i="0" dirty="0">
                <a:effectLst/>
                <a:latin typeface="Söhne"/>
              </a:rPr>
              <a:t>FWI: Fire Weather Index integrates FFMC, DMC, DC, and ISI.</a:t>
            </a:r>
          </a:p>
          <a:p>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dataset covers the period from June to September in 2012, allowing for a seasonal analysis of fire hazards</a:t>
            </a:r>
          </a:p>
          <a:p>
            <a:pPr>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Understanding the factors influencing the occurrence of fire incidents is crucial for effective fire management and prevention.</a:t>
            </a:r>
          </a:p>
          <a:p>
            <a:pPr>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objective of analysing this dataset is to make a predictive model that can predict whether a fire will occur or not based on the various meteorological and environmental factors so that this dataset can be leveraged to assess and mitigate the risk of wildfires in these regions, aiding in proactive fire management and prevention strategies.</a:t>
            </a:r>
          </a:p>
          <a:p>
            <a:endParaRPr lang="en-IN" sz="1700" dirty="0"/>
          </a:p>
        </p:txBody>
      </p:sp>
    </p:spTree>
    <p:extLst>
      <p:ext uri="{BB962C8B-B14F-4D97-AF65-F5344CB8AC3E}">
        <p14:creationId xmlns:p14="http://schemas.microsoft.com/office/powerpoint/2010/main" val="748788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A95B65-9DB1-04FA-B531-69EF53C77610}"/>
              </a:ext>
            </a:extLst>
          </p:cNvPr>
          <p:cNvSpPr>
            <a:spLocks noGrp="1"/>
          </p:cNvSpPr>
          <p:nvPr>
            <p:ph type="title"/>
          </p:nvPr>
        </p:nvSpPr>
        <p:spPr>
          <a:xfrm>
            <a:off x="589560" y="856180"/>
            <a:ext cx="4560584" cy="1128068"/>
          </a:xfrm>
        </p:spPr>
        <p:txBody>
          <a:bodyPr anchor="ctr">
            <a:normAutofit/>
          </a:bodyPr>
          <a:lstStyle/>
          <a:p>
            <a:r>
              <a:rPr lang="en-IN" sz="4000">
                <a:effectLst/>
                <a:latin typeface="Calibri" panose="020F0502020204030204" pitchFamily="34" charset="0"/>
                <a:ea typeface="Calibri" panose="020F0502020204030204" pitchFamily="34" charset="0"/>
                <a:cs typeface="Times New Roman" panose="02020603050405020304" pitchFamily="18" charset="0"/>
              </a:rPr>
              <a:t>Methodology</a:t>
            </a:r>
            <a:endParaRPr lang="en-IN" sz="4000"/>
          </a:p>
        </p:txBody>
      </p:sp>
      <p:grpSp>
        <p:nvGrpSpPr>
          <p:cNvPr id="19" name="Group 1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B61047-6E7D-AB27-24EB-CD9CAAA6261D}"/>
              </a:ext>
            </a:extLst>
          </p:cNvPr>
          <p:cNvSpPr>
            <a:spLocks noGrp="1"/>
          </p:cNvSpPr>
          <p:nvPr>
            <p:ph idx="1"/>
          </p:nvPr>
        </p:nvSpPr>
        <p:spPr>
          <a:xfrm>
            <a:off x="87363" y="2330505"/>
            <a:ext cx="5486586" cy="4335471"/>
          </a:xfrm>
        </p:spPr>
        <p:txBody>
          <a:bodyPr anchor="ctr">
            <a:normAutofit fontScale="85000" lnSpcReduction="20000"/>
          </a:bodyPr>
          <a:lstStyle/>
          <a:p>
            <a:pPr marL="342900" lvl="0" indent="-342900">
              <a:spcAft>
                <a:spcPts val="800"/>
              </a:spcAft>
              <a:buFont typeface="Symbol" panose="05050102010706020507" pitchFamily="18" charset="2"/>
              <a:buChar char=""/>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Data Preparation and Exploration: </a:t>
            </a:r>
          </a:p>
          <a:p>
            <a:pPr>
              <a:spcAft>
                <a:spcPts val="800"/>
              </a:spcAft>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The first step was opening the dataset and then dividing it into two different files as there were two different datasets in one file and then converting them to csv </a:t>
            </a: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files.The</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next step was cleaning the data involved by  removing  any null and/or unwanted and redundant values from the dataset. Ensuring all data is appropriate for analysis. </a:t>
            </a:r>
          </a:p>
          <a:p>
            <a:pPr>
              <a:spcAft>
                <a:spcPts val="800"/>
              </a:spcAft>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The next step involved finding out the basic details of the chosen </a:t>
            </a: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datset</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like the shape to figure out the numbers of columns and rows in it and then using the info() functions to find out the column names and the </a:t>
            </a: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dtype</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of these values in these columns. </a:t>
            </a:r>
          </a:p>
          <a:p>
            <a:pPr>
              <a:spcAft>
                <a:spcPts val="800"/>
              </a:spcAft>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Then we use the describe function to generate descriptive statistics of the </a:t>
            </a: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 It provides information such as count, mean, standard deviation, minimum, and maximum values.</a:t>
            </a:r>
          </a:p>
          <a:p>
            <a:endParaRPr lang="en-IN" sz="1300" dirty="0"/>
          </a:p>
        </p:txBody>
      </p:sp>
      <p:sp>
        <p:nvSpPr>
          <p:cNvPr id="25" name="Rectangle 2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EA6FF98-F9D1-4D63-2D6D-2EFB02A46E3C}"/>
              </a:ext>
            </a:extLst>
          </p:cNvPr>
          <p:cNvPicPr>
            <a:picLocks noChangeAspect="1"/>
          </p:cNvPicPr>
          <p:nvPr/>
        </p:nvPicPr>
        <p:blipFill rotWithShape="1">
          <a:blip r:embed="rId2"/>
          <a:srcRect l="3045" r="54918" b="1"/>
          <a:stretch/>
        </p:blipFill>
        <p:spPr>
          <a:xfrm>
            <a:off x="5977788" y="799352"/>
            <a:ext cx="5425410" cy="5259296"/>
          </a:xfrm>
          <a:prstGeom prst="rect">
            <a:avLst/>
          </a:prstGeom>
        </p:spPr>
      </p:pic>
    </p:spTree>
    <p:extLst>
      <p:ext uri="{BB962C8B-B14F-4D97-AF65-F5344CB8AC3E}">
        <p14:creationId xmlns:p14="http://schemas.microsoft.com/office/powerpoint/2010/main" val="111335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9B7BB0-28B8-866A-9E9D-9343286413CC}"/>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kern="1200" dirty="0">
                <a:solidFill>
                  <a:schemeClr val="tx1"/>
                </a:solidFill>
                <a:latin typeface="+mj-lt"/>
                <a:ea typeface="+mj-ea"/>
                <a:cs typeface="+mj-cs"/>
              </a:rPr>
              <a:t>Illustrations of Graphs</a:t>
            </a:r>
          </a:p>
        </p:txBody>
      </p:sp>
      <p:grpSp>
        <p:nvGrpSpPr>
          <p:cNvPr id="43" name="Group 4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4" name="Rectangle 4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3B3F317B-FAB5-6987-BC2B-8C5D76E94D71}"/>
              </a:ext>
            </a:extLst>
          </p:cNvPr>
          <p:cNvSpPr>
            <a:spLocks noGrp="1"/>
          </p:cNvSpPr>
          <p:nvPr>
            <p:ph type="body" sz="half" idx="2"/>
          </p:nvPr>
        </p:nvSpPr>
        <p:spPr>
          <a:xfrm>
            <a:off x="87363" y="2330505"/>
            <a:ext cx="6642299" cy="4383331"/>
          </a:xfrm>
        </p:spPr>
        <p:txBody>
          <a:bodyPr vert="horz" lIns="91440" tIns="45720" rIns="91440" bIns="45720" rtlCol="0" anchor="ctr">
            <a:normAutofit fontScale="85000" lnSpcReduction="20000"/>
          </a:bodyPr>
          <a:lstStyle/>
          <a:p>
            <a:pPr marL="171450" indent="-228600">
              <a:spcAft>
                <a:spcPts val="800"/>
              </a:spcAft>
              <a:buFont typeface="Arial" panose="020B0604020202020204" pitchFamily="34" charset="0"/>
              <a:buChar char="•"/>
            </a:pPr>
            <a:endParaRPr lang="en-US" sz="2400" dirty="0">
              <a:effectLst/>
            </a:endParaRPr>
          </a:p>
          <a:p>
            <a:pPr marL="171450" indent="-228600">
              <a:spcAft>
                <a:spcPts val="800"/>
              </a:spcAft>
              <a:buFont typeface="Arial" panose="020B0604020202020204" pitchFamily="34" charset="0"/>
              <a:buChar char="•"/>
            </a:pPr>
            <a:r>
              <a:rPr lang="en-US" sz="2400" dirty="0">
                <a:effectLst/>
              </a:rPr>
              <a:t>The first step was importing matplotlib and setting the plotting style and font </a:t>
            </a:r>
            <a:r>
              <a:rPr lang="en-US" sz="2400" dirty="0" err="1">
                <a:effectLst/>
              </a:rPr>
              <a:t>size.Then</a:t>
            </a:r>
            <a:r>
              <a:rPr lang="en-US" sz="2400" dirty="0">
                <a:effectLst/>
              </a:rPr>
              <a:t> the next step was to show the covariance and correlation of the various parameters with the feature Classes which contains the information of whether a fire occurred or not.</a:t>
            </a:r>
          </a:p>
          <a:p>
            <a:pPr marL="171450" indent="-228600">
              <a:spcAft>
                <a:spcPts val="800"/>
              </a:spcAft>
              <a:buFont typeface="Arial" panose="020B0604020202020204" pitchFamily="34" charset="0"/>
              <a:buChar char="•"/>
            </a:pPr>
            <a:r>
              <a:rPr lang="en-US" sz="2400" dirty="0">
                <a:effectLst/>
              </a:rPr>
              <a:t> We used various functions to identify which meteorological and environmental factors have more or less of an effect on whether forest fires will occur or not.</a:t>
            </a:r>
          </a:p>
          <a:p>
            <a:pPr indent="-228600">
              <a:spcAft>
                <a:spcPts val="800"/>
              </a:spcAft>
              <a:buFont typeface="Arial" panose="020B0604020202020204" pitchFamily="34" charset="0"/>
              <a:buChar char="•"/>
            </a:pPr>
            <a:r>
              <a:rPr lang="en-US" sz="2400" dirty="0">
                <a:effectLst/>
              </a:rPr>
              <a:t>Then using lists to count and divide subsets of Classes-     Fire and Not Fire-according to different categories depending on the parameters </a:t>
            </a:r>
            <a:r>
              <a:rPr lang="en-US" sz="2400" dirty="0" err="1">
                <a:effectLst/>
              </a:rPr>
              <a:t>used.Then</a:t>
            </a:r>
            <a:r>
              <a:rPr lang="en-US" sz="2400" dirty="0">
                <a:effectLst/>
              </a:rPr>
              <a:t> using these lists I made bar graphs and plotted line graphs to </a:t>
            </a:r>
            <a:r>
              <a:rPr lang="en-US" sz="2400" dirty="0" err="1">
                <a:effectLst/>
              </a:rPr>
              <a:t>emphasise</a:t>
            </a:r>
            <a:r>
              <a:rPr lang="en-US" sz="2400" dirty="0">
                <a:effectLst/>
              </a:rPr>
              <a:t> and </a:t>
            </a:r>
            <a:r>
              <a:rPr lang="en-US" sz="2400" dirty="0" err="1">
                <a:effectLst/>
              </a:rPr>
              <a:t>visualise</a:t>
            </a:r>
            <a:r>
              <a:rPr lang="en-US" sz="2400" dirty="0">
                <a:effectLst/>
              </a:rPr>
              <a:t> the differences and correlations between these </a:t>
            </a:r>
            <a:r>
              <a:rPr lang="en-US" sz="2400" dirty="0" err="1">
                <a:effectLst/>
              </a:rPr>
              <a:t>enivornmental</a:t>
            </a:r>
            <a:r>
              <a:rPr lang="en-US" sz="2400" dirty="0">
                <a:effectLst/>
              </a:rPr>
              <a:t> factors and forest fires used </a:t>
            </a:r>
          </a:p>
        </p:txBody>
      </p:sp>
      <p:sp>
        <p:nvSpPr>
          <p:cNvPr id="47" name="Rectangle 4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8855338C-57CE-84F1-1A8C-62FED83E84F4}"/>
              </a:ext>
            </a:extLst>
          </p:cNvPr>
          <p:cNvPicPr>
            <a:picLocks noGrp="1" noChangeAspect="1"/>
          </p:cNvPicPr>
          <p:nvPr>
            <p:ph type="pic" idx="1"/>
          </p:nvPr>
        </p:nvPicPr>
        <p:blipFill rotWithShape="1">
          <a:blip r:embed="rId2"/>
          <a:srcRect l="8318" r="9628" b="3"/>
          <a:stretch/>
        </p:blipFill>
        <p:spPr>
          <a:xfrm>
            <a:off x="7083423" y="581892"/>
            <a:ext cx="4397433" cy="2518756"/>
          </a:xfrm>
          <a:prstGeom prst="rect">
            <a:avLst/>
          </a:prstGeom>
        </p:spPr>
      </p:pic>
      <p:sp>
        <p:nvSpPr>
          <p:cNvPr id="42" name="Rectangle 4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C463DF9-446C-7182-1C9E-400BB4F07649}"/>
              </a:ext>
            </a:extLst>
          </p:cNvPr>
          <p:cNvPicPr>
            <a:picLocks noChangeAspect="1"/>
          </p:cNvPicPr>
          <p:nvPr/>
        </p:nvPicPr>
        <p:blipFill rotWithShape="1">
          <a:blip r:embed="rId3"/>
          <a:srcRect l="5733" r="11376" b="3"/>
          <a:stretch/>
        </p:blipFill>
        <p:spPr>
          <a:xfrm>
            <a:off x="7083423" y="3707894"/>
            <a:ext cx="4395569" cy="2602196"/>
          </a:xfrm>
          <a:prstGeom prst="rect">
            <a:avLst/>
          </a:prstGeom>
        </p:spPr>
      </p:pic>
    </p:spTree>
    <p:extLst>
      <p:ext uri="{BB962C8B-B14F-4D97-AF65-F5344CB8AC3E}">
        <p14:creationId xmlns:p14="http://schemas.microsoft.com/office/powerpoint/2010/main" val="118528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0B599-20DD-77CB-A268-8D9CA70B82A1}"/>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a:effectLst/>
              </a:rPr>
              <a:t>Data Modeling</a:t>
            </a:r>
            <a:r>
              <a:rPr lang="en-US" sz="3700"/>
              <a:t> and </a:t>
            </a:r>
            <a:br>
              <a:rPr lang="en-US" sz="3700">
                <a:effectLst/>
              </a:rPr>
            </a:br>
            <a:r>
              <a:rPr lang="en-US" sz="3700">
                <a:effectLst/>
              </a:rPr>
              <a:t>Model Validation</a:t>
            </a:r>
            <a:endParaRPr lang="en-US" sz="3700"/>
          </a:p>
        </p:txBody>
      </p:sp>
      <p:grpSp>
        <p:nvGrpSpPr>
          <p:cNvPr id="28" name="Group 2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9" name="Rectangle 2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D0FE544C-D761-3DAF-ECFA-930B666BD43E}"/>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r>
              <a:rPr lang="en-US" sz="1900" dirty="0"/>
              <a:t>I developed a predictive model employing machine learning, specifically logistic regression, chosen for its suitability to the dataset's characteristics. To enhance model performance, I applied feature scaling during training. The trained model demonstrated accurate predictions during testing, ensuring its reliability.</a:t>
            </a:r>
          </a:p>
        </p:txBody>
      </p:sp>
      <p:sp>
        <p:nvSpPr>
          <p:cNvPr id="34" name="Rectangle 3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10;&#10;Description automatically generated">
            <a:extLst>
              <a:ext uri="{FF2B5EF4-FFF2-40B4-BE49-F238E27FC236}">
                <a16:creationId xmlns:a16="http://schemas.microsoft.com/office/drawing/2014/main" id="{E3C58C80-09EC-C877-D93E-9EC3F1DF75AA}"/>
              </a:ext>
            </a:extLst>
          </p:cNvPr>
          <p:cNvPicPr>
            <a:picLocks noChangeAspect="1"/>
          </p:cNvPicPr>
          <p:nvPr/>
        </p:nvPicPr>
        <p:blipFill rotWithShape="1">
          <a:blip r:embed="rId2"/>
          <a:srcRect l="6452" r="50221" b="-1"/>
          <a:stretch/>
        </p:blipFill>
        <p:spPr>
          <a:xfrm>
            <a:off x="5977788" y="799352"/>
            <a:ext cx="5425410" cy="5259296"/>
          </a:xfrm>
          <a:prstGeom prst="rect">
            <a:avLst/>
          </a:prstGeom>
        </p:spPr>
      </p:pic>
    </p:spTree>
    <p:extLst>
      <p:ext uri="{BB962C8B-B14F-4D97-AF65-F5344CB8AC3E}">
        <p14:creationId xmlns:p14="http://schemas.microsoft.com/office/powerpoint/2010/main" val="2925855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ADE5769-32AA-05F3-9B77-480633A6D953}"/>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marL="457200" indent="-228600">
              <a:lnSpc>
                <a:spcPct val="90000"/>
              </a:lnSpc>
              <a:buFont typeface="Arial" panose="020B0604020202020204" pitchFamily="34" charset="0"/>
              <a:buChar char="•"/>
            </a:pPr>
            <a:r>
              <a:rPr lang="en-US" sz="2000" dirty="0">
                <a:effectLst/>
              </a:rPr>
              <a:t>Based on the analysis, we can see that the model predicts the occurrence of a forest fire correctly 96% of the time.</a:t>
            </a:r>
          </a:p>
          <a:p>
            <a:pPr marL="457200" indent="-228600">
              <a:lnSpc>
                <a:spcPct val="90000"/>
              </a:lnSpc>
              <a:spcAft>
                <a:spcPts val="800"/>
              </a:spcAft>
              <a:buFont typeface="Arial" panose="020B0604020202020204" pitchFamily="34" charset="0"/>
              <a:buChar char="•"/>
            </a:pPr>
            <a:r>
              <a:rPr lang="en-US" sz="2000" dirty="0">
                <a:effectLst/>
              </a:rPr>
              <a:t> </a:t>
            </a:r>
            <a:r>
              <a:rPr lang="en-US" sz="2000" dirty="0" err="1">
                <a:effectLst/>
              </a:rPr>
              <a:t>Analysing</a:t>
            </a:r>
            <a:r>
              <a:rPr lang="en-US" sz="2000" dirty="0">
                <a:effectLst/>
              </a:rPr>
              <a:t> the relationship between the various parameters  using various bar graphs  and functions like covariance and correlation  suggests that some parameters are more important than others when predicting the occurrence of forest fires.</a:t>
            </a:r>
          </a:p>
        </p:txBody>
      </p:sp>
      <p:sp>
        <p:nvSpPr>
          <p:cNvPr id="25" name="Rectangle 2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A685D9C-2B1D-8CC5-F8A7-ABFE009C4F2E}"/>
              </a:ext>
            </a:extLst>
          </p:cNvPr>
          <p:cNvPicPr>
            <a:picLocks noChangeAspect="1"/>
          </p:cNvPicPr>
          <p:nvPr/>
        </p:nvPicPr>
        <p:blipFill rotWithShape="1">
          <a:blip r:embed="rId2"/>
          <a:srcRect l="2290" r="34267" b="-1"/>
          <a:stretch/>
        </p:blipFill>
        <p:spPr>
          <a:xfrm>
            <a:off x="5977788" y="799352"/>
            <a:ext cx="5425410" cy="5259296"/>
          </a:xfrm>
          <a:prstGeom prst="rect">
            <a:avLst/>
          </a:prstGeom>
        </p:spPr>
      </p:pic>
    </p:spTree>
    <p:extLst>
      <p:ext uri="{BB962C8B-B14F-4D97-AF65-F5344CB8AC3E}">
        <p14:creationId xmlns:p14="http://schemas.microsoft.com/office/powerpoint/2010/main" val="2363317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61" name="Rectangle 6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8A7A198-B187-4E32-A910-DE2873C69DD8}"/>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marL="457200" indent="-228600">
              <a:lnSpc>
                <a:spcPct val="90000"/>
              </a:lnSpc>
              <a:buFont typeface="Arial" panose="020B0604020202020204" pitchFamily="34" charset="0"/>
              <a:buChar char="•"/>
            </a:pPr>
            <a:endParaRPr lang="en-US" sz="2000" dirty="0">
              <a:effectLst/>
            </a:endParaRPr>
          </a:p>
        </p:txBody>
      </p:sp>
      <p:sp>
        <p:nvSpPr>
          <p:cNvPr id="66" name="Rectangle 6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code&#10;&#10;Description automatically generated">
            <a:extLst>
              <a:ext uri="{FF2B5EF4-FFF2-40B4-BE49-F238E27FC236}">
                <a16:creationId xmlns:a16="http://schemas.microsoft.com/office/drawing/2014/main" id="{110A7021-23D7-6620-E6E0-4B64E2E53151}"/>
              </a:ext>
            </a:extLst>
          </p:cNvPr>
          <p:cNvPicPr>
            <a:picLocks noChangeAspect="1"/>
          </p:cNvPicPr>
          <p:nvPr/>
        </p:nvPicPr>
        <p:blipFill rotWithShape="1">
          <a:blip r:embed="rId2"/>
          <a:srcRect r="15323" b="-2"/>
          <a:stretch/>
        </p:blipFill>
        <p:spPr>
          <a:xfrm>
            <a:off x="6657474" y="272717"/>
            <a:ext cx="5037701" cy="3030346"/>
          </a:xfrm>
          <a:prstGeom prst="rect">
            <a:avLst/>
          </a:prstGeom>
        </p:spPr>
      </p:pic>
      <p:sp>
        <p:nvSpPr>
          <p:cNvPr id="70" name="Rectangle 69">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 program&#10;&#10;Description automatically generated">
            <a:extLst>
              <a:ext uri="{FF2B5EF4-FFF2-40B4-BE49-F238E27FC236}">
                <a16:creationId xmlns:a16="http://schemas.microsoft.com/office/drawing/2014/main" id="{B91596F6-5D33-52E3-9DF7-EE0A889DE222}"/>
              </a:ext>
            </a:extLst>
          </p:cNvPr>
          <p:cNvPicPr>
            <a:picLocks noChangeAspect="1"/>
          </p:cNvPicPr>
          <p:nvPr/>
        </p:nvPicPr>
        <p:blipFill rotWithShape="1">
          <a:blip r:embed="rId3"/>
          <a:srcRect r="1" b="3288"/>
          <a:stretch/>
        </p:blipFill>
        <p:spPr>
          <a:xfrm>
            <a:off x="6657474" y="3504844"/>
            <a:ext cx="5117618" cy="3136588"/>
          </a:xfrm>
          <a:prstGeom prst="rect">
            <a:avLst/>
          </a:prstGeom>
        </p:spPr>
      </p:pic>
      <p:sp>
        <p:nvSpPr>
          <p:cNvPr id="4" name="TextBox 3">
            <a:extLst>
              <a:ext uri="{FF2B5EF4-FFF2-40B4-BE49-F238E27FC236}">
                <a16:creationId xmlns:a16="http://schemas.microsoft.com/office/drawing/2014/main" id="{A360D113-970A-00B3-D6F4-3FF54EEE18FB}"/>
              </a:ext>
            </a:extLst>
          </p:cNvPr>
          <p:cNvSpPr txBox="1"/>
          <p:nvPr/>
        </p:nvSpPr>
        <p:spPr>
          <a:xfrm>
            <a:off x="496825" y="3055718"/>
            <a:ext cx="6096000" cy="2834622"/>
          </a:xfrm>
          <a:prstGeom prst="rect">
            <a:avLst/>
          </a:prstGeom>
          <a:noFill/>
        </p:spPr>
        <p:txBody>
          <a:bodyPr wrap="square">
            <a:spAutoFit/>
          </a:bodyPr>
          <a:lstStyle/>
          <a:p>
            <a:pPr>
              <a:lnSpc>
                <a:spcPct val="90000"/>
              </a:lnSpc>
              <a:spcAft>
                <a:spcPts val="600"/>
              </a:spcAft>
            </a:pPr>
            <a:r>
              <a:rPr lang="en-US" sz="2200" dirty="0"/>
              <a:t>Subsequently, I designed a user-friendly interface allowing individuals to input their collected meteorological and environmental data, enabling users to receive predictions regarding the likelihood of a forest fire occurrence based on their entered data. The model's scalability and adaptability make it a valuable tool for people seeking efficient and data-driven solutions in forest fire prevention and management</a:t>
            </a:r>
          </a:p>
        </p:txBody>
      </p:sp>
    </p:spTree>
    <p:extLst>
      <p:ext uri="{BB962C8B-B14F-4D97-AF65-F5344CB8AC3E}">
        <p14:creationId xmlns:p14="http://schemas.microsoft.com/office/powerpoint/2010/main" val="170676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2" name="Rectangle 206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D8A9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6" name="Rectangle 207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0F0E80E0-D9B5-5625-EE4B-21902BCA8D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36213" y="643467"/>
            <a:ext cx="7119574"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168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683</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Söhne</vt:lpstr>
      <vt:lpstr>Symbol</vt:lpstr>
      <vt:lpstr>Office Theme</vt:lpstr>
      <vt:lpstr>Fire Hazard Analysis in Bejaia and Sidi-Bel Abbes Regions</vt:lpstr>
      <vt:lpstr>Introduction </vt:lpstr>
      <vt:lpstr>Methodology</vt:lpstr>
      <vt:lpstr>Illustrations of Graphs</vt:lpstr>
      <vt:lpstr>Data Modeling and  Model Validation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Hazard Analysis in Bejaia and Sidi-Bel Abbes Regions</dc:title>
  <dc:creator>RHEA TIWARI - 122109544 - MITMPL</dc:creator>
  <cp:lastModifiedBy>RHEA TIWARI - 122109544 - MITMPL</cp:lastModifiedBy>
  <cp:revision>5</cp:revision>
  <dcterms:created xsi:type="dcterms:W3CDTF">2023-11-16T13:46:56Z</dcterms:created>
  <dcterms:modified xsi:type="dcterms:W3CDTF">2023-11-21T11:46:29Z</dcterms:modified>
</cp:coreProperties>
</file>