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2" r:id="rId5"/>
    <p:sldMasterId id="2147483680" r:id="rId6"/>
    <p:sldMasterId id="2147483688" r:id="rId7"/>
  </p:sldMasterIdLst>
  <p:notesMasterIdLst>
    <p:notesMasterId r:id="rId11"/>
  </p:notesMasterIdLst>
  <p:sldIdLst>
    <p:sldId id="256" r:id="rId8"/>
    <p:sldId id="270" r:id="rId9"/>
    <p:sldId id="282" r:id="rId10"/>
    <p:sldId id="418" r:id="rId12"/>
    <p:sldId id="421" r:id="rId13"/>
    <p:sldId id="514" r:id="rId14"/>
    <p:sldId id="416" r:id="rId15"/>
    <p:sldId id="419" r:id="rId16"/>
    <p:sldId id="420" r:id="rId17"/>
    <p:sldId id="422" r:id="rId18"/>
    <p:sldId id="423" r:id="rId19"/>
    <p:sldId id="513" r:id="rId20"/>
    <p:sldId id="424" r:id="rId21"/>
    <p:sldId id="425" r:id="rId22"/>
    <p:sldId id="503" r:id="rId23"/>
    <p:sldId id="426" r:id="rId24"/>
    <p:sldId id="512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0" autoAdjust="0"/>
  </p:normalViewPr>
  <p:slideViewPr>
    <p:cSldViewPr showGuides="1">
      <p:cViewPr varScale="1">
        <p:scale>
          <a:sx n="73" d="100"/>
          <a:sy n="73" d="100"/>
        </p:scale>
        <p:origin x="528" y="36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39DC8-4B00-4E18-95B5-FA74E4FF38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计算机研究所编译室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</a:t>
            </a:r>
            <a:r>
              <a:rPr lang="zh-CN" altLang="en-US"/>
              <a:t>语法规范</a:t>
            </a:r>
            <a:endParaRPr lang="zh-CN" altLang="en-US"/>
          </a:p>
        </p:txBody>
      </p:sp>
      <p:pic>
        <p:nvPicPr>
          <p:cNvPr id="12" name="Content Placeholder 11" descr="Screenshot from 2023-03-15 15-30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4860290" y="5085080"/>
            <a:ext cx="331660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补充</a:t>
            </a:r>
            <a:r>
              <a:rPr lang="en-US" altLang="zh-CN" sz="1400"/>
              <a:t>SysY.g4</a:t>
            </a:r>
            <a:r>
              <a:rPr lang="zh-CN" altLang="en-US" sz="1400"/>
              <a:t>文件，参照</a:t>
            </a:r>
            <a:r>
              <a:rPr lang="en-US" altLang="zh-CN" sz="1400"/>
              <a:t>SysY</a:t>
            </a:r>
            <a:r>
              <a:rPr lang="zh-CN" altLang="en-US" sz="1400"/>
              <a:t>文法完成语法规范定义</a:t>
            </a:r>
            <a:r>
              <a:rPr lang="en-US" altLang="zh-CN" sz="1400"/>
              <a:t>——</a:t>
            </a:r>
            <a:r>
              <a:rPr lang="zh-CN" altLang="en-US" sz="1400"/>
              <a:t>照猫画虎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2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从</a:t>
            </a:r>
            <a:r>
              <a:rPr altLang="zh-CN"/>
              <a:t>AST</a:t>
            </a:r>
            <a:r>
              <a:rPr lang="zh-CN" altLang="en-US"/>
              <a:t>生成</a:t>
            </a:r>
            <a:r>
              <a:rPr altLang="zh-CN"/>
              <a:t>IR</a:t>
            </a:r>
            <a:endParaRPr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GlobalValue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  <a:p>
            <a:r>
              <a:rPr lang="en-US" altLang="zh-CN"/>
              <a:t>Decl</a:t>
            </a:r>
            <a:endParaRPr lang="en-US" altLang="zh-CN"/>
          </a:p>
          <a:p>
            <a:r>
              <a:rPr lang="en-US" altLang="zh-CN"/>
              <a:t>Stmt</a:t>
            </a:r>
            <a:endParaRPr lang="en-US" altLang="zh-CN"/>
          </a:p>
          <a:p>
            <a:pPr lvl="1"/>
            <a:r>
              <a:rPr lang="en-US" altLang="zh-CN"/>
              <a:t>ExpStmt</a:t>
            </a:r>
            <a:endParaRPr lang="en-US" altLang="zh-CN"/>
          </a:p>
          <a:p>
            <a:pPr lvl="1"/>
            <a:r>
              <a:rPr lang="en-US" altLang="zh-CN"/>
              <a:t>AssignStmt</a:t>
            </a:r>
            <a:endParaRPr lang="en-US" altLang="zh-CN"/>
          </a:p>
          <a:p>
            <a:pPr lvl="1"/>
            <a:r>
              <a:rPr lang="en-US" altLang="zh-CN"/>
              <a:t>BlockStmt</a:t>
            </a:r>
            <a:endParaRPr lang="en-US" altLang="zh-CN"/>
          </a:p>
          <a:p>
            <a:pPr lvl="1"/>
            <a:r>
              <a:rPr lang="en-US" altLang="zh-CN"/>
              <a:t>If-else</a:t>
            </a:r>
            <a:endParaRPr lang="en-US" altLang="zh-CN"/>
          </a:p>
          <a:p>
            <a:pPr lvl="1"/>
            <a:r>
              <a:rPr lang="en-US" altLang="zh-CN"/>
              <a:t>While</a:t>
            </a:r>
            <a:endParaRPr lang="en-US" altLang="zh-CN"/>
          </a:p>
          <a:p>
            <a:pPr lvl="0"/>
            <a:r>
              <a:rPr lang="zh-CN" altLang="en-US"/>
              <a:t>符号表</a:t>
            </a:r>
            <a:r>
              <a:rPr lang="en-US" altLang="zh-CN"/>
              <a:t>/</a:t>
            </a:r>
            <a:r>
              <a:rPr lang="zh-CN" altLang="en-US"/>
              <a:t>处理</a:t>
            </a:r>
            <a:r>
              <a:rPr lang="en-US" altLang="zh-CN"/>
              <a:t>SSA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ANTLR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正确设置</a:t>
            </a:r>
            <a:r>
              <a:rPr lang="en-US" altLang="zh-CN"/>
              <a:t>antlr</a:t>
            </a:r>
            <a:r>
              <a:rPr lang="zh-CN" altLang="en-US"/>
              <a:t>的运行时环境</a:t>
            </a:r>
            <a:endParaRPr lang="zh-CN" altLang="en-US"/>
          </a:p>
          <a:p>
            <a:pPr lvl="1"/>
            <a:r>
              <a:rPr lang="zh-CN" altLang="en-US" sz="2000"/>
              <a:t>export CLASSPATH=</a:t>
            </a:r>
            <a:r>
              <a:rPr lang="en-US" altLang="zh-CN" sz="2000"/>
              <a:t>/path/to</a:t>
            </a:r>
            <a:r>
              <a:rPr lang="zh-CN" altLang="en-US" sz="2000"/>
              <a:t>/antlr-4.12.0-complete.jar</a:t>
            </a:r>
            <a:endParaRPr lang="zh-CN" altLang="en-US" sz="2000"/>
          </a:p>
          <a:p>
            <a:pPr lvl="1"/>
            <a:r>
              <a:rPr lang="zh-CN" altLang="en-US" sz="2000"/>
              <a:t>alias antlr4='java -Xmx500M -cp "/</a:t>
            </a:r>
            <a:r>
              <a:rPr lang="en-US" altLang="zh-CN" sz="2000"/>
              <a:t>path/to</a:t>
            </a:r>
            <a:r>
              <a:rPr lang="zh-CN" altLang="en-US" sz="2000"/>
              <a:t>/antlr-4.12.0-complete.jar" org.antlr.v4.Tool'</a:t>
            </a:r>
            <a:endParaRPr lang="zh-CN" altLang="en-US" sz="2000"/>
          </a:p>
          <a:p>
            <a:pPr lvl="0"/>
            <a:r>
              <a:rPr lang="zh-CN" altLang="en-US" sz="2330"/>
              <a:t>运行</a:t>
            </a:r>
            <a:r>
              <a:rPr lang="en-US" altLang="zh-CN" sz="2330"/>
              <a:t>ANTLR4</a:t>
            </a:r>
            <a:endParaRPr lang="en-US" altLang="zh-CN" sz="2330"/>
          </a:p>
          <a:p>
            <a:pPr lvl="1"/>
            <a:r>
              <a:rPr lang="en-US" altLang="zh-CN" sz="1995"/>
              <a:t>antlr4 -Dlanguage=Cpp -no-listener -visitor SysY.g4</a:t>
            </a:r>
            <a:endParaRPr lang="en-US" altLang="zh-CN" sz="1995"/>
          </a:p>
          <a:p>
            <a:pPr lvl="0"/>
            <a:r>
              <a:rPr lang="zh-CN" altLang="en-US" sz="2325"/>
              <a:t>在当前工作目录生成以下文件</a:t>
            </a:r>
            <a:endParaRPr lang="zh-CN" altLang="en-US" sz="2325"/>
          </a:p>
          <a:p>
            <a:pPr lvl="1"/>
            <a:r>
              <a:rPr lang="en-US" altLang="zh-CN" sz="1990"/>
              <a:t>SysYLexer.h/</a:t>
            </a:r>
            <a:r>
              <a:rPr lang="en-US" altLang="zh-CN" sz="1990">
                <a:sym typeface="+mn-ea"/>
              </a:rPr>
              <a:t>SysYLexer.cpp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>
                <a:sym typeface="+mn-ea"/>
              </a:rPr>
              <a:t>SysYParser.h/SysYParser.cpp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/>
              <a:t>SysYVisitor.h/</a:t>
            </a:r>
            <a:r>
              <a:rPr lang="en-US" altLang="zh-CN" sz="1990">
                <a:sym typeface="+mn-ea"/>
              </a:rPr>
              <a:t>SysYVisitor.cpp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>
                <a:sym typeface="+mn-ea"/>
              </a:rPr>
              <a:t>SysYBaseVisitor.h/</a:t>
            </a:r>
            <a:r>
              <a:rPr lang="en-US" altLang="zh-CN" sz="1990">
                <a:sym typeface="+mn-ea"/>
              </a:rPr>
              <a:t>SysYBaseVisitor.cpp</a:t>
            </a:r>
            <a:endParaRPr lang="en-US" altLang="zh-CN" sz="1990"/>
          </a:p>
        </p:txBody>
      </p:sp>
      <p:sp>
        <p:nvSpPr>
          <p:cNvPr id="4" name="Line Callout 2 3"/>
          <p:cNvSpPr/>
          <p:nvPr/>
        </p:nvSpPr>
        <p:spPr>
          <a:xfrm>
            <a:off x="5004435" y="393255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词法分析器</a:t>
            </a:r>
            <a:endParaRPr lang="zh-CN" altLang="en-US" sz="900"/>
          </a:p>
        </p:txBody>
      </p:sp>
      <p:sp>
        <p:nvSpPr>
          <p:cNvPr id="5" name="Line Callout 2 4"/>
          <p:cNvSpPr/>
          <p:nvPr/>
        </p:nvSpPr>
        <p:spPr>
          <a:xfrm>
            <a:off x="5292090" y="429260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语法分析器</a:t>
            </a:r>
            <a:endParaRPr lang="zh-CN" altLang="en-US" sz="900"/>
          </a:p>
        </p:txBody>
      </p:sp>
      <p:sp>
        <p:nvSpPr>
          <p:cNvPr id="6" name="Line Callout 2 5"/>
          <p:cNvSpPr/>
          <p:nvPr/>
        </p:nvSpPr>
        <p:spPr>
          <a:xfrm>
            <a:off x="5508625" y="458089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虚基类</a:t>
            </a:r>
            <a:endParaRPr lang="zh-CN" altLang="en-US" sz="900"/>
          </a:p>
        </p:txBody>
      </p:sp>
      <p:sp>
        <p:nvSpPr>
          <p:cNvPr id="7" name="Line Callout 2 6"/>
          <p:cNvSpPr/>
          <p:nvPr/>
        </p:nvSpPr>
        <p:spPr>
          <a:xfrm>
            <a:off x="6254115" y="486854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基类</a:t>
            </a:r>
            <a:endParaRPr lang="zh-CN" altLang="en-US" sz="900"/>
          </a:p>
        </p:txBody>
      </p:sp>
      <p:sp>
        <p:nvSpPr>
          <p:cNvPr id="8" name="Line Callout 2 7"/>
          <p:cNvSpPr/>
          <p:nvPr/>
        </p:nvSpPr>
        <p:spPr>
          <a:xfrm>
            <a:off x="306006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目标语言为</a:t>
            </a:r>
            <a:r>
              <a:rPr lang="en-US" altLang="zh-CN" sz="900"/>
              <a:t>C++</a:t>
            </a:r>
            <a:endParaRPr lang="en-US" altLang="zh-CN" sz="900"/>
          </a:p>
        </p:txBody>
      </p:sp>
      <p:sp>
        <p:nvSpPr>
          <p:cNvPr id="9" name="Line Callout 2 8"/>
          <p:cNvSpPr/>
          <p:nvPr/>
        </p:nvSpPr>
        <p:spPr>
          <a:xfrm>
            <a:off x="478853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不生成</a:t>
            </a:r>
            <a:r>
              <a:rPr lang="en-US" altLang="zh-CN" sz="900"/>
              <a:t>Listener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6516370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生成</a:t>
            </a:r>
            <a:r>
              <a:rPr lang="en-US" altLang="zh-CN" sz="900"/>
              <a:t>Visitor</a:t>
            </a:r>
            <a:endParaRPr lang="en-US" altLang="zh-CN" sz="900"/>
          </a:p>
        </p:txBody>
      </p:sp>
      <p:sp>
        <p:nvSpPr>
          <p:cNvPr id="28" name="Rectangular Callout 27"/>
          <p:cNvSpPr/>
          <p:nvPr/>
        </p:nvSpPr>
        <p:spPr>
          <a:xfrm>
            <a:off x="4428490" y="5805170"/>
            <a:ext cx="3581400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400"/>
              <a:t>不使用任何参数运行</a:t>
            </a:r>
            <a:r>
              <a:rPr lang="en-US" altLang="zh-CN" sz="1400"/>
              <a:t>antlr</a:t>
            </a:r>
            <a:r>
              <a:rPr lang="zh-CN" altLang="en-US" sz="1400"/>
              <a:t>可查看帮助</a:t>
            </a:r>
            <a:endParaRPr lang="zh-CN" altLang="en-US" sz="1400"/>
          </a:p>
        </p:txBody>
      </p:sp>
      <p:pic>
        <p:nvPicPr>
          <p:cNvPr id="12" name="Picture 11" descr="Screenshot from 2023-03-16 10-40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228590"/>
            <a:ext cx="3013075" cy="154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4" grpId="0" animBg="1"/>
      <p:bldP spid="5" grpId="0" animBg="1"/>
      <p:bldP spid="6" grpId="0" animBg="1"/>
      <p:bldP spid="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Screenshot from 2023-03-17 17-05-4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1502410"/>
            <a:ext cx="3862070" cy="4523740"/>
          </a:xfrm>
          <a:prstGeom prst="rect">
            <a:avLst/>
          </a:prstGeom>
        </p:spPr>
      </p:pic>
      <p:pic>
        <p:nvPicPr>
          <p:cNvPr id="5" name="Content Placeholder 4" descr="Screenshot from 2023-03-17 17-04-5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7500"/>
            <a:ext cx="3862070" cy="43541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SysYLexer.h/SysYParser.h</a:t>
            </a:r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040" y="2049780"/>
            <a:ext cx="107188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9795" y="2780665"/>
            <a:ext cx="3098800" cy="2851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48130" y="3068955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52135" y="2420620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60290" y="5876925"/>
            <a:ext cx="1296035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>
            <a:off x="2639060" y="1697990"/>
            <a:ext cx="1280795" cy="297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991"/>
              <a:gd name="adj6" fmla="val -6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包含运行时库头文件</a:t>
            </a:r>
            <a:endParaRPr lang="zh-CN" altLang="en-US" sz="900"/>
          </a:p>
        </p:txBody>
      </p:sp>
      <p:sp>
        <p:nvSpPr>
          <p:cNvPr id="20" name="Rounded Rectangle 19"/>
          <p:cNvSpPr/>
          <p:nvPr/>
        </p:nvSpPr>
        <p:spPr>
          <a:xfrm>
            <a:off x="1403985" y="2564765"/>
            <a:ext cx="874395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08625" y="1486535"/>
            <a:ext cx="938530" cy="211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ine Callout 2 21"/>
          <p:cNvSpPr/>
          <p:nvPr/>
        </p:nvSpPr>
        <p:spPr>
          <a:xfrm>
            <a:off x="3131820" y="2484755"/>
            <a:ext cx="1006475" cy="2139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14"/>
              <a:gd name="adj6" fmla="val -26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Token</a:t>
            </a:r>
            <a:r>
              <a:rPr lang="zh-CN" altLang="en-US" sz="900"/>
              <a:t>的定义</a:t>
            </a:r>
            <a:endParaRPr lang="zh-CN" altLang="en-US" sz="900"/>
          </a:p>
        </p:txBody>
      </p:sp>
      <p:sp>
        <p:nvSpPr>
          <p:cNvPr id="23" name="Line Callout 2 22"/>
          <p:cNvSpPr/>
          <p:nvPr/>
        </p:nvSpPr>
        <p:spPr>
          <a:xfrm>
            <a:off x="6588760" y="609282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900"/>
              <a:t>Parser</a:t>
            </a:r>
            <a:r>
              <a:rPr lang="zh-CN" altLang="en-US" sz="900"/>
              <a:t>的入口，与文法文件中的</a:t>
            </a:r>
            <a:r>
              <a:rPr lang="en-US" altLang="zh-CN" sz="900"/>
              <a:t>root</a:t>
            </a:r>
            <a:r>
              <a:rPr lang="zh-CN" altLang="en-US" sz="900"/>
              <a:t>规则同名</a:t>
            </a:r>
            <a:endParaRPr lang="zh-CN" altLang="en-US" sz="900"/>
          </a:p>
        </p:txBody>
      </p:sp>
      <p:sp>
        <p:nvSpPr>
          <p:cNvPr id="24" name="Rounded Rectangle 23"/>
          <p:cNvSpPr/>
          <p:nvPr/>
        </p:nvSpPr>
        <p:spPr>
          <a:xfrm>
            <a:off x="4860290" y="4436745"/>
            <a:ext cx="3107690" cy="1291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804660" y="407670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990"/>
              <a:gd name="adj6" fmla="val -37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每一个语法结构对应一个</a:t>
            </a:r>
            <a:r>
              <a:rPr lang="en-US" altLang="zh-CN" sz="900"/>
              <a:t>xxxContext</a:t>
            </a:r>
            <a:r>
              <a:rPr lang="zh-CN" altLang="en-US" sz="900"/>
              <a:t>类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18" grpId="0" animBg="1"/>
      <p:bldP spid="13" grpId="0" animBg="1"/>
      <p:bldP spid="22" grpId="0" animBg="1"/>
      <p:bldP spid="25" grpId="0" animBg="1"/>
      <p:bldP spid="24" grpId="0" animBg="1"/>
      <p:bldP spid="17" grpId="0" animBg="1"/>
      <p:bldP spid="2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带标签的语法规则</a:t>
            </a:r>
            <a:endParaRPr lang="zh-CN" altLang="en-US"/>
          </a:p>
        </p:txBody>
      </p:sp>
      <p:pic>
        <p:nvPicPr>
          <p:cNvPr id="6" name="Content Placeholder 5" descr="Screenshot from 2023-03-17 19-22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285" y="1340485"/>
            <a:ext cx="3862070" cy="1545590"/>
          </a:xfrm>
          <a:prstGeom prst="rect">
            <a:avLst/>
          </a:prstGeom>
        </p:spPr>
      </p:pic>
      <p:pic>
        <p:nvPicPr>
          <p:cNvPr id="9" name="Content Placeholder 8" descr="Screenshot from 2023-03-17 19-31-5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340485"/>
            <a:ext cx="3862070" cy="1544955"/>
          </a:xfrm>
          <a:prstGeom prst="rect">
            <a:avLst/>
          </a:prstGeom>
        </p:spPr>
      </p:pic>
      <p:pic>
        <p:nvPicPr>
          <p:cNvPr id="7" name="Picture 6" descr="Screenshot from 2023-03-17 19-24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3068955"/>
            <a:ext cx="3862705" cy="3580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899795" y="4436745"/>
            <a:ext cx="2666365" cy="2292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445125"/>
            <a:ext cx="2666365" cy="2178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Screenshot from 2023-03-17 19-32-59"/>
          <p:cNvPicPr>
            <a:picLocks noChangeAspect="1"/>
          </p:cNvPicPr>
          <p:nvPr/>
        </p:nvPicPr>
        <p:blipFill>
          <a:blip r:embed="rId4"/>
          <a:srcRect b="61875"/>
          <a:stretch>
            <a:fillRect/>
          </a:stretch>
        </p:blipFill>
        <p:spPr>
          <a:xfrm>
            <a:off x="4653280" y="3068955"/>
            <a:ext cx="3851910" cy="1597025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3924300" y="5805805"/>
            <a:ext cx="2174875" cy="36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每个标签都会生成一个</a:t>
            </a:r>
            <a:r>
              <a:rPr lang="en-US" altLang="zh-CN" sz="900"/>
              <a:t>AST</a:t>
            </a:r>
            <a:r>
              <a:rPr lang="zh-CN" altLang="en-US" sz="900"/>
              <a:t>节点类型</a:t>
            </a:r>
            <a:endParaRPr lang="zh-CN" altLang="en-US" sz="900"/>
          </a:p>
        </p:txBody>
      </p:sp>
      <p:sp>
        <p:nvSpPr>
          <p:cNvPr id="11" name="Line Callout 2 10"/>
          <p:cNvSpPr/>
          <p:nvPr/>
        </p:nvSpPr>
        <p:spPr>
          <a:xfrm>
            <a:off x="6804660" y="3789045"/>
            <a:ext cx="2174875" cy="7194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所有备选都被合并进一个结点类型，运行时仅有一个非</a:t>
            </a:r>
            <a:r>
              <a:rPr lang="en-US" altLang="zh-CN" sz="900"/>
              <a:t>nullptr</a:t>
            </a:r>
            <a:endParaRPr lang="en-US" altLang="zh-CN" sz="900"/>
          </a:p>
        </p:txBody>
      </p:sp>
      <p:sp>
        <p:nvSpPr>
          <p:cNvPr id="12" name="Rounded Rectangle 11"/>
          <p:cNvSpPr/>
          <p:nvPr/>
        </p:nvSpPr>
        <p:spPr>
          <a:xfrm>
            <a:off x="5004435" y="3501390"/>
            <a:ext cx="1206500" cy="2679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23" grpId="0" bldLvl="0" animBg="1"/>
      <p:bldP spid="11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lass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39570"/>
            <a:ext cx="7886700" cy="42494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如何构造</a:t>
            </a:r>
            <a:r>
              <a:rPr lang="en-US" altLang="zh-CN">
                <a:sym typeface="+mn-ea"/>
              </a:rPr>
              <a:t>SysYParser</a:t>
            </a:r>
            <a:r>
              <a:rPr lang="zh-CN" altLang="en-US">
                <a:sym typeface="+mn-ea"/>
              </a:rPr>
              <a:t>对象？</a:t>
            </a:r>
            <a:endParaRPr lang="zh-CN" altLang="en-US">
              <a:sym typeface="+mn-ea"/>
            </a:endParaRPr>
          </a:p>
        </p:txBody>
      </p:sp>
      <p:pic>
        <p:nvPicPr>
          <p:cNvPr id="8" name="Picture 7" descr="Screenshot from 2023-03-16 13-39-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789045"/>
            <a:ext cx="3762375" cy="28886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28265" y="5632450"/>
            <a:ext cx="4320540" cy="1003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11730" y="5156835"/>
            <a:ext cx="3024505" cy="648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19885" y="3572510"/>
            <a:ext cx="2160270" cy="230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31595" y="2060575"/>
            <a:ext cx="288290" cy="39604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4932045" y="594868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08"/>
              <a:gd name="adj6" fmla="val -30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获取顶层语法结构的</a:t>
            </a:r>
            <a:r>
              <a:rPr lang="en-US" altLang="zh-CN" sz="900"/>
              <a:t>AST</a:t>
            </a:r>
            <a:endParaRPr lang="en-US" altLang="zh-CN" sz="900"/>
          </a:p>
        </p:txBody>
      </p:sp>
      <p:pic>
        <p:nvPicPr>
          <p:cNvPr id="2" name="Picture 1" descr="Screenshot from 2023-03-17 17-11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313815"/>
            <a:ext cx="2047875" cy="179705"/>
          </a:xfrm>
          <a:prstGeom prst="rect">
            <a:avLst/>
          </a:prstGeom>
        </p:spPr>
      </p:pic>
      <p:pic>
        <p:nvPicPr>
          <p:cNvPr id="3" name="Picture 2" descr="Screenshot from 2023-03-17 17-11-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15" y="4508500"/>
            <a:ext cx="2237740" cy="19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SysY IR</a:t>
            </a:r>
            <a:r>
              <a:rPr lang="zh-CN" altLang="en-US"/>
              <a:t>的定义</a:t>
            </a:r>
            <a:r>
              <a:rPr lang="zh-CN" altLang="en-US"/>
              <a:t>与数据</a:t>
            </a:r>
            <a:r>
              <a:rPr lang="zh-CN" altLang="en-US"/>
              <a:t>结构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AST</a:t>
            </a:r>
            <a:r>
              <a:rPr lang="zh-CN" altLang="en-US"/>
              <a:t>输出</a:t>
            </a:r>
            <a:r>
              <a:rPr lang="en-US" altLang="zh-CN"/>
              <a:t>IR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机制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321278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en-US">
                <a:latin typeface="Times New Roman PS Std" panose="02020503050405020304" charset="0"/>
                <a:cs typeface="Times New Roman PS Std" panose="02020503050405020304" charset="0"/>
              </a:rPr>
              <a:t>Let’s Go!</a:t>
            </a:r>
            <a:endParaRPr lang="en-US">
              <a:latin typeface="Times New Roman PS Std" panose="02020503050405020304" charset="0"/>
              <a:cs typeface="Times New Roman PS Std" panose="020205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Experiment One: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Generate IR from AST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altLang="zh-CN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：从抽象语法树生成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中间表示  </a:t>
            </a:r>
            <a:endParaRPr lang="zh-CN" altLang="en-US" sz="48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复习：中间</a:t>
            </a:r>
            <a:r>
              <a:rPr lang="zh-CN" altLang="en-US" dirty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33504"/>
            <a:ext cx="7772400" cy="230981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扫描程序，识别合法程序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给出恰当的警告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生成中间表示代码（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39313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源程序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1208080" y="4116012"/>
            <a:ext cx="55560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3688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词法分析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51255" y="3859908"/>
            <a:ext cx="137507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51255" y="4286948"/>
            <a:ext cx="1437581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6054" y="350271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token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1255" y="4276394"/>
            <a:ext cx="143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/>
              <a:t>getNextToken</a:t>
            </a:r>
            <a:endParaRPr lang="zh-CN" altLang="en-US" sz="1600" i="1" dirty="0"/>
          </a:p>
        </p:txBody>
      </p:sp>
      <p:sp>
        <p:nvSpPr>
          <p:cNvPr id="18" name="矩形 17"/>
          <p:cNvSpPr/>
          <p:nvPr/>
        </p:nvSpPr>
        <p:spPr>
          <a:xfrm>
            <a:off x="432633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语法分析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13900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8402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语义分析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442727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1411" y="385990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IR</a:t>
            </a:r>
            <a:endParaRPr lang="zh-CN" altLang="en-US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流程图: 内部贮存 28"/>
          <p:cNvSpPr/>
          <p:nvPr/>
        </p:nvSpPr>
        <p:spPr>
          <a:xfrm>
            <a:off x="4112321" y="5074354"/>
            <a:ext cx="1571636" cy="785818"/>
          </a:xfrm>
          <a:prstGeom prst="flowChartInternalStorag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/>
              <a:t>符号表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stCxn id="8" idx="2"/>
            <a:endCxn id="29" idx="1"/>
          </p:cNvCxnSpPr>
          <p:nvPr/>
        </p:nvCxnSpPr>
        <p:spPr>
          <a:xfrm rot="16200000" flipH="1">
            <a:off x="2752690" y="4107631"/>
            <a:ext cx="964413" cy="17548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9" idx="0"/>
          </p:cNvCxnSpPr>
          <p:nvPr/>
        </p:nvCxnSpPr>
        <p:spPr>
          <a:xfrm rot="5400000">
            <a:off x="4623376" y="4777613"/>
            <a:ext cx="571504" cy="219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9" idx="3"/>
          </p:cNvCxnSpPr>
          <p:nvPr/>
        </p:nvCxnSpPr>
        <p:spPr>
          <a:xfrm rot="5400000">
            <a:off x="5748676" y="4438131"/>
            <a:ext cx="964413" cy="10938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331595" y="3212465"/>
            <a:ext cx="4537075" cy="1584325"/>
          </a:xfrm>
          <a:prstGeom prst="rect">
            <a:avLst/>
          </a:prstGeom>
          <a:solidFill>
            <a:schemeClr val="accent6">
              <a:lumMod val="40000"/>
              <a:lumOff val="6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SysY IR</a:t>
            </a:r>
            <a:r>
              <a:rPr lang="zh-CN" altLang="en-US"/>
              <a:t>的定义</a:t>
            </a:r>
            <a:r>
              <a:rPr lang="zh-CN" altLang="en-US"/>
              <a:t>与数据</a:t>
            </a:r>
            <a:r>
              <a:rPr lang="zh-CN" altLang="en-US"/>
              <a:t>结构</a:t>
            </a:r>
            <a:endParaRPr lang="zh-CN" altLang="en-US"/>
          </a:p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IR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机制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1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/>
              <a:t>SysY IR</a:t>
            </a:r>
            <a:r>
              <a:rPr lang="zh-CN" altLang="en-US"/>
              <a:t>的定义与</a:t>
            </a:r>
            <a:r>
              <a:rPr lang="zh-CN" altLang="en-US"/>
              <a:t>数据结构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Types</a:t>
            </a:r>
            <a:endParaRPr lang="en-US" altLang="zh-CN"/>
          </a:p>
          <a:p>
            <a:r>
              <a:rPr lang="en-US" altLang="zh-CN"/>
              <a:t>Function/Global/</a:t>
            </a:r>
            <a:r>
              <a:rPr lang="en-US" altLang="zh-CN"/>
              <a:t>Constant</a:t>
            </a:r>
            <a:endParaRPr lang="en-US" altLang="zh-CN"/>
          </a:p>
          <a:p>
            <a:r>
              <a:rPr lang="en-US" altLang="zh-CN"/>
              <a:t>BasicBlock</a:t>
            </a:r>
            <a:endParaRPr lang="en-US" altLang="zh-CN"/>
          </a:p>
          <a:p>
            <a:r>
              <a:rPr lang="en-US" altLang="zh-CN"/>
              <a:t>Instruction</a:t>
            </a:r>
            <a:endParaRPr lang="en-US" altLang="zh-CN"/>
          </a:p>
          <a:p>
            <a:pPr lvl="1"/>
            <a:r>
              <a:rPr lang="en-US" altLang="zh-CN"/>
              <a:t>unary</a:t>
            </a:r>
            <a:r>
              <a:rPr lang="zh-CN" altLang="en-US"/>
              <a:t>，</a:t>
            </a:r>
            <a:r>
              <a:rPr lang="en-US" altLang="zh-CN"/>
              <a:t>binary</a:t>
            </a:r>
            <a:r>
              <a:rPr lang="zh-CN" altLang="en-US"/>
              <a:t>，</a:t>
            </a:r>
            <a:r>
              <a:rPr lang="en-US" altLang="zh-CN"/>
              <a:t>cmp</a:t>
            </a:r>
            <a:endParaRPr lang="en-US" altLang="zh-CN"/>
          </a:p>
          <a:p>
            <a:pPr lvl="1"/>
            <a:r>
              <a:rPr lang="en-US" altLang="zh-CN"/>
              <a:t>memory</a:t>
            </a:r>
            <a:endParaRPr lang="en-US" altLang="zh-CN"/>
          </a:p>
          <a:p>
            <a:pPr lvl="1"/>
            <a:r>
              <a:rPr lang="en-US" altLang="zh-CN"/>
              <a:t>branch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SSA</a:t>
            </a:r>
            <a:endParaRPr lang="en-US" altLang="zh-CN"/>
          </a:p>
          <a:p>
            <a:r>
              <a:rPr lang="en-US" altLang="zh-CN"/>
              <a:t>IRBuilder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from 2023-03-17 16-58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SysY</a:t>
            </a:r>
            <a:r>
              <a:rPr lang="zh-CN" altLang="en-US"/>
              <a:t>词法定义</a:t>
            </a:r>
            <a:endParaRPr lang="zh-CN" altLang="en-US"/>
          </a:p>
        </p:txBody>
      </p:sp>
      <p:sp>
        <p:nvSpPr>
          <p:cNvPr id="9" name="Line Callout 2 8"/>
          <p:cNvSpPr/>
          <p:nvPr/>
        </p:nvSpPr>
        <p:spPr>
          <a:xfrm>
            <a:off x="3420110" y="170053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181"/>
              <a:gd name="adj6" fmla="val -47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第一行形式为“</a:t>
            </a:r>
            <a:r>
              <a:rPr lang="en-US" altLang="zh-CN" sz="900"/>
              <a:t>[lexer/parser] grammar Name</a:t>
            </a:r>
            <a:r>
              <a:rPr lang="zh-CN" altLang="en-US" sz="900"/>
              <a:t>”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lexer</a:t>
            </a:r>
            <a:r>
              <a:rPr lang="zh-CN" altLang="en-US" sz="900"/>
              <a:t>表示词法，</a:t>
            </a:r>
            <a:r>
              <a:rPr lang="en-US" altLang="zh-CN" sz="900"/>
              <a:t>parser</a:t>
            </a:r>
            <a:r>
              <a:rPr lang="zh-CN" altLang="en-US" sz="900"/>
              <a:t>表示语法，缺省则表示二者皆有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SysY</a:t>
            </a:r>
            <a:r>
              <a:rPr lang="zh-CN" altLang="en-US" sz="900"/>
              <a:t>为文法名称，必须与文件同名，文件名为</a:t>
            </a:r>
            <a:r>
              <a:rPr lang="en-US" altLang="zh-CN" sz="900"/>
              <a:t>SysY.g4</a:t>
            </a:r>
            <a:endParaRPr lang="zh-CN" altLang="en-US" sz="900"/>
          </a:p>
        </p:txBody>
      </p:sp>
      <p:sp>
        <p:nvSpPr>
          <p:cNvPr id="10" name="Line Callout 2 9"/>
          <p:cNvSpPr/>
          <p:nvPr/>
        </p:nvSpPr>
        <p:spPr>
          <a:xfrm>
            <a:off x="3564255" y="35725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250"/>
              <a:gd name="adj6" fmla="val -4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Token</a:t>
            </a:r>
            <a:r>
              <a:rPr lang="zh-CN" altLang="en-US" sz="900"/>
              <a:t>定义形式为“</a:t>
            </a:r>
            <a:r>
              <a:rPr lang="en-US" altLang="zh-CN" sz="900"/>
              <a:t>Name: REGEX</a:t>
            </a:r>
            <a:r>
              <a:rPr lang="zh-CN" altLang="en-US" sz="900"/>
              <a:t>”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名必须以大写字母开头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定义为正则表达式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3851910" y="27089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636"/>
              <a:gd name="adj6" fmla="val -46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fragment</a:t>
            </a:r>
            <a:r>
              <a:rPr lang="zh-CN" altLang="en-US" sz="900"/>
              <a:t>用于定义辅助的正则表达式，用于简化其他</a:t>
            </a:r>
            <a:r>
              <a:rPr lang="en-US" altLang="zh-CN" sz="900"/>
              <a:t>Token</a:t>
            </a:r>
            <a:r>
              <a:rPr lang="zh-CN" altLang="en-US" sz="900"/>
              <a:t>的定义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形式与</a:t>
            </a:r>
            <a:r>
              <a:rPr lang="en-US" altLang="zh-CN" sz="900"/>
              <a:t>Token</a:t>
            </a:r>
            <a:r>
              <a:rPr lang="zh-CN" altLang="en-US" sz="900"/>
              <a:t>定义相同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不会作为词法分析的目标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</a:t>
            </a:r>
            <a:r>
              <a:rPr lang="zh-CN" altLang="en-US"/>
              <a:t>语法规范</a:t>
            </a:r>
            <a:endParaRPr lang="zh-CN" altLang="en-US"/>
          </a:p>
        </p:txBody>
      </p:sp>
      <p:pic>
        <p:nvPicPr>
          <p:cNvPr id="12" name="Content Placeholder 11" descr="Screenshot from 2023-03-15 15-30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268220" y="19888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958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14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26310" y="238950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6310" y="38303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9806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6420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98065" y="51574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39975" y="53333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07030" y="5333365"/>
            <a:ext cx="520700" cy="1892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39975" y="551751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72225" y="2389505"/>
            <a:ext cx="4318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76415" y="2389505"/>
            <a:ext cx="575945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4860290" y="5085080"/>
            <a:ext cx="257365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Token</a:t>
            </a:r>
            <a:r>
              <a:rPr lang="zh-CN" altLang="en-US" sz="1400"/>
              <a:t>：</a:t>
            </a:r>
            <a:endParaRPr lang="zh-CN" altLang="en-US" sz="1400"/>
          </a:p>
          <a:p>
            <a:pPr algn="l"/>
            <a:r>
              <a:rPr lang="zh-CN" altLang="en-US" sz="1400"/>
              <a:t>粗体字、运算符与标点符号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3" grpId="1" animBg="1"/>
      <p:bldP spid="24" grpId="1" animBg="1"/>
      <p:bldP spid="25" grpId="1" animBg="1"/>
      <p:bldP spid="26" grpId="1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from 2023-03-17 16-58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SysY</a:t>
            </a:r>
            <a:r>
              <a:rPr lang="zh-CN" altLang="en-US"/>
              <a:t>语法定义</a:t>
            </a:r>
            <a:endParaRPr lang="zh-CN" altLang="en-US"/>
          </a:p>
        </p:txBody>
      </p:sp>
      <p:sp>
        <p:nvSpPr>
          <p:cNvPr id="11" name="Line Callout 2 10"/>
          <p:cNvSpPr/>
          <p:nvPr/>
        </p:nvSpPr>
        <p:spPr>
          <a:xfrm>
            <a:off x="4356100" y="4868545"/>
            <a:ext cx="3006725" cy="9156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对于有多个备选的</a:t>
            </a:r>
            <a:r>
              <a:rPr lang="en-US" altLang="zh-CN" sz="900"/>
              <a:t>rule</a:t>
            </a:r>
            <a:r>
              <a:rPr lang="zh-CN" altLang="en-US" sz="900"/>
              <a:t>，可以给每个备选附加一个标签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若使用标签，则一个</a:t>
            </a:r>
            <a:r>
              <a:rPr lang="en-US" altLang="zh-CN" sz="900"/>
              <a:t>rule</a:t>
            </a:r>
            <a:r>
              <a:rPr lang="zh-CN" altLang="en-US" sz="900"/>
              <a:t>的所有备选都必须附加标签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标签用于生成更加清晰的</a:t>
            </a:r>
            <a:r>
              <a:rPr lang="en-US" altLang="zh-CN" sz="900"/>
              <a:t>parser</a:t>
            </a:r>
            <a:r>
              <a:rPr lang="zh-CN" altLang="en-US" sz="900"/>
              <a:t>接口（在实验内容</a:t>
            </a:r>
            <a:r>
              <a:rPr lang="en-US" altLang="zh-CN" sz="900"/>
              <a:t>2</a:t>
            </a:r>
            <a:r>
              <a:rPr lang="zh-CN" altLang="en-US" sz="900"/>
              <a:t>中进一步介绍）</a:t>
            </a:r>
            <a:endParaRPr lang="zh-CN" altLang="en-US" sz="900"/>
          </a:p>
        </p:txBody>
      </p:sp>
      <p:sp>
        <p:nvSpPr>
          <p:cNvPr id="3" name="Line Callout 2 2"/>
          <p:cNvSpPr/>
          <p:nvPr/>
        </p:nvSpPr>
        <p:spPr>
          <a:xfrm>
            <a:off x="3131820" y="3716655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94"/>
              <a:gd name="adj6" fmla="val -3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语法定义的基本单元为</a:t>
            </a:r>
            <a:r>
              <a:rPr lang="en-US" altLang="zh-CN" sz="900"/>
              <a:t>rule</a:t>
            </a:r>
            <a:r>
              <a:rPr lang="zh-CN" altLang="en-US" sz="900"/>
              <a:t>（</a:t>
            </a:r>
            <a:r>
              <a:rPr lang="zh-CN" altLang="en-US" sz="900">
                <a:sym typeface="+mn-ea"/>
              </a:rPr>
              <a:t>规则</a:t>
            </a:r>
            <a:r>
              <a:rPr lang="zh-CN" altLang="en-US" sz="900"/>
              <a:t>），形式为</a:t>
            </a:r>
            <a:r>
              <a:rPr lang="en-US" altLang="zh-CN" sz="900"/>
              <a:t>EBNF</a:t>
            </a:r>
            <a:endParaRPr lang="zh-CN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冒号左侧名称必须以小写字母开头，冒号右侧为</a:t>
            </a:r>
            <a:r>
              <a:rPr lang="en-US" altLang="zh-CN" sz="900"/>
              <a:t>EBNF</a:t>
            </a:r>
            <a:endParaRPr lang="en-US" altLang="zh-CN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EBNF</a:t>
            </a:r>
            <a:r>
              <a:rPr lang="zh-CN" altLang="en-US" sz="900"/>
              <a:t>在</a:t>
            </a:r>
            <a:r>
              <a:rPr lang="en-US" altLang="zh-CN" sz="900"/>
              <a:t>BNF</a:t>
            </a:r>
            <a:r>
              <a:rPr lang="zh-CN" altLang="en-US" sz="900"/>
              <a:t>的基础上支持三种扩展</a:t>
            </a:r>
            <a:endParaRPr lang="zh-CN" altLang="en-US" sz="9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optional (?)</a:t>
            </a:r>
            <a:endParaRPr lang="en-US" altLang="zh-CN" sz="9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zero-or-more (*)</a:t>
            </a:r>
            <a:endParaRPr lang="en-US" altLang="zh-CN" sz="9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00"/>
              <a:t>one-or-more (+)</a:t>
            </a:r>
            <a:endParaRPr lang="en-US" altLang="zh-CN" sz="90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900"/>
              <a:t>文法文件中第一个</a:t>
            </a:r>
            <a:r>
              <a:rPr lang="en-US" altLang="zh-CN" sz="900"/>
              <a:t>rule</a:t>
            </a:r>
            <a:r>
              <a:rPr lang="zh-CN" altLang="en-US" sz="900"/>
              <a:t>左侧为语法树的根节点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84bf729-b87e-4b41-a68e-686c901be70f"/>
  <p:tag name="COMMONDATA" val="eyJoZGlkIjoiYzc5YTNiOWVjOWM4OTlmODVmMWU4M2IyYzg0NWI5MDE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0</TotalTime>
  <Words>1583</Words>
  <Application>WPS 演示</Application>
  <PresentationFormat>全屏显示(4:3)</PresentationFormat>
  <Paragraphs>167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方正大黑简体</vt:lpstr>
      <vt:lpstr>Comic Sans MS</vt:lpstr>
      <vt:lpstr>华文中宋</vt:lpstr>
      <vt:lpstr>Arial Unicode MS</vt:lpstr>
      <vt:lpstr>等线 Light</vt:lpstr>
      <vt:lpstr>Calibri Light</vt:lpstr>
      <vt:lpstr>等线</vt:lpstr>
      <vt:lpstr>Calibri</vt:lpstr>
      <vt:lpstr>Times New Roman PS Std</vt:lpstr>
      <vt:lpstr>Times New Roman</vt:lpstr>
      <vt:lpstr>模板</vt:lpstr>
      <vt:lpstr>1_模板</vt:lpstr>
      <vt:lpstr>2_模板</vt:lpstr>
      <vt:lpstr>3_模板</vt:lpstr>
      <vt:lpstr>4_模板</vt:lpstr>
      <vt:lpstr>5_模板</vt:lpstr>
      <vt:lpstr>并行编译与优化 Advanced Compiler Technology</vt:lpstr>
      <vt:lpstr>Experiment One: Implement SysY Lexer/Parser with ANTLR</vt:lpstr>
      <vt:lpstr>复习：编译器前端</vt:lpstr>
      <vt:lpstr>实验内容</vt:lpstr>
      <vt:lpstr>实验内容1</vt:lpstr>
      <vt:lpstr>内容</vt:lpstr>
      <vt:lpstr>SysY词法定义</vt:lpstr>
      <vt:lpstr>SysY语法规范</vt:lpstr>
      <vt:lpstr>SysY语法定义</vt:lpstr>
      <vt:lpstr>SysY语法规范</vt:lpstr>
      <vt:lpstr>实验内容2</vt:lpstr>
      <vt:lpstr>PowerPoint 演示文稿</vt:lpstr>
      <vt:lpstr>ANTLR使用方法</vt:lpstr>
      <vt:lpstr>SysYLexer.h/SysYParser.h概览</vt:lpstr>
      <vt:lpstr>带标签的语法规则</vt:lpstr>
      <vt:lpstr>如何构造SysYParser对象？</vt:lpstr>
      <vt:lpstr>实验内容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苏醒</cp:lastModifiedBy>
  <cp:revision>726</cp:revision>
  <dcterms:created xsi:type="dcterms:W3CDTF">2023-03-17T11:47:00Z</dcterms:created>
  <dcterms:modified xsi:type="dcterms:W3CDTF">2023-03-27T00:25:24Z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2572848C999E4805AC81555C58437CC6</vt:lpwstr>
  </property>
</Properties>
</file>