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68" r:id="rId4"/>
    <p:sldId id="269" r:id="rId5"/>
    <p:sldId id="270" r:id="rId6"/>
    <p:sldId id="296" r:id="rId7"/>
    <p:sldId id="297" r:id="rId8"/>
    <p:sldId id="299" r:id="rId9"/>
    <p:sldId id="298" r:id="rId10"/>
    <p:sldId id="300" r:id="rId11"/>
    <p:sldId id="301" r:id="rId12"/>
    <p:sldId id="302" r:id="rId13"/>
    <p:sldId id="295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580" autoAdjust="0"/>
  </p:normalViewPr>
  <p:slideViewPr>
    <p:cSldViewPr snapToGrid="0">
      <p:cViewPr varScale="1">
        <p:scale>
          <a:sx n="121" d="100"/>
          <a:sy n="121" d="100"/>
        </p:scale>
        <p:origin x="2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97EB9-444C-4327-92D0-548012444019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10913-F9FE-43DA-873F-18AED0597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5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51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35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0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83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2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9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6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3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6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2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44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3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3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2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6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0080-7CE6-4341-99A7-39C0661B727B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1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tiff"/><Relationship Id="rId18" Type="http://schemas.openxmlformats.org/officeDocument/2006/relationships/image" Target="../media/image3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31.tiff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0.tiff"/><Relationship Id="rId5" Type="http://schemas.openxmlformats.org/officeDocument/2006/relationships/image" Target="../media/image21.png"/><Relationship Id="rId15" Type="http://schemas.openxmlformats.org/officeDocument/2006/relationships/image" Target="../media/image34.png"/><Relationship Id="rId10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11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303" y="0"/>
            <a:ext cx="5035205" cy="47064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09521" y="4643816"/>
            <a:ext cx="8216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基于关键帧提取的视频分类系统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247925" y="5277464"/>
            <a:ext cx="3787321" cy="501210"/>
            <a:chOff x="4247925" y="5277464"/>
            <a:chExt cx="3787321" cy="501210"/>
          </a:xfrm>
        </p:grpSpPr>
        <p:sp>
          <p:nvSpPr>
            <p:cNvPr id="8" name="Freeform 793"/>
            <p:cNvSpPr>
              <a:spLocks/>
            </p:cNvSpPr>
            <p:nvPr/>
          </p:nvSpPr>
          <p:spPr bwMode="auto">
            <a:xfrm rot="20822066">
              <a:off x="4247925" y="5314487"/>
              <a:ext cx="1941658" cy="464187"/>
            </a:xfrm>
            <a:custGeom>
              <a:avLst/>
              <a:gdLst>
                <a:gd name="T0" fmla="*/ 3 w 157"/>
                <a:gd name="T1" fmla="*/ 5 h 54"/>
                <a:gd name="T2" fmla="*/ 151 w 157"/>
                <a:gd name="T3" fmla="*/ 52 h 54"/>
                <a:gd name="T4" fmla="*/ 153 w 157"/>
                <a:gd name="T5" fmla="*/ 46 h 54"/>
                <a:gd name="T6" fmla="*/ 4 w 157"/>
                <a:gd name="T7" fmla="*/ 1 h 54"/>
                <a:gd name="T8" fmla="*/ 3 w 157"/>
                <a:gd name="T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54">
                  <a:moveTo>
                    <a:pt x="3" y="5"/>
                  </a:moveTo>
                  <a:cubicBezTo>
                    <a:pt x="53" y="19"/>
                    <a:pt x="102" y="35"/>
                    <a:pt x="151" y="52"/>
                  </a:cubicBezTo>
                  <a:cubicBezTo>
                    <a:pt x="155" y="54"/>
                    <a:pt x="157" y="47"/>
                    <a:pt x="153" y="46"/>
                  </a:cubicBezTo>
                  <a:cubicBezTo>
                    <a:pt x="104" y="28"/>
                    <a:pt x="55" y="12"/>
                    <a:pt x="4" y="1"/>
                  </a:cubicBezTo>
                  <a:cubicBezTo>
                    <a:pt x="1" y="0"/>
                    <a:pt x="0" y="5"/>
                    <a:pt x="3" y="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93"/>
            <p:cNvSpPr>
              <a:spLocks/>
            </p:cNvSpPr>
            <p:nvPr/>
          </p:nvSpPr>
          <p:spPr bwMode="auto">
            <a:xfrm rot="20822066">
              <a:off x="6093588" y="5277464"/>
              <a:ext cx="1941658" cy="464187"/>
            </a:xfrm>
            <a:custGeom>
              <a:avLst/>
              <a:gdLst>
                <a:gd name="T0" fmla="*/ 3 w 157"/>
                <a:gd name="T1" fmla="*/ 5 h 54"/>
                <a:gd name="T2" fmla="*/ 151 w 157"/>
                <a:gd name="T3" fmla="*/ 52 h 54"/>
                <a:gd name="T4" fmla="*/ 153 w 157"/>
                <a:gd name="T5" fmla="*/ 46 h 54"/>
                <a:gd name="T6" fmla="*/ 4 w 157"/>
                <a:gd name="T7" fmla="*/ 1 h 54"/>
                <a:gd name="T8" fmla="*/ 3 w 157"/>
                <a:gd name="T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54">
                  <a:moveTo>
                    <a:pt x="3" y="5"/>
                  </a:moveTo>
                  <a:cubicBezTo>
                    <a:pt x="53" y="19"/>
                    <a:pt x="102" y="35"/>
                    <a:pt x="151" y="52"/>
                  </a:cubicBezTo>
                  <a:cubicBezTo>
                    <a:pt x="155" y="54"/>
                    <a:pt x="157" y="47"/>
                    <a:pt x="153" y="46"/>
                  </a:cubicBezTo>
                  <a:cubicBezTo>
                    <a:pt x="104" y="28"/>
                    <a:pt x="55" y="12"/>
                    <a:pt x="4" y="1"/>
                  </a:cubicBezTo>
                  <a:cubicBezTo>
                    <a:pt x="1" y="0"/>
                    <a:pt x="0" y="5"/>
                    <a:pt x="3" y="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244879" y="5772330"/>
            <a:ext cx="5489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小组：我真的没开挂</a:t>
            </a:r>
            <a:r>
              <a:rPr lang="en-US" altLang="zh-CN" sz="4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endParaRPr lang="zh-CN" altLang="en-US" sz="44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61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1028699" y="312769"/>
            <a:ext cx="2023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流程改进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066799" y="802758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Process Improvements</a:t>
            </a:r>
            <a:endParaRPr lang="zh-CN" altLang="en-US" sz="24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4DEB853-CAE9-C448-944C-B949ADEA6B49}"/>
              </a:ext>
            </a:extLst>
          </p:cNvPr>
          <p:cNvSpPr txBox="1"/>
          <p:nvPr/>
        </p:nvSpPr>
        <p:spPr>
          <a:xfrm>
            <a:off x="4456033" y="1338356"/>
            <a:ext cx="202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Videos</a:t>
            </a:r>
            <a:endParaRPr lang="zh-CN" altLang="en-US" sz="36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073B869-D008-F247-94CA-F71AD4BC3D2E}"/>
              </a:ext>
            </a:extLst>
          </p:cNvPr>
          <p:cNvSpPr txBox="1"/>
          <p:nvPr/>
        </p:nvSpPr>
        <p:spPr>
          <a:xfrm>
            <a:off x="3998836" y="3319553"/>
            <a:ext cx="340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Key</a:t>
            </a:r>
            <a:r>
              <a:rPr lang="zh-CN" altLang="en-US" sz="36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en-US" altLang="zh-CN" sz="36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Frames</a:t>
            </a:r>
            <a:endParaRPr lang="zh-CN" altLang="en-US" sz="36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A9E5A28-A813-A24B-976F-7544AB7F56FF}"/>
              </a:ext>
            </a:extLst>
          </p:cNvPr>
          <p:cNvSpPr txBox="1"/>
          <p:nvPr/>
        </p:nvSpPr>
        <p:spPr>
          <a:xfrm>
            <a:off x="3806623" y="5460482"/>
            <a:ext cx="378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Classification</a:t>
            </a:r>
            <a:endParaRPr lang="zh-CN" altLang="en-US" sz="36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A731DC30-1CAA-8E41-98CC-86749A7D0109}"/>
              </a:ext>
            </a:extLst>
          </p:cNvPr>
          <p:cNvCxnSpPr>
            <a:stCxn id="120" idx="2"/>
          </p:cNvCxnSpPr>
          <p:nvPr/>
        </p:nvCxnSpPr>
        <p:spPr>
          <a:xfrm>
            <a:off x="5467885" y="1984687"/>
            <a:ext cx="0" cy="1420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4FFBEA18-CF2B-B04E-A43B-A15E60A4C28D}"/>
              </a:ext>
            </a:extLst>
          </p:cNvPr>
          <p:cNvCxnSpPr/>
          <p:nvPr/>
        </p:nvCxnSpPr>
        <p:spPr>
          <a:xfrm>
            <a:off x="5467885" y="3965884"/>
            <a:ext cx="0" cy="1420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704FACF-BF72-C84D-8D87-A7BB22F7465B}"/>
              </a:ext>
            </a:extLst>
          </p:cNvPr>
          <p:cNvSpPr txBox="1"/>
          <p:nvPr/>
        </p:nvSpPr>
        <p:spPr>
          <a:xfrm>
            <a:off x="7727894" y="4227178"/>
            <a:ext cx="340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CNN</a:t>
            </a:r>
            <a:endParaRPr lang="zh-CN" altLang="en-US" sz="3600" b="1" dirty="0">
              <a:solidFill>
                <a:srgbClr val="FF0000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A533E5-482C-6B46-8577-978F1D36189A}"/>
              </a:ext>
            </a:extLst>
          </p:cNvPr>
          <p:cNvSpPr txBox="1"/>
          <p:nvPr/>
        </p:nvSpPr>
        <p:spPr>
          <a:xfrm>
            <a:off x="1608081" y="4227179"/>
            <a:ext cx="340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HOG</a:t>
            </a:r>
            <a:endParaRPr lang="zh-CN" altLang="en-US" sz="3600" b="1" dirty="0">
              <a:solidFill>
                <a:srgbClr val="FF0000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90813E0-E6AA-3946-8DE4-61CAC5AEB284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2228850" y="3642719"/>
            <a:ext cx="1769986" cy="584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A569E3C-B38F-8D4E-B66A-5A188A55E8CE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2365243" y="4842575"/>
            <a:ext cx="1441380" cy="941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42730DC-C2D6-9049-8B0E-8BE03F7777B1}"/>
              </a:ext>
            </a:extLst>
          </p:cNvPr>
          <p:cNvCxnSpPr>
            <a:cxnSpLocks/>
          </p:cNvCxnSpPr>
          <p:nvPr/>
        </p:nvCxnSpPr>
        <p:spPr>
          <a:xfrm>
            <a:off x="6778512" y="3666647"/>
            <a:ext cx="1822563" cy="486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24BC81-4631-3040-9535-80D880359388}"/>
              </a:ext>
            </a:extLst>
          </p:cNvPr>
          <p:cNvCxnSpPr>
            <a:cxnSpLocks/>
          </p:cNvCxnSpPr>
          <p:nvPr/>
        </p:nvCxnSpPr>
        <p:spPr>
          <a:xfrm flipH="1">
            <a:off x="7129148" y="4873509"/>
            <a:ext cx="1387686" cy="910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793"/>
          <p:cNvSpPr>
            <a:spLocks/>
          </p:cNvSpPr>
          <p:nvPr/>
        </p:nvSpPr>
        <p:spPr bwMode="auto">
          <a:xfrm>
            <a:off x="2192192" y="3053174"/>
            <a:ext cx="1941658" cy="464187"/>
          </a:xfrm>
          <a:custGeom>
            <a:avLst/>
            <a:gdLst>
              <a:gd name="T0" fmla="*/ 3 w 157"/>
              <a:gd name="T1" fmla="*/ 5 h 54"/>
              <a:gd name="T2" fmla="*/ 151 w 157"/>
              <a:gd name="T3" fmla="*/ 52 h 54"/>
              <a:gd name="T4" fmla="*/ 153 w 157"/>
              <a:gd name="T5" fmla="*/ 46 h 54"/>
              <a:gd name="T6" fmla="*/ 4 w 157"/>
              <a:gd name="T7" fmla="*/ 1 h 54"/>
              <a:gd name="T8" fmla="*/ 3 w 157"/>
              <a:gd name="T9" fmla="*/ 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54">
                <a:moveTo>
                  <a:pt x="3" y="5"/>
                </a:moveTo>
                <a:cubicBezTo>
                  <a:pt x="53" y="19"/>
                  <a:pt x="102" y="35"/>
                  <a:pt x="151" y="52"/>
                </a:cubicBezTo>
                <a:cubicBezTo>
                  <a:pt x="155" y="54"/>
                  <a:pt x="157" y="47"/>
                  <a:pt x="153" y="46"/>
                </a:cubicBezTo>
                <a:cubicBezTo>
                  <a:pt x="104" y="28"/>
                  <a:pt x="55" y="12"/>
                  <a:pt x="4" y="1"/>
                </a:cubicBezTo>
                <a:cubicBezTo>
                  <a:pt x="1" y="0"/>
                  <a:pt x="0" y="5"/>
                  <a:pt x="3" y="5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96"/>
          <p:cNvSpPr>
            <a:spLocks/>
          </p:cNvSpPr>
          <p:nvPr/>
        </p:nvSpPr>
        <p:spPr bwMode="auto">
          <a:xfrm>
            <a:off x="4733339" y="4762562"/>
            <a:ext cx="1508438" cy="502972"/>
          </a:xfrm>
          <a:custGeom>
            <a:avLst/>
            <a:gdLst>
              <a:gd name="T0" fmla="*/ 4 w 192"/>
              <a:gd name="T1" fmla="*/ 63 h 64"/>
              <a:gd name="T2" fmla="*/ 188 w 192"/>
              <a:gd name="T3" fmla="*/ 8 h 64"/>
              <a:gd name="T4" fmla="*/ 187 w 192"/>
              <a:gd name="T5" fmla="*/ 1 h 64"/>
              <a:gd name="T6" fmla="*/ 3 w 192"/>
              <a:gd name="T7" fmla="*/ 58 h 64"/>
              <a:gd name="T8" fmla="*/ 4 w 192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64">
                <a:moveTo>
                  <a:pt x="4" y="63"/>
                </a:moveTo>
                <a:cubicBezTo>
                  <a:pt x="65" y="41"/>
                  <a:pt x="126" y="22"/>
                  <a:pt x="188" y="8"/>
                </a:cubicBezTo>
                <a:cubicBezTo>
                  <a:pt x="192" y="7"/>
                  <a:pt x="191" y="0"/>
                  <a:pt x="187" y="1"/>
                </a:cubicBezTo>
                <a:cubicBezTo>
                  <a:pt x="124" y="16"/>
                  <a:pt x="62" y="34"/>
                  <a:pt x="3" y="58"/>
                </a:cubicBezTo>
                <a:cubicBezTo>
                  <a:pt x="0" y="59"/>
                  <a:pt x="1" y="64"/>
                  <a:pt x="4" y="63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798"/>
          <p:cNvSpPr>
            <a:spLocks/>
          </p:cNvSpPr>
          <p:nvPr/>
        </p:nvSpPr>
        <p:spPr bwMode="auto">
          <a:xfrm>
            <a:off x="7227857" y="3976441"/>
            <a:ext cx="672682" cy="599501"/>
          </a:xfrm>
          <a:custGeom>
            <a:avLst/>
            <a:gdLst>
              <a:gd name="T0" fmla="*/ 6 w 86"/>
              <a:gd name="T1" fmla="*/ 74 h 76"/>
              <a:gd name="T2" fmla="*/ 84 w 86"/>
              <a:gd name="T3" fmla="*/ 6 h 76"/>
              <a:gd name="T4" fmla="*/ 81 w 86"/>
              <a:gd name="T5" fmla="*/ 2 h 76"/>
              <a:gd name="T6" fmla="*/ 2 w 86"/>
              <a:gd name="T7" fmla="*/ 70 h 76"/>
              <a:gd name="T8" fmla="*/ 6 w 86"/>
              <a:gd name="T9" fmla="*/ 7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" h="76">
                <a:moveTo>
                  <a:pt x="6" y="74"/>
                </a:moveTo>
                <a:cubicBezTo>
                  <a:pt x="31" y="49"/>
                  <a:pt x="57" y="28"/>
                  <a:pt x="84" y="6"/>
                </a:cubicBezTo>
                <a:cubicBezTo>
                  <a:pt x="86" y="4"/>
                  <a:pt x="83" y="0"/>
                  <a:pt x="81" y="2"/>
                </a:cubicBezTo>
                <a:cubicBezTo>
                  <a:pt x="51" y="19"/>
                  <a:pt x="24" y="45"/>
                  <a:pt x="2" y="70"/>
                </a:cubicBezTo>
                <a:cubicBezTo>
                  <a:pt x="0" y="72"/>
                  <a:pt x="3" y="76"/>
                  <a:pt x="6" y="74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192192" y="1556757"/>
            <a:ext cx="2542001" cy="657668"/>
            <a:chOff x="2120064" y="4665889"/>
            <a:chExt cx="3225833" cy="657668"/>
          </a:xfrm>
        </p:grpSpPr>
        <p:sp>
          <p:nvSpPr>
            <p:cNvPr id="27" name="文本框 26"/>
            <p:cNvSpPr txBox="1"/>
            <p:nvPr/>
          </p:nvSpPr>
          <p:spPr>
            <a:xfrm>
              <a:off x="2147722" y="4665889"/>
              <a:ext cx="247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图像归一化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2120064" y="4985003"/>
                  <a:ext cx="32258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I</m:t>
                        </m:r>
                        <m:d>
                          <m:d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𝒙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𝑰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(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𝒙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𝒚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𝒈𝒂𝒎𝒎𝒂</m:t>
                            </m:r>
                          </m:sup>
                        </m:sSup>
                      </m:oMath>
                    </m:oMathPara>
                  </a14:m>
                  <a:endParaRPr lang="zh-CN" altLang="en-US" sz="1600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064" y="4985003"/>
                  <a:ext cx="3225833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/>
          <p:cNvGrpSpPr/>
          <p:nvPr/>
        </p:nvGrpSpPr>
        <p:grpSpPr>
          <a:xfrm>
            <a:off x="8905875" y="2991524"/>
            <a:ext cx="3107449" cy="1376135"/>
            <a:chOff x="2120064" y="4665889"/>
            <a:chExt cx="3225833" cy="1376135"/>
          </a:xfrm>
        </p:grpSpPr>
        <p:sp>
          <p:nvSpPr>
            <p:cNvPr id="30" name="文本框 29"/>
            <p:cNvSpPr txBox="1"/>
            <p:nvPr/>
          </p:nvSpPr>
          <p:spPr>
            <a:xfrm>
              <a:off x="2147722" y="4665889"/>
              <a:ext cx="247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特征向量获取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2120064" y="4985003"/>
                  <a:ext cx="3225833" cy="1057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𝒄𝒆𝒍</m:t>
                            </m:r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𝒔𝒊𝒛𝒆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)×</m:t>
                        </m:r>
                        <m:r>
                          <m:rPr>
                            <m:nor/>
                          </m:rPr>
                          <a:rPr lang="en-US" altLang="zh-CN" sz="1600" b="1" dirty="0">
                            <a:ea typeface="方正卡通简体" panose="03000509000000000000" pitchFamily="65" charset="-122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𝒄𝒆𝒍</m:t>
                            </m:r>
                            <m:sSub>
                              <m:sSub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𝒔𝒊𝒛𝒆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−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𝟏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1600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𝒃𝒍𝒐𝒄𝒌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𝒃𝒊𝒏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𝒔𝒊𝒛𝒆</m:t>
                        </m:r>
                      </m:oMath>
                    </m:oMathPara>
                  </a14:m>
                  <a:endParaRPr lang="zh-CN" altLang="en-US" sz="1600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  <a:p>
                  <a:endParaRPr lang="zh-CN" altLang="en-US" sz="1600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064" y="4985003"/>
                  <a:ext cx="3225833" cy="1057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组合 31"/>
          <p:cNvGrpSpPr/>
          <p:nvPr/>
        </p:nvGrpSpPr>
        <p:grpSpPr>
          <a:xfrm>
            <a:off x="6663737" y="5471689"/>
            <a:ext cx="2542001" cy="657668"/>
            <a:chOff x="2120064" y="4665889"/>
            <a:chExt cx="3225833" cy="657668"/>
          </a:xfrm>
        </p:grpSpPr>
        <p:sp>
          <p:nvSpPr>
            <p:cNvPr id="33" name="文本框 32"/>
            <p:cNvSpPr txBox="1"/>
            <p:nvPr/>
          </p:nvSpPr>
          <p:spPr>
            <a:xfrm>
              <a:off x="2147722" y="4665889"/>
              <a:ext cx="247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对比度归一化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20064" y="4985003"/>
              <a:ext cx="3225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46178" y="4769436"/>
            <a:ext cx="2542001" cy="657668"/>
            <a:chOff x="2120064" y="4665889"/>
            <a:chExt cx="3225833" cy="657668"/>
          </a:xfrm>
        </p:grpSpPr>
        <p:sp>
          <p:nvSpPr>
            <p:cNvPr id="36" name="文本框 35"/>
            <p:cNvSpPr txBox="1"/>
            <p:nvPr/>
          </p:nvSpPr>
          <p:spPr>
            <a:xfrm>
              <a:off x="2662153" y="4665889"/>
              <a:ext cx="2579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梯度方向直方图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120064" y="4985003"/>
              <a:ext cx="3225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600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392737" y="2050320"/>
            <a:ext cx="2542001" cy="1694362"/>
            <a:chOff x="2120064" y="4665889"/>
            <a:chExt cx="3225833" cy="1694362"/>
          </a:xfrm>
        </p:grpSpPr>
        <p:sp>
          <p:nvSpPr>
            <p:cNvPr id="42" name="文本框 41"/>
            <p:cNvSpPr txBox="1"/>
            <p:nvPr/>
          </p:nvSpPr>
          <p:spPr>
            <a:xfrm>
              <a:off x="2147722" y="4665889"/>
              <a:ext cx="247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梯度计算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120064" y="4985003"/>
                  <a:ext cx="3225833" cy="1375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𝑮</m:t>
                        </m:r>
                        <m:d>
                          <m:d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𝒙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𝒙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,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𝒚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(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𝒙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,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𝒚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altLang="zh-CN" sz="1600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𝜶</m:t>
                        </m:r>
                        <m:d>
                          <m:d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𝒙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−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𝟏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𝒙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,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𝒚</m:t>
                                </m:r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(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𝒙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,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𝒚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zh-CN" altLang="en-US" sz="1600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064" y="4985003"/>
                  <a:ext cx="3225833" cy="1375248"/>
                </a:xfrm>
                <a:prstGeom prst="rect">
                  <a:avLst/>
                </a:prstGeom>
                <a:blipFill>
                  <a:blip r:embed="rId5"/>
                  <a:stretch>
                    <a:fillRect b="-9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1380665" y="2516498"/>
            <a:ext cx="1068637" cy="1000863"/>
            <a:chOff x="1380665" y="2516498"/>
            <a:chExt cx="1068637" cy="1000863"/>
          </a:xfrm>
        </p:grpSpPr>
        <p:sp>
          <p:nvSpPr>
            <p:cNvPr id="16" name="Freeform 792"/>
            <p:cNvSpPr>
              <a:spLocks/>
            </p:cNvSpPr>
            <p:nvPr/>
          </p:nvSpPr>
          <p:spPr bwMode="auto">
            <a:xfrm>
              <a:off x="1380665" y="2516498"/>
              <a:ext cx="952968" cy="1000863"/>
            </a:xfrm>
            <a:custGeom>
              <a:avLst/>
              <a:gdLst>
                <a:gd name="T0" fmla="*/ 108 w 121"/>
                <a:gd name="T1" fmla="*/ 85 h 128"/>
                <a:gd name="T2" fmla="*/ 86 w 121"/>
                <a:gd name="T3" fmla="*/ 13 h 128"/>
                <a:gd name="T4" fmla="*/ 15 w 121"/>
                <a:gd name="T5" fmla="*/ 41 h 128"/>
                <a:gd name="T6" fmla="*/ 31 w 121"/>
                <a:gd name="T7" fmla="*/ 111 h 128"/>
                <a:gd name="T8" fmla="*/ 108 w 121"/>
                <a:gd name="T9" fmla="*/ 86 h 128"/>
                <a:gd name="T10" fmla="*/ 103 w 121"/>
                <a:gd name="T11" fmla="*/ 83 h 128"/>
                <a:gd name="T12" fmla="*/ 37 w 121"/>
                <a:gd name="T13" fmla="*/ 107 h 128"/>
                <a:gd name="T14" fmla="*/ 20 w 121"/>
                <a:gd name="T15" fmla="*/ 44 h 128"/>
                <a:gd name="T16" fmla="*/ 79 w 121"/>
                <a:gd name="T17" fmla="*/ 17 h 128"/>
                <a:gd name="T18" fmla="*/ 104 w 121"/>
                <a:gd name="T19" fmla="*/ 83 h 128"/>
                <a:gd name="T20" fmla="*/ 108 w 121"/>
                <a:gd name="T21" fmla="*/ 8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128">
                  <a:moveTo>
                    <a:pt x="108" y="85"/>
                  </a:moveTo>
                  <a:cubicBezTo>
                    <a:pt x="121" y="59"/>
                    <a:pt x="114" y="27"/>
                    <a:pt x="86" y="13"/>
                  </a:cubicBezTo>
                  <a:cubicBezTo>
                    <a:pt x="58" y="0"/>
                    <a:pt x="30" y="17"/>
                    <a:pt x="15" y="41"/>
                  </a:cubicBezTo>
                  <a:cubicBezTo>
                    <a:pt x="0" y="65"/>
                    <a:pt x="7" y="96"/>
                    <a:pt x="31" y="111"/>
                  </a:cubicBezTo>
                  <a:cubicBezTo>
                    <a:pt x="59" y="128"/>
                    <a:pt x="94" y="113"/>
                    <a:pt x="108" y="86"/>
                  </a:cubicBezTo>
                  <a:cubicBezTo>
                    <a:pt x="110" y="82"/>
                    <a:pt x="105" y="80"/>
                    <a:pt x="103" y="83"/>
                  </a:cubicBezTo>
                  <a:cubicBezTo>
                    <a:pt x="88" y="104"/>
                    <a:pt x="63" y="120"/>
                    <a:pt x="37" y="107"/>
                  </a:cubicBezTo>
                  <a:cubicBezTo>
                    <a:pt x="14" y="95"/>
                    <a:pt x="6" y="65"/>
                    <a:pt x="20" y="44"/>
                  </a:cubicBezTo>
                  <a:cubicBezTo>
                    <a:pt x="33" y="24"/>
                    <a:pt x="55" y="8"/>
                    <a:pt x="79" y="17"/>
                  </a:cubicBezTo>
                  <a:cubicBezTo>
                    <a:pt x="107" y="27"/>
                    <a:pt x="115" y="57"/>
                    <a:pt x="104" y="83"/>
                  </a:cubicBezTo>
                  <a:cubicBezTo>
                    <a:pt x="103" y="86"/>
                    <a:pt x="107" y="88"/>
                    <a:pt x="108" y="8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19185" y="2579807"/>
              <a:ext cx="930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01</a:t>
              </a:r>
              <a:endParaRPr lang="zh-CN" altLang="en-US" sz="4000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31480" y="2866425"/>
            <a:ext cx="1263826" cy="1244727"/>
            <a:chOff x="4031480" y="2866425"/>
            <a:chExt cx="1263826" cy="1244727"/>
          </a:xfrm>
        </p:grpSpPr>
        <p:sp>
          <p:nvSpPr>
            <p:cNvPr id="18" name="Freeform 794"/>
            <p:cNvSpPr>
              <a:spLocks/>
            </p:cNvSpPr>
            <p:nvPr/>
          </p:nvSpPr>
          <p:spPr bwMode="auto">
            <a:xfrm>
              <a:off x="4031480" y="2866425"/>
              <a:ext cx="1263826" cy="1244727"/>
            </a:xfrm>
            <a:custGeom>
              <a:avLst/>
              <a:gdLst>
                <a:gd name="T0" fmla="*/ 114 w 161"/>
                <a:gd name="T1" fmla="*/ 139 h 159"/>
                <a:gd name="T2" fmla="*/ 140 w 161"/>
                <a:gd name="T3" fmla="*/ 34 h 159"/>
                <a:gd name="T4" fmla="*/ 56 w 161"/>
                <a:gd name="T5" fmla="*/ 12 h 159"/>
                <a:gd name="T6" fmla="*/ 16 w 161"/>
                <a:gd name="T7" fmla="*/ 96 h 159"/>
                <a:gd name="T8" fmla="*/ 114 w 161"/>
                <a:gd name="T9" fmla="*/ 140 h 159"/>
                <a:gd name="T10" fmla="*/ 112 w 161"/>
                <a:gd name="T11" fmla="*/ 134 h 159"/>
                <a:gd name="T12" fmla="*/ 21 w 161"/>
                <a:gd name="T13" fmla="*/ 88 h 159"/>
                <a:gd name="T14" fmla="*/ 61 w 161"/>
                <a:gd name="T15" fmla="*/ 19 h 159"/>
                <a:gd name="T16" fmla="*/ 134 w 161"/>
                <a:gd name="T17" fmla="*/ 38 h 159"/>
                <a:gd name="T18" fmla="*/ 112 w 161"/>
                <a:gd name="T19" fmla="*/ 135 h 159"/>
                <a:gd name="T20" fmla="*/ 114 w 161"/>
                <a:gd name="T21" fmla="*/ 13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59">
                  <a:moveTo>
                    <a:pt x="114" y="139"/>
                  </a:moveTo>
                  <a:cubicBezTo>
                    <a:pt x="150" y="123"/>
                    <a:pt x="161" y="65"/>
                    <a:pt x="140" y="34"/>
                  </a:cubicBezTo>
                  <a:cubicBezTo>
                    <a:pt x="123" y="8"/>
                    <a:pt x="85" y="0"/>
                    <a:pt x="56" y="12"/>
                  </a:cubicBezTo>
                  <a:cubicBezTo>
                    <a:pt x="21" y="26"/>
                    <a:pt x="0" y="57"/>
                    <a:pt x="16" y="96"/>
                  </a:cubicBezTo>
                  <a:cubicBezTo>
                    <a:pt x="32" y="132"/>
                    <a:pt x="77" y="159"/>
                    <a:pt x="114" y="140"/>
                  </a:cubicBezTo>
                  <a:cubicBezTo>
                    <a:pt x="117" y="138"/>
                    <a:pt x="115" y="134"/>
                    <a:pt x="112" y="134"/>
                  </a:cubicBezTo>
                  <a:cubicBezTo>
                    <a:pt x="75" y="145"/>
                    <a:pt x="34" y="126"/>
                    <a:pt x="21" y="88"/>
                  </a:cubicBezTo>
                  <a:cubicBezTo>
                    <a:pt x="10" y="54"/>
                    <a:pt x="30" y="29"/>
                    <a:pt x="61" y="19"/>
                  </a:cubicBezTo>
                  <a:cubicBezTo>
                    <a:pt x="86" y="10"/>
                    <a:pt x="118" y="14"/>
                    <a:pt x="134" y="38"/>
                  </a:cubicBezTo>
                  <a:cubicBezTo>
                    <a:pt x="154" y="68"/>
                    <a:pt x="141" y="116"/>
                    <a:pt x="112" y="135"/>
                  </a:cubicBezTo>
                  <a:cubicBezTo>
                    <a:pt x="109" y="137"/>
                    <a:pt x="111" y="140"/>
                    <a:pt x="114" y="13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346951" y="3037691"/>
              <a:ext cx="930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02</a:t>
              </a:r>
              <a:endParaRPr lang="zh-CN" altLang="en-US" sz="4000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57693" y="4198625"/>
            <a:ext cx="1212866" cy="1127874"/>
            <a:chOff x="6157693" y="4198625"/>
            <a:chExt cx="1212866" cy="1127874"/>
          </a:xfrm>
        </p:grpSpPr>
        <p:sp>
          <p:nvSpPr>
            <p:cNvPr id="21" name="Freeform 797"/>
            <p:cNvSpPr>
              <a:spLocks/>
            </p:cNvSpPr>
            <p:nvPr/>
          </p:nvSpPr>
          <p:spPr bwMode="auto">
            <a:xfrm>
              <a:off x="6157693" y="4198625"/>
              <a:ext cx="1212866" cy="1127874"/>
            </a:xfrm>
            <a:custGeom>
              <a:avLst/>
              <a:gdLst>
                <a:gd name="T0" fmla="*/ 26 w 155"/>
                <a:gd name="T1" fmla="*/ 42 h 144"/>
                <a:gd name="T2" fmla="*/ 34 w 155"/>
                <a:gd name="T3" fmla="*/ 122 h 144"/>
                <a:gd name="T4" fmla="*/ 134 w 155"/>
                <a:gd name="T5" fmla="*/ 104 h 144"/>
                <a:gd name="T6" fmla="*/ 115 w 155"/>
                <a:gd name="T7" fmla="*/ 21 h 144"/>
                <a:gd name="T8" fmla="*/ 25 w 155"/>
                <a:gd name="T9" fmla="*/ 43 h 144"/>
                <a:gd name="T10" fmla="*/ 30 w 155"/>
                <a:gd name="T11" fmla="*/ 46 h 144"/>
                <a:gd name="T12" fmla="*/ 110 w 155"/>
                <a:gd name="T13" fmla="*/ 25 h 144"/>
                <a:gd name="T14" fmla="*/ 126 w 155"/>
                <a:gd name="T15" fmla="*/ 104 h 144"/>
                <a:gd name="T16" fmla="*/ 43 w 155"/>
                <a:gd name="T17" fmla="*/ 120 h 144"/>
                <a:gd name="T18" fmla="*/ 29 w 155"/>
                <a:gd name="T19" fmla="*/ 46 h 144"/>
                <a:gd name="T20" fmla="*/ 26 w 155"/>
                <a:gd name="T2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44">
                  <a:moveTo>
                    <a:pt x="26" y="42"/>
                  </a:moveTo>
                  <a:cubicBezTo>
                    <a:pt x="0" y="66"/>
                    <a:pt x="7" y="102"/>
                    <a:pt x="34" y="122"/>
                  </a:cubicBezTo>
                  <a:cubicBezTo>
                    <a:pt x="65" y="144"/>
                    <a:pt x="111" y="134"/>
                    <a:pt x="134" y="104"/>
                  </a:cubicBezTo>
                  <a:cubicBezTo>
                    <a:pt x="155" y="78"/>
                    <a:pt x="142" y="38"/>
                    <a:pt x="115" y="21"/>
                  </a:cubicBezTo>
                  <a:cubicBezTo>
                    <a:pt x="85" y="0"/>
                    <a:pt x="42" y="11"/>
                    <a:pt x="25" y="43"/>
                  </a:cubicBezTo>
                  <a:cubicBezTo>
                    <a:pt x="23" y="46"/>
                    <a:pt x="28" y="49"/>
                    <a:pt x="30" y="46"/>
                  </a:cubicBezTo>
                  <a:cubicBezTo>
                    <a:pt x="49" y="20"/>
                    <a:pt x="81" y="8"/>
                    <a:pt x="110" y="25"/>
                  </a:cubicBezTo>
                  <a:cubicBezTo>
                    <a:pt x="135" y="40"/>
                    <a:pt x="150" y="81"/>
                    <a:pt x="126" y="104"/>
                  </a:cubicBezTo>
                  <a:cubicBezTo>
                    <a:pt x="104" y="125"/>
                    <a:pt x="70" y="135"/>
                    <a:pt x="43" y="120"/>
                  </a:cubicBezTo>
                  <a:cubicBezTo>
                    <a:pt x="15" y="104"/>
                    <a:pt x="7" y="70"/>
                    <a:pt x="29" y="46"/>
                  </a:cubicBezTo>
                  <a:cubicBezTo>
                    <a:pt x="32" y="44"/>
                    <a:pt x="28" y="40"/>
                    <a:pt x="26" y="4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431552" y="4366379"/>
              <a:ext cx="930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04</a:t>
              </a:r>
              <a:endParaRPr lang="zh-CN" altLang="en-US" sz="4000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73931" y="3511573"/>
            <a:ext cx="1082742" cy="929736"/>
            <a:chOff x="7873931" y="3511573"/>
            <a:chExt cx="1082742" cy="929736"/>
          </a:xfrm>
        </p:grpSpPr>
        <p:sp>
          <p:nvSpPr>
            <p:cNvPr id="23" name="Freeform 799"/>
            <p:cNvSpPr>
              <a:spLocks/>
            </p:cNvSpPr>
            <p:nvPr/>
          </p:nvSpPr>
          <p:spPr bwMode="auto">
            <a:xfrm>
              <a:off x="7873931" y="3511573"/>
              <a:ext cx="1003928" cy="929736"/>
            </a:xfrm>
            <a:custGeom>
              <a:avLst/>
              <a:gdLst>
                <a:gd name="T0" fmla="*/ 31 w 128"/>
                <a:gd name="T1" fmla="*/ 19 h 119"/>
                <a:gd name="T2" fmla="*/ 20 w 128"/>
                <a:gd name="T3" fmla="*/ 95 h 119"/>
                <a:gd name="T4" fmla="*/ 106 w 128"/>
                <a:gd name="T5" fmla="*/ 99 h 119"/>
                <a:gd name="T6" fmla="*/ 108 w 128"/>
                <a:gd name="T7" fmla="*/ 24 h 119"/>
                <a:gd name="T8" fmla="*/ 23 w 128"/>
                <a:gd name="T9" fmla="*/ 22 h 119"/>
                <a:gd name="T10" fmla="*/ 26 w 128"/>
                <a:gd name="T11" fmla="*/ 26 h 119"/>
                <a:gd name="T12" fmla="*/ 94 w 128"/>
                <a:gd name="T13" fmla="*/ 23 h 119"/>
                <a:gd name="T14" fmla="*/ 105 w 128"/>
                <a:gd name="T15" fmla="*/ 90 h 119"/>
                <a:gd name="T16" fmla="*/ 27 w 128"/>
                <a:gd name="T17" fmla="*/ 93 h 119"/>
                <a:gd name="T18" fmla="*/ 34 w 128"/>
                <a:gd name="T19" fmla="*/ 23 h 119"/>
                <a:gd name="T20" fmla="*/ 31 w 128"/>
                <a:gd name="T21" fmla="*/ 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19">
                  <a:moveTo>
                    <a:pt x="31" y="19"/>
                  </a:moveTo>
                  <a:cubicBezTo>
                    <a:pt x="8" y="38"/>
                    <a:pt x="0" y="72"/>
                    <a:pt x="20" y="95"/>
                  </a:cubicBezTo>
                  <a:cubicBezTo>
                    <a:pt x="41" y="119"/>
                    <a:pt x="84" y="119"/>
                    <a:pt x="106" y="99"/>
                  </a:cubicBezTo>
                  <a:cubicBezTo>
                    <a:pt x="128" y="79"/>
                    <a:pt x="127" y="45"/>
                    <a:pt x="108" y="24"/>
                  </a:cubicBezTo>
                  <a:cubicBezTo>
                    <a:pt x="85" y="0"/>
                    <a:pt x="48" y="1"/>
                    <a:pt x="23" y="22"/>
                  </a:cubicBezTo>
                  <a:cubicBezTo>
                    <a:pt x="21" y="24"/>
                    <a:pt x="24" y="28"/>
                    <a:pt x="26" y="26"/>
                  </a:cubicBezTo>
                  <a:cubicBezTo>
                    <a:pt x="47" y="13"/>
                    <a:pt x="73" y="8"/>
                    <a:pt x="94" y="23"/>
                  </a:cubicBezTo>
                  <a:cubicBezTo>
                    <a:pt x="116" y="37"/>
                    <a:pt x="123" y="69"/>
                    <a:pt x="105" y="90"/>
                  </a:cubicBezTo>
                  <a:cubicBezTo>
                    <a:pt x="87" y="110"/>
                    <a:pt x="47" y="113"/>
                    <a:pt x="27" y="93"/>
                  </a:cubicBezTo>
                  <a:cubicBezTo>
                    <a:pt x="6" y="72"/>
                    <a:pt x="14" y="41"/>
                    <a:pt x="34" y="23"/>
                  </a:cubicBezTo>
                  <a:cubicBezTo>
                    <a:pt x="36" y="21"/>
                    <a:pt x="33" y="17"/>
                    <a:pt x="31" y="1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26556" y="3568305"/>
              <a:ext cx="930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05</a:t>
              </a:r>
              <a:endParaRPr lang="zh-CN" altLang="en-US" sz="4000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83067" y="4077167"/>
            <a:ext cx="992066" cy="1468275"/>
            <a:chOff x="3983067" y="4077167"/>
            <a:chExt cx="992066" cy="1468275"/>
          </a:xfrm>
        </p:grpSpPr>
        <p:sp>
          <p:nvSpPr>
            <p:cNvPr id="19" name="Freeform 795"/>
            <p:cNvSpPr>
              <a:spLocks/>
            </p:cNvSpPr>
            <p:nvPr/>
          </p:nvSpPr>
          <p:spPr bwMode="auto">
            <a:xfrm>
              <a:off x="3983067" y="4077167"/>
              <a:ext cx="818757" cy="1468275"/>
            </a:xfrm>
            <a:custGeom>
              <a:avLst/>
              <a:gdLst>
                <a:gd name="T0" fmla="*/ 98 w 144"/>
                <a:gd name="T1" fmla="*/ 111 h 220"/>
                <a:gd name="T2" fmla="*/ 16 w 144"/>
                <a:gd name="T3" fmla="*/ 138 h 220"/>
                <a:gd name="T4" fmla="*/ 49 w 144"/>
                <a:gd name="T5" fmla="*/ 212 h 220"/>
                <a:gd name="T6" fmla="*/ 133 w 144"/>
                <a:gd name="T7" fmla="*/ 172 h 220"/>
                <a:gd name="T8" fmla="*/ 92 w 144"/>
                <a:gd name="T9" fmla="*/ 106 h 220"/>
                <a:gd name="T10" fmla="*/ 95 w 144"/>
                <a:gd name="T11" fmla="*/ 110 h 220"/>
                <a:gd name="T12" fmla="*/ 138 w 144"/>
                <a:gd name="T13" fmla="*/ 5 h 220"/>
                <a:gd name="T14" fmla="*/ 133 w 144"/>
                <a:gd name="T15" fmla="*/ 3 h 220"/>
                <a:gd name="T16" fmla="*/ 89 w 144"/>
                <a:gd name="T17" fmla="*/ 109 h 220"/>
                <a:gd name="T18" fmla="*/ 92 w 144"/>
                <a:gd name="T19" fmla="*/ 113 h 220"/>
                <a:gd name="T20" fmla="*/ 122 w 144"/>
                <a:gd name="T21" fmla="*/ 179 h 220"/>
                <a:gd name="T22" fmla="*/ 48 w 144"/>
                <a:gd name="T23" fmla="*/ 205 h 220"/>
                <a:gd name="T24" fmla="*/ 28 w 144"/>
                <a:gd name="T25" fmla="*/ 132 h 220"/>
                <a:gd name="T26" fmla="*/ 96 w 144"/>
                <a:gd name="T27" fmla="*/ 116 h 220"/>
                <a:gd name="T28" fmla="*/ 98 w 144"/>
                <a:gd name="T29" fmla="*/ 11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220">
                  <a:moveTo>
                    <a:pt x="98" y="111"/>
                  </a:moveTo>
                  <a:cubicBezTo>
                    <a:pt x="68" y="96"/>
                    <a:pt x="31" y="107"/>
                    <a:pt x="16" y="138"/>
                  </a:cubicBezTo>
                  <a:cubicBezTo>
                    <a:pt x="0" y="170"/>
                    <a:pt x="15" y="204"/>
                    <a:pt x="49" y="212"/>
                  </a:cubicBezTo>
                  <a:cubicBezTo>
                    <a:pt x="83" y="220"/>
                    <a:pt x="121" y="206"/>
                    <a:pt x="133" y="172"/>
                  </a:cubicBezTo>
                  <a:cubicBezTo>
                    <a:pt x="144" y="141"/>
                    <a:pt x="124" y="110"/>
                    <a:pt x="92" y="106"/>
                  </a:cubicBezTo>
                  <a:cubicBezTo>
                    <a:pt x="93" y="107"/>
                    <a:pt x="94" y="109"/>
                    <a:pt x="95" y="110"/>
                  </a:cubicBezTo>
                  <a:cubicBezTo>
                    <a:pt x="110" y="76"/>
                    <a:pt x="127" y="41"/>
                    <a:pt x="138" y="5"/>
                  </a:cubicBezTo>
                  <a:cubicBezTo>
                    <a:pt x="139" y="2"/>
                    <a:pt x="135" y="0"/>
                    <a:pt x="133" y="3"/>
                  </a:cubicBezTo>
                  <a:cubicBezTo>
                    <a:pt x="116" y="36"/>
                    <a:pt x="103" y="73"/>
                    <a:pt x="89" y="109"/>
                  </a:cubicBezTo>
                  <a:cubicBezTo>
                    <a:pt x="88" y="111"/>
                    <a:pt x="90" y="113"/>
                    <a:pt x="92" y="113"/>
                  </a:cubicBezTo>
                  <a:cubicBezTo>
                    <a:pt x="124" y="117"/>
                    <a:pt x="138" y="153"/>
                    <a:pt x="122" y="179"/>
                  </a:cubicBezTo>
                  <a:cubicBezTo>
                    <a:pt x="107" y="204"/>
                    <a:pt x="75" y="213"/>
                    <a:pt x="48" y="205"/>
                  </a:cubicBezTo>
                  <a:cubicBezTo>
                    <a:pt x="15" y="195"/>
                    <a:pt x="8" y="158"/>
                    <a:pt x="28" y="132"/>
                  </a:cubicBezTo>
                  <a:cubicBezTo>
                    <a:pt x="44" y="109"/>
                    <a:pt x="72" y="106"/>
                    <a:pt x="96" y="116"/>
                  </a:cubicBezTo>
                  <a:cubicBezTo>
                    <a:pt x="99" y="117"/>
                    <a:pt x="101" y="112"/>
                    <a:pt x="98" y="11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45016" y="4747285"/>
              <a:ext cx="9301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03</a:t>
              </a:r>
              <a:endParaRPr lang="zh-CN" altLang="en-US" sz="4000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pic>
        <p:nvPicPr>
          <p:cNvPr id="38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28699" y="312769"/>
            <a:ext cx="2023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特征提取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066799" y="802758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Feature extraction</a:t>
            </a:r>
            <a:endParaRPr lang="zh-CN" altLang="en-US" sz="24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2EFF50-BA76-EF4E-99A2-4CC2EDB7D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100" y="1206500"/>
            <a:ext cx="5003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3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8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1028698" y="312769"/>
            <a:ext cx="287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特征提取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066799" y="802758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Feature extraction</a:t>
            </a:r>
            <a:endParaRPr lang="zh-CN" altLang="en-US" sz="24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2501BE6A-4592-D342-9978-B2F552763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31832" y="403513"/>
            <a:ext cx="572902" cy="5883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FCE83E-2999-7740-94A3-9CE5F5A96DA1}"/>
              </a:ext>
            </a:extLst>
          </p:cNvPr>
          <p:cNvSpPr txBox="1"/>
          <p:nvPr/>
        </p:nvSpPr>
        <p:spPr>
          <a:xfrm>
            <a:off x="8264515" y="656910"/>
            <a:ext cx="30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                          </a:t>
            </a:r>
            <a:r>
              <a:rPr lang="en-US" altLang="zh-CN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HOG</a:t>
            </a:r>
            <a:r>
              <a:rPr lang="zh-CN" altLang="en-US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算法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F33C17-AF3E-424D-A2B7-58467C917FA6}"/>
              </a:ext>
            </a:extLst>
          </p:cNvPr>
          <p:cNvGraphicFramePr>
            <a:graphicFrameLocks noGrp="1"/>
          </p:cNvGraphicFramePr>
          <p:nvPr/>
        </p:nvGraphicFramePr>
        <p:xfrm>
          <a:off x="1119349" y="1670718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39258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24158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896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1990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基于灰度质心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4324.63s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217.55s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120M-150M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153M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79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29.35%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95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4848" y="2964156"/>
            <a:ext cx="3984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感谢您的观看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47925" y="3579292"/>
            <a:ext cx="3787321" cy="501210"/>
            <a:chOff x="4247925" y="5277464"/>
            <a:chExt cx="3787321" cy="501210"/>
          </a:xfrm>
        </p:grpSpPr>
        <p:sp>
          <p:nvSpPr>
            <p:cNvPr id="6" name="Freeform 793"/>
            <p:cNvSpPr>
              <a:spLocks/>
            </p:cNvSpPr>
            <p:nvPr/>
          </p:nvSpPr>
          <p:spPr bwMode="auto">
            <a:xfrm rot="20822066">
              <a:off x="4247925" y="5314487"/>
              <a:ext cx="1941658" cy="464187"/>
            </a:xfrm>
            <a:custGeom>
              <a:avLst/>
              <a:gdLst>
                <a:gd name="T0" fmla="*/ 3 w 157"/>
                <a:gd name="T1" fmla="*/ 5 h 54"/>
                <a:gd name="T2" fmla="*/ 151 w 157"/>
                <a:gd name="T3" fmla="*/ 52 h 54"/>
                <a:gd name="T4" fmla="*/ 153 w 157"/>
                <a:gd name="T5" fmla="*/ 46 h 54"/>
                <a:gd name="T6" fmla="*/ 4 w 157"/>
                <a:gd name="T7" fmla="*/ 1 h 54"/>
                <a:gd name="T8" fmla="*/ 3 w 157"/>
                <a:gd name="T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54">
                  <a:moveTo>
                    <a:pt x="3" y="5"/>
                  </a:moveTo>
                  <a:cubicBezTo>
                    <a:pt x="53" y="19"/>
                    <a:pt x="102" y="35"/>
                    <a:pt x="151" y="52"/>
                  </a:cubicBezTo>
                  <a:cubicBezTo>
                    <a:pt x="155" y="54"/>
                    <a:pt x="157" y="47"/>
                    <a:pt x="153" y="46"/>
                  </a:cubicBezTo>
                  <a:cubicBezTo>
                    <a:pt x="104" y="28"/>
                    <a:pt x="55" y="12"/>
                    <a:pt x="4" y="1"/>
                  </a:cubicBezTo>
                  <a:cubicBezTo>
                    <a:pt x="1" y="0"/>
                    <a:pt x="0" y="5"/>
                    <a:pt x="3" y="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93"/>
            <p:cNvSpPr>
              <a:spLocks/>
            </p:cNvSpPr>
            <p:nvPr/>
          </p:nvSpPr>
          <p:spPr bwMode="auto">
            <a:xfrm rot="20822066">
              <a:off x="6093588" y="5277464"/>
              <a:ext cx="1941658" cy="464187"/>
            </a:xfrm>
            <a:custGeom>
              <a:avLst/>
              <a:gdLst>
                <a:gd name="T0" fmla="*/ 3 w 157"/>
                <a:gd name="T1" fmla="*/ 5 h 54"/>
                <a:gd name="T2" fmla="*/ 151 w 157"/>
                <a:gd name="T3" fmla="*/ 52 h 54"/>
                <a:gd name="T4" fmla="*/ 153 w 157"/>
                <a:gd name="T5" fmla="*/ 46 h 54"/>
                <a:gd name="T6" fmla="*/ 4 w 157"/>
                <a:gd name="T7" fmla="*/ 1 h 54"/>
                <a:gd name="T8" fmla="*/ 3 w 157"/>
                <a:gd name="T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54">
                  <a:moveTo>
                    <a:pt x="3" y="5"/>
                  </a:moveTo>
                  <a:cubicBezTo>
                    <a:pt x="53" y="19"/>
                    <a:pt x="102" y="35"/>
                    <a:pt x="151" y="52"/>
                  </a:cubicBezTo>
                  <a:cubicBezTo>
                    <a:pt x="155" y="54"/>
                    <a:pt x="157" y="47"/>
                    <a:pt x="153" y="46"/>
                  </a:cubicBezTo>
                  <a:cubicBezTo>
                    <a:pt x="104" y="28"/>
                    <a:pt x="55" y="12"/>
                    <a:pt x="4" y="1"/>
                  </a:cubicBezTo>
                  <a:cubicBezTo>
                    <a:pt x="1" y="0"/>
                    <a:pt x="0" y="5"/>
                    <a:pt x="3" y="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376054" y="3808665"/>
            <a:ext cx="365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zh-CN" altLang="en-US" sz="4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  </a:t>
            </a:r>
            <a:r>
              <a:rPr lang="en-US" altLang="zh-CN" sz="4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Thanks</a:t>
            </a:r>
            <a:endParaRPr lang="zh-CN" altLang="en-US" sz="44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9" name="Freeform 79"/>
          <p:cNvSpPr>
            <a:spLocks noEditPoints="1"/>
          </p:cNvSpPr>
          <p:nvPr/>
        </p:nvSpPr>
        <p:spPr bwMode="auto">
          <a:xfrm>
            <a:off x="2245477" y="2909223"/>
            <a:ext cx="1520977" cy="1798884"/>
          </a:xfrm>
          <a:custGeom>
            <a:avLst/>
            <a:gdLst>
              <a:gd name="T0" fmla="*/ 415 w 530"/>
              <a:gd name="T1" fmla="*/ 184 h 626"/>
              <a:gd name="T2" fmla="*/ 357 w 530"/>
              <a:gd name="T3" fmla="*/ 467 h 626"/>
              <a:gd name="T4" fmla="*/ 175 w 530"/>
              <a:gd name="T5" fmla="*/ 625 h 626"/>
              <a:gd name="T6" fmla="*/ 140 w 530"/>
              <a:gd name="T7" fmla="*/ 562 h 626"/>
              <a:gd name="T8" fmla="*/ 107 w 530"/>
              <a:gd name="T9" fmla="*/ 555 h 626"/>
              <a:gd name="T10" fmla="*/ 121 w 530"/>
              <a:gd name="T11" fmla="*/ 496 h 626"/>
              <a:gd name="T12" fmla="*/ 141 w 530"/>
              <a:gd name="T13" fmla="*/ 448 h 626"/>
              <a:gd name="T14" fmla="*/ 39 w 530"/>
              <a:gd name="T15" fmla="*/ 444 h 626"/>
              <a:gd name="T16" fmla="*/ 12 w 530"/>
              <a:gd name="T17" fmla="*/ 403 h 626"/>
              <a:gd name="T18" fmla="*/ 113 w 530"/>
              <a:gd name="T19" fmla="*/ 345 h 626"/>
              <a:gd name="T20" fmla="*/ 351 w 530"/>
              <a:gd name="T21" fmla="*/ 183 h 626"/>
              <a:gd name="T22" fmla="*/ 366 w 530"/>
              <a:gd name="T23" fmla="*/ 151 h 626"/>
              <a:gd name="T24" fmla="*/ 462 w 530"/>
              <a:gd name="T25" fmla="*/ 14 h 626"/>
              <a:gd name="T26" fmla="*/ 473 w 530"/>
              <a:gd name="T27" fmla="*/ 36 h 626"/>
              <a:gd name="T28" fmla="*/ 387 w 530"/>
              <a:gd name="T29" fmla="*/ 121 h 626"/>
              <a:gd name="T30" fmla="*/ 321 w 530"/>
              <a:gd name="T31" fmla="*/ 263 h 626"/>
              <a:gd name="T32" fmla="*/ 519 w 530"/>
              <a:gd name="T33" fmla="*/ 117 h 626"/>
              <a:gd name="T34" fmla="*/ 386 w 530"/>
              <a:gd name="T35" fmla="*/ 203 h 626"/>
              <a:gd name="T36" fmla="*/ 366 w 530"/>
              <a:gd name="T37" fmla="*/ 394 h 626"/>
              <a:gd name="T38" fmla="*/ 360 w 530"/>
              <a:gd name="T39" fmla="*/ 379 h 626"/>
              <a:gd name="T40" fmla="*/ 357 w 530"/>
              <a:gd name="T41" fmla="*/ 375 h 626"/>
              <a:gd name="T42" fmla="*/ 363 w 530"/>
              <a:gd name="T43" fmla="*/ 157 h 626"/>
              <a:gd name="T44" fmla="*/ 344 w 530"/>
              <a:gd name="T45" fmla="*/ 172 h 626"/>
              <a:gd name="T46" fmla="*/ 363 w 530"/>
              <a:gd name="T47" fmla="*/ 157 h 626"/>
              <a:gd name="T48" fmla="*/ 326 w 530"/>
              <a:gd name="T49" fmla="*/ 268 h 626"/>
              <a:gd name="T50" fmla="*/ 320 w 530"/>
              <a:gd name="T51" fmla="*/ 272 h 626"/>
              <a:gd name="T52" fmla="*/ 290 w 530"/>
              <a:gd name="T53" fmla="*/ 262 h 626"/>
              <a:gd name="T54" fmla="*/ 336 w 530"/>
              <a:gd name="T55" fmla="*/ 209 h 626"/>
              <a:gd name="T56" fmla="*/ 259 w 530"/>
              <a:gd name="T57" fmla="*/ 194 h 626"/>
              <a:gd name="T58" fmla="*/ 228 w 530"/>
              <a:gd name="T59" fmla="*/ 329 h 626"/>
              <a:gd name="T60" fmla="*/ 316 w 530"/>
              <a:gd name="T61" fmla="*/ 402 h 626"/>
              <a:gd name="T62" fmla="*/ 327 w 530"/>
              <a:gd name="T63" fmla="*/ 404 h 626"/>
              <a:gd name="T64" fmla="*/ 243 w 530"/>
              <a:gd name="T65" fmla="*/ 434 h 626"/>
              <a:gd name="T66" fmla="*/ 132 w 530"/>
              <a:gd name="T67" fmla="*/ 498 h 626"/>
              <a:gd name="T68" fmla="*/ 273 w 530"/>
              <a:gd name="T69" fmla="*/ 572 h 626"/>
              <a:gd name="T70" fmla="*/ 276 w 530"/>
              <a:gd name="T71" fmla="*/ 428 h 626"/>
              <a:gd name="T72" fmla="*/ 246 w 530"/>
              <a:gd name="T73" fmla="*/ 197 h 626"/>
              <a:gd name="T74" fmla="*/ 227 w 530"/>
              <a:gd name="T75" fmla="*/ 426 h 626"/>
              <a:gd name="T76" fmla="*/ 189 w 530"/>
              <a:gd name="T77" fmla="*/ 290 h 626"/>
              <a:gd name="T78" fmla="*/ 190 w 530"/>
              <a:gd name="T79" fmla="*/ 284 h 626"/>
              <a:gd name="T80" fmla="*/ 222 w 530"/>
              <a:gd name="T81" fmla="*/ 199 h 626"/>
              <a:gd name="T82" fmla="*/ 202 w 530"/>
              <a:gd name="T83" fmla="*/ 431 h 626"/>
              <a:gd name="T84" fmla="*/ 69 w 530"/>
              <a:gd name="T85" fmla="*/ 497 h 626"/>
              <a:gd name="T86" fmla="*/ 135 w 530"/>
              <a:gd name="T87" fmla="*/ 436 h 626"/>
              <a:gd name="T88" fmla="*/ 161 w 530"/>
              <a:gd name="T89" fmla="*/ 455 h 626"/>
              <a:gd name="T90" fmla="*/ 184 w 530"/>
              <a:gd name="T91" fmla="*/ 607 h 626"/>
              <a:gd name="T92" fmla="*/ 165 w 530"/>
              <a:gd name="T93" fmla="*/ 592 h 626"/>
              <a:gd name="T94" fmla="*/ 174 w 530"/>
              <a:gd name="T95" fmla="*/ 618 h 626"/>
              <a:gd name="T96" fmla="*/ 137 w 530"/>
              <a:gd name="T97" fmla="*/ 556 h 626"/>
              <a:gd name="T98" fmla="*/ 114 w 530"/>
              <a:gd name="T99" fmla="*/ 552 h 626"/>
              <a:gd name="T100" fmla="*/ 135 w 530"/>
              <a:gd name="T101" fmla="*/ 391 h 626"/>
              <a:gd name="T102" fmla="*/ 112 w 530"/>
              <a:gd name="T103" fmla="*/ 347 h 626"/>
              <a:gd name="T104" fmla="*/ 14 w 530"/>
              <a:gd name="T105" fmla="*/ 381 h 626"/>
              <a:gd name="T106" fmla="*/ 61 w 530"/>
              <a:gd name="T107" fmla="*/ 387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30" h="626">
                <a:moveTo>
                  <a:pt x="529" y="120"/>
                </a:moveTo>
                <a:cubicBezTo>
                  <a:pt x="530" y="122"/>
                  <a:pt x="528" y="124"/>
                  <a:pt x="526" y="124"/>
                </a:cubicBezTo>
                <a:cubicBezTo>
                  <a:pt x="486" y="125"/>
                  <a:pt x="447" y="164"/>
                  <a:pt x="415" y="184"/>
                </a:cubicBezTo>
                <a:cubicBezTo>
                  <a:pt x="442" y="234"/>
                  <a:pt x="450" y="293"/>
                  <a:pt x="428" y="347"/>
                </a:cubicBezTo>
                <a:cubicBezTo>
                  <a:pt x="421" y="363"/>
                  <a:pt x="391" y="408"/>
                  <a:pt x="366" y="397"/>
                </a:cubicBezTo>
                <a:cubicBezTo>
                  <a:pt x="371" y="421"/>
                  <a:pt x="366" y="449"/>
                  <a:pt x="357" y="467"/>
                </a:cubicBezTo>
                <a:cubicBezTo>
                  <a:pt x="336" y="514"/>
                  <a:pt x="300" y="559"/>
                  <a:pt x="263" y="595"/>
                </a:cubicBezTo>
                <a:cubicBezTo>
                  <a:pt x="239" y="618"/>
                  <a:pt x="215" y="625"/>
                  <a:pt x="189" y="611"/>
                </a:cubicBezTo>
                <a:cubicBezTo>
                  <a:pt x="187" y="617"/>
                  <a:pt x="181" y="624"/>
                  <a:pt x="175" y="625"/>
                </a:cubicBezTo>
                <a:cubicBezTo>
                  <a:pt x="168" y="626"/>
                  <a:pt x="162" y="623"/>
                  <a:pt x="158" y="618"/>
                </a:cubicBezTo>
                <a:cubicBezTo>
                  <a:pt x="150" y="609"/>
                  <a:pt x="148" y="592"/>
                  <a:pt x="162" y="589"/>
                </a:cubicBezTo>
                <a:cubicBezTo>
                  <a:pt x="154" y="581"/>
                  <a:pt x="146" y="572"/>
                  <a:pt x="140" y="562"/>
                </a:cubicBezTo>
                <a:cubicBezTo>
                  <a:pt x="139" y="564"/>
                  <a:pt x="137" y="565"/>
                  <a:pt x="136" y="566"/>
                </a:cubicBezTo>
                <a:cubicBezTo>
                  <a:pt x="133" y="568"/>
                  <a:pt x="129" y="569"/>
                  <a:pt x="125" y="569"/>
                </a:cubicBezTo>
                <a:cubicBezTo>
                  <a:pt x="117" y="568"/>
                  <a:pt x="111" y="562"/>
                  <a:pt x="107" y="555"/>
                </a:cubicBezTo>
                <a:cubicBezTo>
                  <a:pt x="104" y="549"/>
                  <a:pt x="101" y="540"/>
                  <a:pt x="105" y="534"/>
                </a:cubicBezTo>
                <a:cubicBezTo>
                  <a:pt x="108" y="526"/>
                  <a:pt x="117" y="524"/>
                  <a:pt x="124" y="525"/>
                </a:cubicBezTo>
                <a:cubicBezTo>
                  <a:pt x="122" y="516"/>
                  <a:pt x="121" y="506"/>
                  <a:pt x="121" y="496"/>
                </a:cubicBezTo>
                <a:cubicBezTo>
                  <a:pt x="121" y="495"/>
                  <a:pt x="122" y="494"/>
                  <a:pt x="123" y="493"/>
                </a:cubicBezTo>
                <a:cubicBezTo>
                  <a:pt x="145" y="489"/>
                  <a:pt x="167" y="479"/>
                  <a:pt x="183" y="463"/>
                </a:cubicBezTo>
                <a:cubicBezTo>
                  <a:pt x="168" y="469"/>
                  <a:pt x="149" y="461"/>
                  <a:pt x="141" y="448"/>
                </a:cubicBezTo>
                <a:cubicBezTo>
                  <a:pt x="135" y="467"/>
                  <a:pt x="110" y="477"/>
                  <a:pt x="98" y="463"/>
                </a:cubicBezTo>
                <a:cubicBezTo>
                  <a:pt x="97" y="481"/>
                  <a:pt x="92" y="503"/>
                  <a:pt x="76" y="505"/>
                </a:cubicBezTo>
                <a:cubicBezTo>
                  <a:pt x="45" y="508"/>
                  <a:pt x="36" y="467"/>
                  <a:pt x="39" y="444"/>
                </a:cubicBezTo>
                <a:cubicBezTo>
                  <a:pt x="41" y="427"/>
                  <a:pt x="48" y="414"/>
                  <a:pt x="59" y="405"/>
                </a:cubicBezTo>
                <a:cubicBezTo>
                  <a:pt x="56" y="402"/>
                  <a:pt x="54" y="400"/>
                  <a:pt x="53" y="397"/>
                </a:cubicBezTo>
                <a:cubicBezTo>
                  <a:pt x="42" y="409"/>
                  <a:pt x="25" y="419"/>
                  <a:pt x="12" y="403"/>
                </a:cubicBezTo>
                <a:cubicBezTo>
                  <a:pt x="0" y="387"/>
                  <a:pt x="6" y="366"/>
                  <a:pt x="13" y="350"/>
                </a:cubicBezTo>
                <a:cubicBezTo>
                  <a:pt x="22" y="331"/>
                  <a:pt x="40" y="306"/>
                  <a:pt x="63" y="306"/>
                </a:cubicBezTo>
                <a:cubicBezTo>
                  <a:pt x="87" y="306"/>
                  <a:pt x="103" y="325"/>
                  <a:pt x="113" y="345"/>
                </a:cubicBezTo>
                <a:cubicBezTo>
                  <a:pt x="100" y="288"/>
                  <a:pt x="130" y="225"/>
                  <a:pt x="178" y="191"/>
                </a:cubicBezTo>
                <a:cubicBezTo>
                  <a:pt x="223" y="160"/>
                  <a:pt x="310" y="143"/>
                  <a:pt x="339" y="203"/>
                </a:cubicBezTo>
                <a:cubicBezTo>
                  <a:pt x="343" y="197"/>
                  <a:pt x="347" y="190"/>
                  <a:pt x="351" y="183"/>
                </a:cubicBezTo>
                <a:cubicBezTo>
                  <a:pt x="337" y="183"/>
                  <a:pt x="334" y="167"/>
                  <a:pt x="341" y="157"/>
                </a:cubicBezTo>
                <a:cubicBezTo>
                  <a:pt x="344" y="152"/>
                  <a:pt x="349" y="148"/>
                  <a:pt x="355" y="148"/>
                </a:cubicBezTo>
                <a:cubicBezTo>
                  <a:pt x="358" y="147"/>
                  <a:pt x="363" y="148"/>
                  <a:pt x="366" y="151"/>
                </a:cubicBezTo>
                <a:cubicBezTo>
                  <a:pt x="372" y="138"/>
                  <a:pt x="377" y="126"/>
                  <a:pt x="382" y="114"/>
                </a:cubicBezTo>
                <a:cubicBezTo>
                  <a:pt x="394" y="84"/>
                  <a:pt x="405" y="51"/>
                  <a:pt x="424" y="25"/>
                </a:cubicBezTo>
                <a:cubicBezTo>
                  <a:pt x="435" y="11"/>
                  <a:pt x="446" y="0"/>
                  <a:pt x="462" y="14"/>
                </a:cubicBezTo>
                <a:cubicBezTo>
                  <a:pt x="494" y="41"/>
                  <a:pt x="515" y="82"/>
                  <a:pt x="529" y="120"/>
                </a:cubicBezTo>
                <a:close/>
                <a:moveTo>
                  <a:pt x="519" y="117"/>
                </a:moveTo>
                <a:cubicBezTo>
                  <a:pt x="521" y="117"/>
                  <a:pt x="479" y="43"/>
                  <a:pt x="473" y="36"/>
                </a:cubicBezTo>
                <a:cubicBezTo>
                  <a:pt x="461" y="22"/>
                  <a:pt x="444" y="10"/>
                  <a:pt x="431" y="29"/>
                </a:cubicBezTo>
                <a:cubicBezTo>
                  <a:pt x="425" y="38"/>
                  <a:pt x="420" y="47"/>
                  <a:pt x="415" y="57"/>
                </a:cubicBezTo>
                <a:cubicBezTo>
                  <a:pt x="405" y="78"/>
                  <a:pt x="396" y="99"/>
                  <a:pt x="387" y="121"/>
                </a:cubicBezTo>
                <a:cubicBezTo>
                  <a:pt x="367" y="170"/>
                  <a:pt x="343" y="220"/>
                  <a:pt x="307" y="259"/>
                </a:cubicBezTo>
                <a:cubicBezTo>
                  <a:pt x="310" y="259"/>
                  <a:pt x="314" y="260"/>
                  <a:pt x="317" y="261"/>
                </a:cubicBezTo>
                <a:cubicBezTo>
                  <a:pt x="318" y="261"/>
                  <a:pt x="320" y="262"/>
                  <a:pt x="321" y="263"/>
                </a:cubicBezTo>
                <a:cubicBezTo>
                  <a:pt x="333" y="240"/>
                  <a:pt x="350" y="221"/>
                  <a:pt x="371" y="206"/>
                </a:cubicBezTo>
                <a:cubicBezTo>
                  <a:pt x="398" y="186"/>
                  <a:pt x="427" y="164"/>
                  <a:pt x="455" y="147"/>
                </a:cubicBezTo>
                <a:cubicBezTo>
                  <a:pt x="473" y="136"/>
                  <a:pt x="497" y="118"/>
                  <a:pt x="519" y="117"/>
                </a:cubicBezTo>
                <a:close/>
                <a:moveTo>
                  <a:pt x="432" y="307"/>
                </a:moveTo>
                <a:cubicBezTo>
                  <a:pt x="438" y="265"/>
                  <a:pt x="430" y="225"/>
                  <a:pt x="409" y="188"/>
                </a:cubicBezTo>
                <a:cubicBezTo>
                  <a:pt x="401" y="193"/>
                  <a:pt x="394" y="198"/>
                  <a:pt x="386" y="203"/>
                </a:cubicBezTo>
                <a:cubicBezTo>
                  <a:pt x="419" y="252"/>
                  <a:pt x="425" y="355"/>
                  <a:pt x="363" y="383"/>
                </a:cubicBezTo>
                <a:cubicBezTo>
                  <a:pt x="362" y="383"/>
                  <a:pt x="362" y="383"/>
                  <a:pt x="362" y="383"/>
                </a:cubicBezTo>
                <a:cubicBezTo>
                  <a:pt x="363" y="387"/>
                  <a:pt x="365" y="390"/>
                  <a:pt x="366" y="394"/>
                </a:cubicBezTo>
                <a:cubicBezTo>
                  <a:pt x="366" y="394"/>
                  <a:pt x="366" y="394"/>
                  <a:pt x="366" y="394"/>
                </a:cubicBezTo>
                <a:cubicBezTo>
                  <a:pt x="403" y="399"/>
                  <a:pt x="428" y="333"/>
                  <a:pt x="432" y="307"/>
                </a:cubicBezTo>
                <a:close/>
                <a:moveTo>
                  <a:pt x="360" y="379"/>
                </a:moveTo>
                <a:cubicBezTo>
                  <a:pt x="420" y="343"/>
                  <a:pt x="408" y="260"/>
                  <a:pt x="382" y="206"/>
                </a:cubicBezTo>
                <a:cubicBezTo>
                  <a:pt x="375" y="212"/>
                  <a:pt x="368" y="217"/>
                  <a:pt x="361" y="223"/>
                </a:cubicBezTo>
                <a:cubicBezTo>
                  <a:pt x="402" y="265"/>
                  <a:pt x="391" y="331"/>
                  <a:pt x="357" y="375"/>
                </a:cubicBezTo>
                <a:cubicBezTo>
                  <a:pt x="358" y="376"/>
                  <a:pt x="359" y="378"/>
                  <a:pt x="360" y="379"/>
                </a:cubicBezTo>
                <a:cubicBezTo>
                  <a:pt x="360" y="379"/>
                  <a:pt x="360" y="379"/>
                  <a:pt x="360" y="379"/>
                </a:cubicBezTo>
                <a:close/>
                <a:moveTo>
                  <a:pt x="363" y="157"/>
                </a:moveTo>
                <a:cubicBezTo>
                  <a:pt x="361" y="155"/>
                  <a:pt x="358" y="154"/>
                  <a:pt x="355" y="155"/>
                </a:cubicBezTo>
                <a:cubicBezTo>
                  <a:pt x="351" y="156"/>
                  <a:pt x="349" y="158"/>
                  <a:pt x="347" y="162"/>
                </a:cubicBezTo>
                <a:cubicBezTo>
                  <a:pt x="345" y="165"/>
                  <a:pt x="343" y="169"/>
                  <a:pt x="344" y="172"/>
                </a:cubicBezTo>
                <a:cubicBezTo>
                  <a:pt x="346" y="176"/>
                  <a:pt x="349" y="177"/>
                  <a:pt x="352" y="179"/>
                </a:cubicBezTo>
                <a:cubicBezTo>
                  <a:pt x="352" y="179"/>
                  <a:pt x="352" y="179"/>
                  <a:pt x="353" y="179"/>
                </a:cubicBezTo>
                <a:cubicBezTo>
                  <a:pt x="356" y="172"/>
                  <a:pt x="360" y="164"/>
                  <a:pt x="363" y="157"/>
                </a:cubicBezTo>
                <a:close/>
                <a:moveTo>
                  <a:pt x="316" y="402"/>
                </a:moveTo>
                <a:cubicBezTo>
                  <a:pt x="368" y="365"/>
                  <a:pt x="407" y="282"/>
                  <a:pt x="355" y="229"/>
                </a:cubicBezTo>
                <a:cubicBezTo>
                  <a:pt x="344" y="240"/>
                  <a:pt x="334" y="253"/>
                  <a:pt x="326" y="268"/>
                </a:cubicBezTo>
                <a:cubicBezTo>
                  <a:pt x="330" y="271"/>
                  <a:pt x="332" y="276"/>
                  <a:pt x="329" y="280"/>
                </a:cubicBezTo>
                <a:cubicBezTo>
                  <a:pt x="328" y="282"/>
                  <a:pt x="326" y="282"/>
                  <a:pt x="324" y="281"/>
                </a:cubicBezTo>
                <a:cubicBezTo>
                  <a:pt x="322" y="279"/>
                  <a:pt x="322" y="275"/>
                  <a:pt x="320" y="272"/>
                </a:cubicBezTo>
                <a:cubicBezTo>
                  <a:pt x="318" y="270"/>
                  <a:pt x="315" y="268"/>
                  <a:pt x="312" y="267"/>
                </a:cubicBezTo>
                <a:cubicBezTo>
                  <a:pt x="305" y="266"/>
                  <a:pt x="298" y="266"/>
                  <a:pt x="292" y="267"/>
                </a:cubicBezTo>
                <a:cubicBezTo>
                  <a:pt x="289" y="267"/>
                  <a:pt x="287" y="263"/>
                  <a:pt x="290" y="262"/>
                </a:cubicBezTo>
                <a:cubicBezTo>
                  <a:pt x="293" y="260"/>
                  <a:pt x="297" y="259"/>
                  <a:pt x="301" y="259"/>
                </a:cubicBezTo>
                <a:cubicBezTo>
                  <a:pt x="301" y="258"/>
                  <a:pt x="301" y="258"/>
                  <a:pt x="301" y="257"/>
                </a:cubicBezTo>
                <a:cubicBezTo>
                  <a:pt x="314" y="242"/>
                  <a:pt x="325" y="226"/>
                  <a:pt x="336" y="209"/>
                </a:cubicBezTo>
                <a:cubicBezTo>
                  <a:pt x="335" y="209"/>
                  <a:pt x="335" y="209"/>
                  <a:pt x="335" y="209"/>
                </a:cubicBezTo>
                <a:cubicBezTo>
                  <a:pt x="314" y="177"/>
                  <a:pt x="284" y="166"/>
                  <a:pt x="253" y="170"/>
                </a:cubicBezTo>
                <a:cubicBezTo>
                  <a:pt x="260" y="175"/>
                  <a:pt x="262" y="184"/>
                  <a:pt x="259" y="194"/>
                </a:cubicBezTo>
                <a:cubicBezTo>
                  <a:pt x="255" y="205"/>
                  <a:pt x="241" y="208"/>
                  <a:pt x="230" y="208"/>
                </a:cubicBezTo>
                <a:cubicBezTo>
                  <a:pt x="246" y="237"/>
                  <a:pt x="240" y="287"/>
                  <a:pt x="204" y="290"/>
                </a:cubicBezTo>
                <a:cubicBezTo>
                  <a:pt x="217" y="298"/>
                  <a:pt x="228" y="315"/>
                  <a:pt x="228" y="329"/>
                </a:cubicBezTo>
                <a:cubicBezTo>
                  <a:pt x="228" y="351"/>
                  <a:pt x="217" y="366"/>
                  <a:pt x="199" y="374"/>
                </a:cubicBezTo>
                <a:cubicBezTo>
                  <a:pt x="223" y="382"/>
                  <a:pt x="248" y="401"/>
                  <a:pt x="235" y="426"/>
                </a:cubicBezTo>
                <a:cubicBezTo>
                  <a:pt x="263" y="427"/>
                  <a:pt x="291" y="419"/>
                  <a:pt x="316" y="402"/>
                </a:cubicBezTo>
                <a:close/>
                <a:moveTo>
                  <a:pt x="323" y="510"/>
                </a:moveTo>
                <a:cubicBezTo>
                  <a:pt x="346" y="476"/>
                  <a:pt x="376" y="421"/>
                  <a:pt x="353" y="380"/>
                </a:cubicBezTo>
                <a:cubicBezTo>
                  <a:pt x="346" y="389"/>
                  <a:pt x="337" y="397"/>
                  <a:pt x="327" y="404"/>
                </a:cubicBezTo>
                <a:cubicBezTo>
                  <a:pt x="314" y="413"/>
                  <a:pt x="299" y="421"/>
                  <a:pt x="283" y="426"/>
                </a:cubicBezTo>
                <a:cubicBezTo>
                  <a:pt x="284" y="439"/>
                  <a:pt x="273" y="450"/>
                  <a:pt x="261" y="451"/>
                </a:cubicBezTo>
                <a:cubicBezTo>
                  <a:pt x="249" y="452"/>
                  <a:pt x="242" y="444"/>
                  <a:pt x="243" y="434"/>
                </a:cubicBezTo>
                <a:cubicBezTo>
                  <a:pt x="231" y="435"/>
                  <a:pt x="220" y="434"/>
                  <a:pt x="208" y="432"/>
                </a:cubicBezTo>
                <a:cubicBezTo>
                  <a:pt x="200" y="462"/>
                  <a:pt x="177" y="481"/>
                  <a:pt x="149" y="493"/>
                </a:cubicBezTo>
                <a:cubicBezTo>
                  <a:pt x="144" y="495"/>
                  <a:pt x="138" y="497"/>
                  <a:pt x="132" y="498"/>
                </a:cubicBezTo>
                <a:cubicBezTo>
                  <a:pt x="122" y="500"/>
                  <a:pt x="132" y="528"/>
                  <a:pt x="134" y="533"/>
                </a:cubicBezTo>
                <a:cubicBezTo>
                  <a:pt x="145" y="559"/>
                  <a:pt x="162" y="584"/>
                  <a:pt x="186" y="600"/>
                </a:cubicBezTo>
                <a:cubicBezTo>
                  <a:pt x="224" y="623"/>
                  <a:pt x="249" y="599"/>
                  <a:pt x="273" y="572"/>
                </a:cubicBezTo>
                <a:cubicBezTo>
                  <a:pt x="291" y="552"/>
                  <a:pt x="308" y="532"/>
                  <a:pt x="323" y="510"/>
                </a:cubicBezTo>
                <a:close/>
                <a:moveTo>
                  <a:pt x="262" y="444"/>
                </a:moveTo>
                <a:cubicBezTo>
                  <a:pt x="270" y="442"/>
                  <a:pt x="275" y="436"/>
                  <a:pt x="276" y="428"/>
                </a:cubicBezTo>
                <a:cubicBezTo>
                  <a:pt x="267" y="431"/>
                  <a:pt x="258" y="432"/>
                  <a:pt x="248" y="433"/>
                </a:cubicBezTo>
                <a:cubicBezTo>
                  <a:pt x="249" y="441"/>
                  <a:pt x="253" y="446"/>
                  <a:pt x="262" y="444"/>
                </a:cubicBezTo>
                <a:close/>
                <a:moveTo>
                  <a:pt x="246" y="197"/>
                </a:moveTo>
                <a:cubicBezTo>
                  <a:pt x="256" y="186"/>
                  <a:pt x="256" y="177"/>
                  <a:pt x="245" y="171"/>
                </a:cubicBezTo>
                <a:cubicBezTo>
                  <a:pt x="163" y="186"/>
                  <a:pt x="78" y="296"/>
                  <a:pt x="132" y="373"/>
                </a:cubicBezTo>
                <a:cubicBezTo>
                  <a:pt x="155" y="406"/>
                  <a:pt x="190" y="423"/>
                  <a:pt x="227" y="426"/>
                </a:cubicBezTo>
                <a:cubicBezTo>
                  <a:pt x="241" y="397"/>
                  <a:pt x="209" y="380"/>
                  <a:pt x="186" y="378"/>
                </a:cubicBezTo>
                <a:cubicBezTo>
                  <a:pt x="182" y="378"/>
                  <a:pt x="180" y="372"/>
                  <a:pt x="185" y="371"/>
                </a:cubicBezTo>
                <a:cubicBezTo>
                  <a:pt x="231" y="360"/>
                  <a:pt x="229" y="307"/>
                  <a:pt x="189" y="290"/>
                </a:cubicBezTo>
                <a:cubicBezTo>
                  <a:pt x="189" y="290"/>
                  <a:pt x="188" y="289"/>
                  <a:pt x="189" y="289"/>
                </a:cubicBezTo>
                <a:cubicBezTo>
                  <a:pt x="189" y="289"/>
                  <a:pt x="189" y="289"/>
                  <a:pt x="189" y="289"/>
                </a:cubicBezTo>
                <a:cubicBezTo>
                  <a:pt x="186" y="288"/>
                  <a:pt x="187" y="284"/>
                  <a:pt x="190" y="284"/>
                </a:cubicBezTo>
                <a:cubicBezTo>
                  <a:pt x="210" y="283"/>
                  <a:pt x="227" y="277"/>
                  <a:pt x="231" y="255"/>
                </a:cubicBezTo>
                <a:cubicBezTo>
                  <a:pt x="235" y="238"/>
                  <a:pt x="232" y="220"/>
                  <a:pt x="219" y="206"/>
                </a:cubicBezTo>
                <a:cubicBezTo>
                  <a:pt x="217" y="204"/>
                  <a:pt x="218" y="199"/>
                  <a:pt x="222" y="199"/>
                </a:cubicBezTo>
                <a:cubicBezTo>
                  <a:pt x="229" y="200"/>
                  <a:pt x="240" y="201"/>
                  <a:pt x="246" y="197"/>
                </a:cubicBezTo>
                <a:close/>
                <a:moveTo>
                  <a:pt x="190" y="454"/>
                </a:moveTo>
                <a:cubicBezTo>
                  <a:pt x="195" y="447"/>
                  <a:pt x="199" y="440"/>
                  <a:pt x="202" y="431"/>
                </a:cubicBezTo>
                <a:cubicBezTo>
                  <a:pt x="182" y="427"/>
                  <a:pt x="163" y="418"/>
                  <a:pt x="147" y="404"/>
                </a:cubicBezTo>
                <a:cubicBezTo>
                  <a:pt x="116" y="390"/>
                  <a:pt x="70" y="387"/>
                  <a:pt x="53" y="420"/>
                </a:cubicBezTo>
                <a:cubicBezTo>
                  <a:pt x="43" y="439"/>
                  <a:pt x="39" y="493"/>
                  <a:pt x="69" y="497"/>
                </a:cubicBezTo>
                <a:cubicBezTo>
                  <a:pt x="91" y="500"/>
                  <a:pt x="91" y="459"/>
                  <a:pt x="92" y="447"/>
                </a:cubicBezTo>
                <a:cubicBezTo>
                  <a:pt x="92" y="442"/>
                  <a:pt x="98" y="442"/>
                  <a:pt x="99" y="447"/>
                </a:cubicBezTo>
                <a:cubicBezTo>
                  <a:pt x="102" y="478"/>
                  <a:pt x="138" y="459"/>
                  <a:pt x="135" y="436"/>
                </a:cubicBezTo>
                <a:cubicBezTo>
                  <a:pt x="135" y="431"/>
                  <a:pt x="142" y="431"/>
                  <a:pt x="142" y="436"/>
                </a:cubicBezTo>
                <a:cubicBezTo>
                  <a:pt x="142" y="436"/>
                  <a:pt x="142" y="437"/>
                  <a:pt x="142" y="438"/>
                </a:cubicBezTo>
                <a:cubicBezTo>
                  <a:pt x="146" y="445"/>
                  <a:pt x="152" y="452"/>
                  <a:pt x="161" y="455"/>
                </a:cubicBezTo>
                <a:cubicBezTo>
                  <a:pt x="171" y="458"/>
                  <a:pt x="178" y="455"/>
                  <a:pt x="187" y="453"/>
                </a:cubicBezTo>
                <a:cubicBezTo>
                  <a:pt x="188" y="453"/>
                  <a:pt x="190" y="454"/>
                  <a:pt x="190" y="454"/>
                </a:cubicBezTo>
                <a:close/>
                <a:moveTo>
                  <a:pt x="184" y="607"/>
                </a:moveTo>
                <a:cubicBezTo>
                  <a:pt x="180" y="605"/>
                  <a:pt x="177" y="602"/>
                  <a:pt x="173" y="599"/>
                </a:cubicBezTo>
                <a:cubicBezTo>
                  <a:pt x="170" y="597"/>
                  <a:pt x="168" y="595"/>
                  <a:pt x="165" y="592"/>
                </a:cubicBezTo>
                <a:cubicBezTo>
                  <a:pt x="165" y="592"/>
                  <a:pt x="165" y="592"/>
                  <a:pt x="165" y="592"/>
                </a:cubicBezTo>
                <a:cubicBezTo>
                  <a:pt x="161" y="594"/>
                  <a:pt x="158" y="597"/>
                  <a:pt x="158" y="602"/>
                </a:cubicBezTo>
                <a:cubicBezTo>
                  <a:pt x="158" y="606"/>
                  <a:pt x="160" y="610"/>
                  <a:pt x="163" y="613"/>
                </a:cubicBezTo>
                <a:cubicBezTo>
                  <a:pt x="166" y="616"/>
                  <a:pt x="170" y="619"/>
                  <a:pt x="174" y="618"/>
                </a:cubicBezTo>
                <a:cubicBezTo>
                  <a:pt x="179" y="616"/>
                  <a:pt x="181" y="611"/>
                  <a:pt x="184" y="607"/>
                </a:cubicBezTo>
                <a:close/>
                <a:moveTo>
                  <a:pt x="133" y="560"/>
                </a:moveTo>
                <a:cubicBezTo>
                  <a:pt x="135" y="559"/>
                  <a:pt x="136" y="557"/>
                  <a:pt x="137" y="556"/>
                </a:cubicBezTo>
                <a:cubicBezTo>
                  <a:pt x="132" y="548"/>
                  <a:pt x="129" y="539"/>
                  <a:pt x="126" y="530"/>
                </a:cubicBezTo>
                <a:cubicBezTo>
                  <a:pt x="120" y="531"/>
                  <a:pt x="113" y="531"/>
                  <a:pt x="111" y="537"/>
                </a:cubicBezTo>
                <a:cubicBezTo>
                  <a:pt x="109" y="542"/>
                  <a:pt x="111" y="548"/>
                  <a:pt x="114" y="552"/>
                </a:cubicBezTo>
                <a:cubicBezTo>
                  <a:pt x="116" y="557"/>
                  <a:pt x="120" y="561"/>
                  <a:pt x="126" y="562"/>
                </a:cubicBezTo>
                <a:cubicBezTo>
                  <a:pt x="129" y="562"/>
                  <a:pt x="131" y="561"/>
                  <a:pt x="133" y="560"/>
                </a:cubicBezTo>
                <a:close/>
                <a:moveTo>
                  <a:pt x="135" y="391"/>
                </a:moveTo>
                <a:cubicBezTo>
                  <a:pt x="134" y="389"/>
                  <a:pt x="132" y="387"/>
                  <a:pt x="130" y="385"/>
                </a:cubicBezTo>
                <a:cubicBezTo>
                  <a:pt x="122" y="373"/>
                  <a:pt x="117" y="360"/>
                  <a:pt x="113" y="347"/>
                </a:cubicBezTo>
                <a:cubicBezTo>
                  <a:pt x="113" y="348"/>
                  <a:pt x="112" y="348"/>
                  <a:pt x="112" y="347"/>
                </a:cubicBezTo>
                <a:cubicBezTo>
                  <a:pt x="102" y="333"/>
                  <a:pt x="87" y="313"/>
                  <a:pt x="67" y="314"/>
                </a:cubicBezTo>
                <a:cubicBezTo>
                  <a:pt x="49" y="315"/>
                  <a:pt x="34" y="329"/>
                  <a:pt x="25" y="344"/>
                </a:cubicBezTo>
                <a:cubicBezTo>
                  <a:pt x="19" y="355"/>
                  <a:pt x="13" y="369"/>
                  <a:pt x="14" y="381"/>
                </a:cubicBezTo>
                <a:cubicBezTo>
                  <a:pt x="14" y="388"/>
                  <a:pt x="15" y="397"/>
                  <a:pt x="22" y="400"/>
                </a:cubicBezTo>
                <a:cubicBezTo>
                  <a:pt x="39" y="407"/>
                  <a:pt x="48" y="394"/>
                  <a:pt x="55" y="383"/>
                </a:cubicBezTo>
                <a:cubicBezTo>
                  <a:pt x="57" y="379"/>
                  <a:pt x="63" y="383"/>
                  <a:pt x="61" y="387"/>
                </a:cubicBezTo>
                <a:cubicBezTo>
                  <a:pt x="62" y="391"/>
                  <a:pt x="63" y="396"/>
                  <a:pt x="64" y="400"/>
                </a:cubicBezTo>
                <a:cubicBezTo>
                  <a:pt x="83" y="386"/>
                  <a:pt x="111" y="383"/>
                  <a:pt x="135" y="3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9"/>
          <p:cNvSpPr>
            <a:spLocks noEditPoints="1"/>
          </p:cNvSpPr>
          <p:nvPr/>
        </p:nvSpPr>
        <p:spPr bwMode="auto">
          <a:xfrm flipH="1">
            <a:off x="8684915" y="2909223"/>
            <a:ext cx="1520977" cy="1798884"/>
          </a:xfrm>
          <a:custGeom>
            <a:avLst/>
            <a:gdLst>
              <a:gd name="T0" fmla="*/ 415 w 530"/>
              <a:gd name="T1" fmla="*/ 184 h 626"/>
              <a:gd name="T2" fmla="*/ 357 w 530"/>
              <a:gd name="T3" fmla="*/ 467 h 626"/>
              <a:gd name="T4" fmla="*/ 175 w 530"/>
              <a:gd name="T5" fmla="*/ 625 h 626"/>
              <a:gd name="T6" fmla="*/ 140 w 530"/>
              <a:gd name="T7" fmla="*/ 562 h 626"/>
              <a:gd name="T8" fmla="*/ 107 w 530"/>
              <a:gd name="T9" fmla="*/ 555 h 626"/>
              <a:gd name="T10" fmla="*/ 121 w 530"/>
              <a:gd name="T11" fmla="*/ 496 h 626"/>
              <a:gd name="T12" fmla="*/ 141 w 530"/>
              <a:gd name="T13" fmla="*/ 448 h 626"/>
              <a:gd name="T14" fmla="*/ 39 w 530"/>
              <a:gd name="T15" fmla="*/ 444 h 626"/>
              <a:gd name="T16" fmla="*/ 12 w 530"/>
              <a:gd name="T17" fmla="*/ 403 h 626"/>
              <a:gd name="T18" fmla="*/ 113 w 530"/>
              <a:gd name="T19" fmla="*/ 345 h 626"/>
              <a:gd name="T20" fmla="*/ 351 w 530"/>
              <a:gd name="T21" fmla="*/ 183 h 626"/>
              <a:gd name="T22" fmla="*/ 366 w 530"/>
              <a:gd name="T23" fmla="*/ 151 h 626"/>
              <a:gd name="T24" fmla="*/ 462 w 530"/>
              <a:gd name="T25" fmla="*/ 14 h 626"/>
              <a:gd name="T26" fmla="*/ 473 w 530"/>
              <a:gd name="T27" fmla="*/ 36 h 626"/>
              <a:gd name="T28" fmla="*/ 387 w 530"/>
              <a:gd name="T29" fmla="*/ 121 h 626"/>
              <a:gd name="T30" fmla="*/ 321 w 530"/>
              <a:gd name="T31" fmla="*/ 263 h 626"/>
              <a:gd name="T32" fmla="*/ 519 w 530"/>
              <a:gd name="T33" fmla="*/ 117 h 626"/>
              <a:gd name="T34" fmla="*/ 386 w 530"/>
              <a:gd name="T35" fmla="*/ 203 h 626"/>
              <a:gd name="T36" fmla="*/ 366 w 530"/>
              <a:gd name="T37" fmla="*/ 394 h 626"/>
              <a:gd name="T38" fmla="*/ 360 w 530"/>
              <a:gd name="T39" fmla="*/ 379 h 626"/>
              <a:gd name="T40" fmla="*/ 357 w 530"/>
              <a:gd name="T41" fmla="*/ 375 h 626"/>
              <a:gd name="T42" fmla="*/ 363 w 530"/>
              <a:gd name="T43" fmla="*/ 157 h 626"/>
              <a:gd name="T44" fmla="*/ 344 w 530"/>
              <a:gd name="T45" fmla="*/ 172 h 626"/>
              <a:gd name="T46" fmla="*/ 363 w 530"/>
              <a:gd name="T47" fmla="*/ 157 h 626"/>
              <a:gd name="T48" fmla="*/ 326 w 530"/>
              <a:gd name="T49" fmla="*/ 268 h 626"/>
              <a:gd name="T50" fmla="*/ 320 w 530"/>
              <a:gd name="T51" fmla="*/ 272 h 626"/>
              <a:gd name="T52" fmla="*/ 290 w 530"/>
              <a:gd name="T53" fmla="*/ 262 h 626"/>
              <a:gd name="T54" fmla="*/ 336 w 530"/>
              <a:gd name="T55" fmla="*/ 209 h 626"/>
              <a:gd name="T56" fmla="*/ 259 w 530"/>
              <a:gd name="T57" fmla="*/ 194 h 626"/>
              <a:gd name="T58" fmla="*/ 228 w 530"/>
              <a:gd name="T59" fmla="*/ 329 h 626"/>
              <a:gd name="T60" fmla="*/ 316 w 530"/>
              <a:gd name="T61" fmla="*/ 402 h 626"/>
              <a:gd name="T62" fmla="*/ 327 w 530"/>
              <a:gd name="T63" fmla="*/ 404 h 626"/>
              <a:gd name="T64" fmla="*/ 243 w 530"/>
              <a:gd name="T65" fmla="*/ 434 h 626"/>
              <a:gd name="T66" fmla="*/ 132 w 530"/>
              <a:gd name="T67" fmla="*/ 498 h 626"/>
              <a:gd name="T68" fmla="*/ 273 w 530"/>
              <a:gd name="T69" fmla="*/ 572 h 626"/>
              <a:gd name="T70" fmla="*/ 276 w 530"/>
              <a:gd name="T71" fmla="*/ 428 h 626"/>
              <a:gd name="T72" fmla="*/ 246 w 530"/>
              <a:gd name="T73" fmla="*/ 197 h 626"/>
              <a:gd name="T74" fmla="*/ 227 w 530"/>
              <a:gd name="T75" fmla="*/ 426 h 626"/>
              <a:gd name="T76" fmla="*/ 189 w 530"/>
              <a:gd name="T77" fmla="*/ 290 h 626"/>
              <a:gd name="T78" fmla="*/ 190 w 530"/>
              <a:gd name="T79" fmla="*/ 284 h 626"/>
              <a:gd name="T80" fmla="*/ 222 w 530"/>
              <a:gd name="T81" fmla="*/ 199 h 626"/>
              <a:gd name="T82" fmla="*/ 202 w 530"/>
              <a:gd name="T83" fmla="*/ 431 h 626"/>
              <a:gd name="T84" fmla="*/ 69 w 530"/>
              <a:gd name="T85" fmla="*/ 497 h 626"/>
              <a:gd name="T86" fmla="*/ 135 w 530"/>
              <a:gd name="T87" fmla="*/ 436 h 626"/>
              <a:gd name="T88" fmla="*/ 161 w 530"/>
              <a:gd name="T89" fmla="*/ 455 h 626"/>
              <a:gd name="T90" fmla="*/ 184 w 530"/>
              <a:gd name="T91" fmla="*/ 607 h 626"/>
              <a:gd name="T92" fmla="*/ 165 w 530"/>
              <a:gd name="T93" fmla="*/ 592 h 626"/>
              <a:gd name="T94" fmla="*/ 174 w 530"/>
              <a:gd name="T95" fmla="*/ 618 h 626"/>
              <a:gd name="T96" fmla="*/ 137 w 530"/>
              <a:gd name="T97" fmla="*/ 556 h 626"/>
              <a:gd name="T98" fmla="*/ 114 w 530"/>
              <a:gd name="T99" fmla="*/ 552 h 626"/>
              <a:gd name="T100" fmla="*/ 135 w 530"/>
              <a:gd name="T101" fmla="*/ 391 h 626"/>
              <a:gd name="T102" fmla="*/ 112 w 530"/>
              <a:gd name="T103" fmla="*/ 347 h 626"/>
              <a:gd name="T104" fmla="*/ 14 w 530"/>
              <a:gd name="T105" fmla="*/ 381 h 626"/>
              <a:gd name="T106" fmla="*/ 61 w 530"/>
              <a:gd name="T107" fmla="*/ 387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30" h="626">
                <a:moveTo>
                  <a:pt x="529" y="120"/>
                </a:moveTo>
                <a:cubicBezTo>
                  <a:pt x="530" y="122"/>
                  <a:pt x="528" y="124"/>
                  <a:pt x="526" y="124"/>
                </a:cubicBezTo>
                <a:cubicBezTo>
                  <a:pt x="486" y="125"/>
                  <a:pt x="447" y="164"/>
                  <a:pt x="415" y="184"/>
                </a:cubicBezTo>
                <a:cubicBezTo>
                  <a:pt x="442" y="234"/>
                  <a:pt x="450" y="293"/>
                  <a:pt x="428" y="347"/>
                </a:cubicBezTo>
                <a:cubicBezTo>
                  <a:pt x="421" y="363"/>
                  <a:pt x="391" y="408"/>
                  <a:pt x="366" y="397"/>
                </a:cubicBezTo>
                <a:cubicBezTo>
                  <a:pt x="371" y="421"/>
                  <a:pt x="366" y="449"/>
                  <a:pt x="357" y="467"/>
                </a:cubicBezTo>
                <a:cubicBezTo>
                  <a:pt x="336" y="514"/>
                  <a:pt x="300" y="559"/>
                  <a:pt x="263" y="595"/>
                </a:cubicBezTo>
                <a:cubicBezTo>
                  <a:pt x="239" y="618"/>
                  <a:pt x="215" y="625"/>
                  <a:pt x="189" y="611"/>
                </a:cubicBezTo>
                <a:cubicBezTo>
                  <a:pt x="187" y="617"/>
                  <a:pt x="181" y="624"/>
                  <a:pt x="175" y="625"/>
                </a:cubicBezTo>
                <a:cubicBezTo>
                  <a:pt x="168" y="626"/>
                  <a:pt x="162" y="623"/>
                  <a:pt x="158" y="618"/>
                </a:cubicBezTo>
                <a:cubicBezTo>
                  <a:pt x="150" y="609"/>
                  <a:pt x="148" y="592"/>
                  <a:pt x="162" y="589"/>
                </a:cubicBezTo>
                <a:cubicBezTo>
                  <a:pt x="154" y="581"/>
                  <a:pt x="146" y="572"/>
                  <a:pt x="140" y="562"/>
                </a:cubicBezTo>
                <a:cubicBezTo>
                  <a:pt x="139" y="564"/>
                  <a:pt x="137" y="565"/>
                  <a:pt x="136" y="566"/>
                </a:cubicBezTo>
                <a:cubicBezTo>
                  <a:pt x="133" y="568"/>
                  <a:pt x="129" y="569"/>
                  <a:pt x="125" y="569"/>
                </a:cubicBezTo>
                <a:cubicBezTo>
                  <a:pt x="117" y="568"/>
                  <a:pt x="111" y="562"/>
                  <a:pt x="107" y="555"/>
                </a:cubicBezTo>
                <a:cubicBezTo>
                  <a:pt x="104" y="549"/>
                  <a:pt x="101" y="540"/>
                  <a:pt x="105" y="534"/>
                </a:cubicBezTo>
                <a:cubicBezTo>
                  <a:pt x="108" y="526"/>
                  <a:pt x="117" y="524"/>
                  <a:pt x="124" y="525"/>
                </a:cubicBezTo>
                <a:cubicBezTo>
                  <a:pt x="122" y="516"/>
                  <a:pt x="121" y="506"/>
                  <a:pt x="121" y="496"/>
                </a:cubicBezTo>
                <a:cubicBezTo>
                  <a:pt x="121" y="495"/>
                  <a:pt x="122" y="494"/>
                  <a:pt x="123" y="493"/>
                </a:cubicBezTo>
                <a:cubicBezTo>
                  <a:pt x="145" y="489"/>
                  <a:pt x="167" y="479"/>
                  <a:pt x="183" y="463"/>
                </a:cubicBezTo>
                <a:cubicBezTo>
                  <a:pt x="168" y="469"/>
                  <a:pt x="149" y="461"/>
                  <a:pt x="141" y="448"/>
                </a:cubicBezTo>
                <a:cubicBezTo>
                  <a:pt x="135" y="467"/>
                  <a:pt x="110" y="477"/>
                  <a:pt x="98" y="463"/>
                </a:cubicBezTo>
                <a:cubicBezTo>
                  <a:pt x="97" y="481"/>
                  <a:pt x="92" y="503"/>
                  <a:pt x="76" y="505"/>
                </a:cubicBezTo>
                <a:cubicBezTo>
                  <a:pt x="45" y="508"/>
                  <a:pt x="36" y="467"/>
                  <a:pt x="39" y="444"/>
                </a:cubicBezTo>
                <a:cubicBezTo>
                  <a:pt x="41" y="427"/>
                  <a:pt x="48" y="414"/>
                  <a:pt x="59" y="405"/>
                </a:cubicBezTo>
                <a:cubicBezTo>
                  <a:pt x="56" y="402"/>
                  <a:pt x="54" y="400"/>
                  <a:pt x="53" y="397"/>
                </a:cubicBezTo>
                <a:cubicBezTo>
                  <a:pt x="42" y="409"/>
                  <a:pt x="25" y="419"/>
                  <a:pt x="12" y="403"/>
                </a:cubicBezTo>
                <a:cubicBezTo>
                  <a:pt x="0" y="387"/>
                  <a:pt x="6" y="366"/>
                  <a:pt x="13" y="350"/>
                </a:cubicBezTo>
                <a:cubicBezTo>
                  <a:pt x="22" y="331"/>
                  <a:pt x="40" y="306"/>
                  <a:pt x="63" y="306"/>
                </a:cubicBezTo>
                <a:cubicBezTo>
                  <a:pt x="87" y="306"/>
                  <a:pt x="103" y="325"/>
                  <a:pt x="113" y="345"/>
                </a:cubicBezTo>
                <a:cubicBezTo>
                  <a:pt x="100" y="288"/>
                  <a:pt x="130" y="225"/>
                  <a:pt x="178" y="191"/>
                </a:cubicBezTo>
                <a:cubicBezTo>
                  <a:pt x="223" y="160"/>
                  <a:pt x="310" y="143"/>
                  <a:pt x="339" y="203"/>
                </a:cubicBezTo>
                <a:cubicBezTo>
                  <a:pt x="343" y="197"/>
                  <a:pt x="347" y="190"/>
                  <a:pt x="351" y="183"/>
                </a:cubicBezTo>
                <a:cubicBezTo>
                  <a:pt x="337" y="183"/>
                  <a:pt x="334" y="167"/>
                  <a:pt x="341" y="157"/>
                </a:cubicBezTo>
                <a:cubicBezTo>
                  <a:pt x="344" y="152"/>
                  <a:pt x="349" y="148"/>
                  <a:pt x="355" y="148"/>
                </a:cubicBezTo>
                <a:cubicBezTo>
                  <a:pt x="358" y="147"/>
                  <a:pt x="363" y="148"/>
                  <a:pt x="366" y="151"/>
                </a:cubicBezTo>
                <a:cubicBezTo>
                  <a:pt x="372" y="138"/>
                  <a:pt x="377" y="126"/>
                  <a:pt x="382" y="114"/>
                </a:cubicBezTo>
                <a:cubicBezTo>
                  <a:pt x="394" y="84"/>
                  <a:pt x="405" y="51"/>
                  <a:pt x="424" y="25"/>
                </a:cubicBezTo>
                <a:cubicBezTo>
                  <a:pt x="435" y="11"/>
                  <a:pt x="446" y="0"/>
                  <a:pt x="462" y="14"/>
                </a:cubicBezTo>
                <a:cubicBezTo>
                  <a:pt x="494" y="41"/>
                  <a:pt x="515" y="82"/>
                  <a:pt x="529" y="120"/>
                </a:cubicBezTo>
                <a:close/>
                <a:moveTo>
                  <a:pt x="519" y="117"/>
                </a:moveTo>
                <a:cubicBezTo>
                  <a:pt x="521" y="117"/>
                  <a:pt x="479" y="43"/>
                  <a:pt x="473" y="36"/>
                </a:cubicBezTo>
                <a:cubicBezTo>
                  <a:pt x="461" y="22"/>
                  <a:pt x="444" y="10"/>
                  <a:pt x="431" y="29"/>
                </a:cubicBezTo>
                <a:cubicBezTo>
                  <a:pt x="425" y="38"/>
                  <a:pt x="420" y="47"/>
                  <a:pt x="415" y="57"/>
                </a:cubicBezTo>
                <a:cubicBezTo>
                  <a:pt x="405" y="78"/>
                  <a:pt x="396" y="99"/>
                  <a:pt x="387" y="121"/>
                </a:cubicBezTo>
                <a:cubicBezTo>
                  <a:pt x="367" y="170"/>
                  <a:pt x="343" y="220"/>
                  <a:pt x="307" y="259"/>
                </a:cubicBezTo>
                <a:cubicBezTo>
                  <a:pt x="310" y="259"/>
                  <a:pt x="314" y="260"/>
                  <a:pt x="317" y="261"/>
                </a:cubicBezTo>
                <a:cubicBezTo>
                  <a:pt x="318" y="261"/>
                  <a:pt x="320" y="262"/>
                  <a:pt x="321" y="263"/>
                </a:cubicBezTo>
                <a:cubicBezTo>
                  <a:pt x="333" y="240"/>
                  <a:pt x="350" y="221"/>
                  <a:pt x="371" y="206"/>
                </a:cubicBezTo>
                <a:cubicBezTo>
                  <a:pt x="398" y="186"/>
                  <a:pt x="427" y="164"/>
                  <a:pt x="455" y="147"/>
                </a:cubicBezTo>
                <a:cubicBezTo>
                  <a:pt x="473" y="136"/>
                  <a:pt x="497" y="118"/>
                  <a:pt x="519" y="117"/>
                </a:cubicBezTo>
                <a:close/>
                <a:moveTo>
                  <a:pt x="432" y="307"/>
                </a:moveTo>
                <a:cubicBezTo>
                  <a:pt x="438" y="265"/>
                  <a:pt x="430" y="225"/>
                  <a:pt x="409" y="188"/>
                </a:cubicBezTo>
                <a:cubicBezTo>
                  <a:pt x="401" y="193"/>
                  <a:pt x="394" y="198"/>
                  <a:pt x="386" y="203"/>
                </a:cubicBezTo>
                <a:cubicBezTo>
                  <a:pt x="419" y="252"/>
                  <a:pt x="425" y="355"/>
                  <a:pt x="363" y="383"/>
                </a:cubicBezTo>
                <a:cubicBezTo>
                  <a:pt x="362" y="383"/>
                  <a:pt x="362" y="383"/>
                  <a:pt x="362" y="383"/>
                </a:cubicBezTo>
                <a:cubicBezTo>
                  <a:pt x="363" y="387"/>
                  <a:pt x="365" y="390"/>
                  <a:pt x="366" y="394"/>
                </a:cubicBezTo>
                <a:cubicBezTo>
                  <a:pt x="366" y="394"/>
                  <a:pt x="366" y="394"/>
                  <a:pt x="366" y="394"/>
                </a:cubicBezTo>
                <a:cubicBezTo>
                  <a:pt x="403" y="399"/>
                  <a:pt x="428" y="333"/>
                  <a:pt x="432" y="307"/>
                </a:cubicBezTo>
                <a:close/>
                <a:moveTo>
                  <a:pt x="360" y="379"/>
                </a:moveTo>
                <a:cubicBezTo>
                  <a:pt x="420" y="343"/>
                  <a:pt x="408" y="260"/>
                  <a:pt x="382" y="206"/>
                </a:cubicBezTo>
                <a:cubicBezTo>
                  <a:pt x="375" y="212"/>
                  <a:pt x="368" y="217"/>
                  <a:pt x="361" y="223"/>
                </a:cubicBezTo>
                <a:cubicBezTo>
                  <a:pt x="402" y="265"/>
                  <a:pt x="391" y="331"/>
                  <a:pt x="357" y="375"/>
                </a:cubicBezTo>
                <a:cubicBezTo>
                  <a:pt x="358" y="376"/>
                  <a:pt x="359" y="378"/>
                  <a:pt x="360" y="379"/>
                </a:cubicBezTo>
                <a:cubicBezTo>
                  <a:pt x="360" y="379"/>
                  <a:pt x="360" y="379"/>
                  <a:pt x="360" y="379"/>
                </a:cubicBezTo>
                <a:close/>
                <a:moveTo>
                  <a:pt x="363" y="157"/>
                </a:moveTo>
                <a:cubicBezTo>
                  <a:pt x="361" y="155"/>
                  <a:pt x="358" y="154"/>
                  <a:pt x="355" y="155"/>
                </a:cubicBezTo>
                <a:cubicBezTo>
                  <a:pt x="351" y="156"/>
                  <a:pt x="349" y="158"/>
                  <a:pt x="347" y="162"/>
                </a:cubicBezTo>
                <a:cubicBezTo>
                  <a:pt x="345" y="165"/>
                  <a:pt x="343" y="169"/>
                  <a:pt x="344" y="172"/>
                </a:cubicBezTo>
                <a:cubicBezTo>
                  <a:pt x="346" y="176"/>
                  <a:pt x="349" y="177"/>
                  <a:pt x="352" y="179"/>
                </a:cubicBezTo>
                <a:cubicBezTo>
                  <a:pt x="352" y="179"/>
                  <a:pt x="352" y="179"/>
                  <a:pt x="353" y="179"/>
                </a:cubicBezTo>
                <a:cubicBezTo>
                  <a:pt x="356" y="172"/>
                  <a:pt x="360" y="164"/>
                  <a:pt x="363" y="157"/>
                </a:cubicBezTo>
                <a:close/>
                <a:moveTo>
                  <a:pt x="316" y="402"/>
                </a:moveTo>
                <a:cubicBezTo>
                  <a:pt x="368" y="365"/>
                  <a:pt x="407" y="282"/>
                  <a:pt x="355" y="229"/>
                </a:cubicBezTo>
                <a:cubicBezTo>
                  <a:pt x="344" y="240"/>
                  <a:pt x="334" y="253"/>
                  <a:pt x="326" y="268"/>
                </a:cubicBezTo>
                <a:cubicBezTo>
                  <a:pt x="330" y="271"/>
                  <a:pt x="332" y="276"/>
                  <a:pt x="329" y="280"/>
                </a:cubicBezTo>
                <a:cubicBezTo>
                  <a:pt x="328" y="282"/>
                  <a:pt x="326" y="282"/>
                  <a:pt x="324" y="281"/>
                </a:cubicBezTo>
                <a:cubicBezTo>
                  <a:pt x="322" y="279"/>
                  <a:pt x="322" y="275"/>
                  <a:pt x="320" y="272"/>
                </a:cubicBezTo>
                <a:cubicBezTo>
                  <a:pt x="318" y="270"/>
                  <a:pt x="315" y="268"/>
                  <a:pt x="312" y="267"/>
                </a:cubicBezTo>
                <a:cubicBezTo>
                  <a:pt x="305" y="266"/>
                  <a:pt x="298" y="266"/>
                  <a:pt x="292" y="267"/>
                </a:cubicBezTo>
                <a:cubicBezTo>
                  <a:pt x="289" y="267"/>
                  <a:pt x="287" y="263"/>
                  <a:pt x="290" y="262"/>
                </a:cubicBezTo>
                <a:cubicBezTo>
                  <a:pt x="293" y="260"/>
                  <a:pt x="297" y="259"/>
                  <a:pt x="301" y="259"/>
                </a:cubicBezTo>
                <a:cubicBezTo>
                  <a:pt x="301" y="258"/>
                  <a:pt x="301" y="258"/>
                  <a:pt x="301" y="257"/>
                </a:cubicBezTo>
                <a:cubicBezTo>
                  <a:pt x="314" y="242"/>
                  <a:pt x="325" y="226"/>
                  <a:pt x="336" y="209"/>
                </a:cubicBezTo>
                <a:cubicBezTo>
                  <a:pt x="335" y="209"/>
                  <a:pt x="335" y="209"/>
                  <a:pt x="335" y="209"/>
                </a:cubicBezTo>
                <a:cubicBezTo>
                  <a:pt x="314" y="177"/>
                  <a:pt x="284" y="166"/>
                  <a:pt x="253" y="170"/>
                </a:cubicBezTo>
                <a:cubicBezTo>
                  <a:pt x="260" y="175"/>
                  <a:pt x="262" y="184"/>
                  <a:pt x="259" y="194"/>
                </a:cubicBezTo>
                <a:cubicBezTo>
                  <a:pt x="255" y="205"/>
                  <a:pt x="241" y="208"/>
                  <a:pt x="230" y="208"/>
                </a:cubicBezTo>
                <a:cubicBezTo>
                  <a:pt x="246" y="237"/>
                  <a:pt x="240" y="287"/>
                  <a:pt x="204" y="290"/>
                </a:cubicBezTo>
                <a:cubicBezTo>
                  <a:pt x="217" y="298"/>
                  <a:pt x="228" y="315"/>
                  <a:pt x="228" y="329"/>
                </a:cubicBezTo>
                <a:cubicBezTo>
                  <a:pt x="228" y="351"/>
                  <a:pt x="217" y="366"/>
                  <a:pt x="199" y="374"/>
                </a:cubicBezTo>
                <a:cubicBezTo>
                  <a:pt x="223" y="382"/>
                  <a:pt x="248" y="401"/>
                  <a:pt x="235" y="426"/>
                </a:cubicBezTo>
                <a:cubicBezTo>
                  <a:pt x="263" y="427"/>
                  <a:pt x="291" y="419"/>
                  <a:pt x="316" y="402"/>
                </a:cubicBezTo>
                <a:close/>
                <a:moveTo>
                  <a:pt x="323" y="510"/>
                </a:moveTo>
                <a:cubicBezTo>
                  <a:pt x="346" y="476"/>
                  <a:pt x="376" y="421"/>
                  <a:pt x="353" y="380"/>
                </a:cubicBezTo>
                <a:cubicBezTo>
                  <a:pt x="346" y="389"/>
                  <a:pt x="337" y="397"/>
                  <a:pt x="327" y="404"/>
                </a:cubicBezTo>
                <a:cubicBezTo>
                  <a:pt x="314" y="413"/>
                  <a:pt x="299" y="421"/>
                  <a:pt x="283" y="426"/>
                </a:cubicBezTo>
                <a:cubicBezTo>
                  <a:pt x="284" y="439"/>
                  <a:pt x="273" y="450"/>
                  <a:pt x="261" y="451"/>
                </a:cubicBezTo>
                <a:cubicBezTo>
                  <a:pt x="249" y="452"/>
                  <a:pt x="242" y="444"/>
                  <a:pt x="243" y="434"/>
                </a:cubicBezTo>
                <a:cubicBezTo>
                  <a:pt x="231" y="435"/>
                  <a:pt x="220" y="434"/>
                  <a:pt x="208" y="432"/>
                </a:cubicBezTo>
                <a:cubicBezTo>
                  <a:pt x="200" y="462"/>
                  <a:pt x="177" y="481"/>
                  <a:pt x="149" y="493"/>
                </a:cubicBezTo>
                <a:cubicBezTo>
                  <a:pt x="144" y="495"/>
                  <a:pt x="138" y="497"/>
                  <a:pt x="132" y="498"/>
                </a:cubicBezTo>
                <a:cubicBezTo>
                  <a:pt x="122" y="500"/>
                  <a:pt x="132" y="528"/>
                  <a:pt x="134" y="533"/>
                </a:cubicBezTo>
                <a:cubicBezTo>
                  <a:pt x="145" y="559"/>
                  <a:pt x="162" y="584"/>
                  <a:pt x="186" y="600"/>
                </a:cubicBezTo>
                <a:cubicBezTo>
                  <a:pt x="224" y="623"/>
                  <a:pt x="249" y="599"/>
                  <a:pt x="273" y="572"/>
                </a:cubicBezTo>
                <a:cubicBezTo>
                  <a:pt x="291" y="552"/>
                  <a:pt x="308" y="532"/>
                  <a:pt x="323" y="510"/>
                </a:cubicBezTo>
                <a:close/>
                <a:moveTo>
                  <a:pt x="262" y="444"/>
                </a:moveTo>
                <a:cubicBezTo>
                  <a:pt x="270" y="442"/>
                  <a:pt x="275" y="436"/>
                  <a:pt x="276" y="428"/>
                </a:cubicBezTo>
                <a:cubicBezTo>
                  <a:pt x="267" y="431"/>
                  <a:pt x="258" y="432"/>
                  <a:pt x="248" y="433"/>
                </a:cubicBezTo>
                <a:cubicBezTo>
                  <a:pt x="249" y="441"/>
                  <a:pt x="253" y="446"/>
                  <a:pt x="262" y="444"/>
                </a:cubicBezTo>
                <a:close/>
                <a:moveTo>
                  <a:pt x="246" y="197"/>
                </a:moveTo>
                <a:cubicBezTo>
                  <a:pt x="256" y="186"/>
                  <a:pt x="256" y="177"/>
                  <a:pt x="245" y="171"/>
                </a:cubicBezTo>
                <a:cubicBezTo>
                  <a:pt x="163" y="186"/>
                  <a:pt x="78" y="296"/>
                  <a:pt x="132" y="373"/>
                </a:cubicBezTo>
                <a:cubicBezTo>
                  <a:pt x="155" y="406"/>
                  <a:pt x="190" y="423"/>
                  <a:pt x="227" y="426"/>
                </a:cubicBezTo>
                <a:cubicBezTo>
                  <a:pt x="241" y="397"/>
                  <a:pt x="209" y="380"/>
                  <a:pt x="186" y="378"/>
                </a:cubicBezTo>
                <a:cubicBezTo>
                  <a:pt x="182" y="378"/>
                  <a:pt x="180" y="372"/>
                  <a:pt x="185" y="371"/>
                </a:cubicBezTo>
                <a:cubicBezTo>
                  <a:pt x="231" y="360"/>
                  <a:pt x="229" y="307"/>
                  <a:pt x="189" y="290"/>
                </a:cubicBezTo>
                <a:cubicBezTo>
                  <a:pt x="189" y="290"/>
                  <a:pt x="188" y="289"/>
                  <a:pt x="189" y="289"/>
                </a:cubicBezTo>
                <a:cubicBezTo>
                  <a:pt x="189" y="289"/>
                  <a:pt x="189" y="289"/>
                  <a:pt x="189" y="289"/>
                </a:cubicBezTo>
                <a:cubicBezTo>
                  <a:pt x="186" y="288"/>
                  <a:pt x="187" y="284"/>
                  <a:pt x="190" y="284"/>
                </a:cubicBezTo>
                <a:cubicBezTo>
                  <a:pt x="210" y="283"/>
                  <a:pt x="227" y="277"/>
                  <a:pt x="231" y="255"/>
                </a:cubicBezTo>
                <a:cubicBezTo>
                  <a:pt x="235" y="238"/>
                  <a:pt x="232" y="220"/>
                  <a:pt x="219" y="206"/>
                </a:cubicBezTo>
                <a:cubicBezTo>
                  <a:pt x="217" y="204"/>
                  <a:pt x="218" y="199"/>
                  <a:pt x="222" y="199"/>
                </a:cubicBezTo>
                <a:cubicBezTo>
                  <a:pt x="229" y="200"/>
                  <a:pt x="240" y="201"/>
                  <a:pt x="246" y="197"/>
                </a:cubicBezTo>
                <a:close/>
                <a:moveTo>
                  <a:pt x="190" y="454"/>
                </a:moveTo>
                <a:cubicBezTo>
                  <a:pt x="195" y="447"/>
                  <a:pt x="199" y="440"/>
                  <a:pt x="202" y="431"/>
                </a:cubicBezTo>
                <a:cubicBezTo>
                  <a:pt x="182" y="427"/>
                  <a:pt x="163" y="418"/>
                  <a:pt x="147" y="404"/>
                </a:cubicBezTo>
                <a:cubicBezTo>
                  <a:pt x="116" y="390"/>
                  <a:pt x="70" y="387"/>
                  <a:pt x="53" y="420"/>
                </a:cubicBezTo>
                <a:cubicBezTo>
                  <a:pt x="43" y="439"/>
                  <a:pt x="39" y="493"/>
                  <a:pt x="69" y="497"/>
                </a:cubicBezTo>
                <a:cubicBezTo>
                  <a:pt x="91" y="500"/>
                  <a:pt x="91" y="459"/>
                  <a:pt x="92" y="447"/>
                </a:cubicBezTo>
                <a:cubicBezTo>
                  <a:pt x="92" y="442"/>
                  <a:pt x="98" y="442"/>
                  <a:pt x="99" y="447"/>
                </a:cubicBezTo>
                <a:cubicBezTo>
                  <a:pt x="102" y="478"/>
                  <a:pt x="138" y="459"/>
                  <a:pt x="135" y="436"/>
                </a:cubicBezTo>
                <a:cubicBezTo>
                  <a:pt x="135" y="431"/>
                  <a:pt x="142" y="431"/>
                  <a:pt x="142" y="436"/>
                </a:cubicBezTo>
                <a:cubicBezTo>
                  <a:pt x="142" y="436"/>
                  <a:pt x="142" y="437"/>
                  <a:pt x="142" y="438"/>
                </a:cubicBezTo>
                <a:cubicBezTo>
                  <a:pt x="146" y="445"/>
                  <a:pt x="152" y="452"/>
                  <a:pt x="161" y="455"/>
                </a:cubicBezTo>
                <a:cubicBezTo>
                  <a:pt x="171" y="458"/>
                  <a:pt x="178" y="455"/>
                  <a:pt x="187" y="453"/>
                </a:cubicBezTo>
                <a:cubicBezTo>
                  <a:pt x="188" y="453"/>
                  <a:pt x="190" y="454"/>
                  <a:pt x="190" y="454"/>
                </a:cubicBezTo>
                <a:close/>
                <a:moveTo>
                  <a:pt x="184" y="607"/>
                </a:moveTo>
                <a:cubicBezTo>
                  <a:pt x="180" y="605"/>
                  <a:pt x="177" y="602"/>
                  <a:pt x="173" y="599"/>
                </a:cubicBezTo>
                <a:cubicBezTo>
                  <a:pt x="170" y="597"/>
                  <a:pt x="168" y="595"/>
                  <a:pt x="165" y="592"/>
                </a:cubicBezTo>
                <a:cubicBezTo>
                  <a:pt x="165" y="592"/>
                  <a:pt x="165" y="592"/>
                  <a:pt x="165" y="592"/>
                </a:cubicBezTo>
                <a:cubicBezTo>
                  <a:pt x="161" y="594"/>
                  <a:pt x="158" y="597"/>
                  <a:pt x="158" y="602"/>
                </a:cubicBezTo>
                <a:cubicBezTo>
                  <a:pt x="158" y="606"/>
                  <a:pt x="160" y="610"/>
                  <a:pt x="163" y="613"/>
                </a:cubicBezTo>
                <a:cubicBezTo>
                  <a:pt x="166" y="616"/>
                  <a:pt x="170" y="619"/>
                  <a:pt x="174" y="618"/>
                </a:cubicBezTo>
                <a:cubicBezTo>
                  <a:pt x="179" y="616"/>
                  <a:pt x="181" y="611"/>
                  <a:pt x="184" y="607"/>
                </a:cubicBezTo>
                <a:close/>
                <a:moveTo>
                  <a:pt x="133" y="560"/>
                </a:moveTo>
                <a:cubicBezTo>
                  <a:pt x="135" y="559"/>
                  <a:pt x="136" y="557"/>
                  <a:pt x="137" y="556"/>
                </a:cubicBezTo>
                <a:cubicBezTo>
                  <a:pt x="132" y="548"/>
                  <a:pt x="129" y="539"/>
                  <a:pt x="126" y="530"/>
                </a:cubicBezTo>
                <a:cubicBezTo>
                  <a:pt x="120" y="531"/>
                  <a:pt x="113" y="531"/>
                  <a:pt x="111" y="537"/>
                </a:cubicBezTo>
                <a:cubicBezTo>
                  <a:pt x="109" y="542"/>
                  <a:pt x="111" y="548"/>
                  <a:pt x="114" y="552"/>
                </a:cubicBezTo>
                <a:cubicBezTo>
                  <a:pt x="116" y="557"/>
                  <a:pt x="120" y="561"/>
                  <a:pt x="126" y="562"/>
                </a:cubicBezTo>
                <a:cubicBezTo>
                  <a:pt x="129" y="562"/>
                  <a:pt x="131" y="561"/>
                  <a:pt x="133" y="560"/>
                </a:cubicBezTo>
                <a:close/>
                <a:moveTo>
                  <a:pt x="135" y="391"/>
                </a:moveTo>
                <a:cubicBezTo>
                  <a:pt x="134" y="389"/>
                  <a:pt x="132" y="387"/>
                  <a:pt x="130" y="385"/>
                </a:cubicBezTo>
                <a:cubicBezTo>
                  <a:pt x="122" y="373"/>
                  <a:pt x="117" y="360"/>
                  <a:pt x="113" y="347"/>
                </a:cubicBezTo>
                <a:cubicBezTo>
                  <a:pt x="113" y="348"/>
                  <a:pt x="112" y="348"/>
                  <a:pt x="112" y="347"/>
                </a:cubicBezTo>
                <a:cubicBezTo>
                  <a:pt x="102" y="333"/>
                  <a:pt x="87" y="313"/>
                  <a:pt x="67" y="314"/>
                </a:cubicBezTo>
                <a:cubicBezTo>
                  <a:pt x="49" y="315"/>
                  <a:pt x="34" y="329"/>
                  <a:pt x="25" y="344"/>
                </a:cubicBezTo>
                <a:cubicBezTo>
                  <a:pt x="19" y="355"/>
                  <a:pt x="13" y="369"/>
                  <a:pt x="14" y="381"/>
                </a:cubicBezTo>
                <a:cubicBezTo>
                  <a:pt x="14" y="388"/>
                  <a:pt x="15" y="397"/>
                  <a:pt x="22" y="400"/>
                </a:cubicBezTo>
                <a:cubicBezTo>
                  <a:pt x="39" y="407"/>
                  <a:pt x="48" y="394"/>
                  <a:pt x="55" y="383"/>
                </a:cubicBezTo>
                <a:cubicBezTo>
                  <a:pt x="57" y="379"/>
                  <a:pt x="63" y="383"/>
                  <a:pt x="61" y="387"/>
                </a:cubicBezTo>
                <a:cubicBezTo>
                  <a:pt x="62" y="391"/>
                  <a:pt x="63" y="396"/>
                  <a:pt x="64" y="400"/>
                </a:cubicBezTo>
                <a:cubicBezTo>
                  <a:pt x="83" y="386"/>
                  <a:pt x="111" y="383"/>
                  <a:pt x="135" y="3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1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3493">
            <a:off x="2292828" y="3951342"/>
            <a:ext cx="800454" cy="422775"/>
          </a:xfrm>
          <a:prstGeom prst="rect">
            <a:avLst/>
          </a:prstGeom>
        </p:spPr>
      </p:pic>
      <p:pic>
        <p:nvPicPr>
          <p:cNvPr id="10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3493">
            <a:off x="4654207" y="3951342"/>
            <a:ext cx="800454" cy="422775"/>
          </a:xfrm>
          <a:prstGeom prst="rect">
            <a:avLst/>
          </a:prstGeom>
        </p:spPr>
      </p:pic>
      <p:pic>
        <p:nvPicPr>
          <p:cNvPr id="11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3493">
            <a:off x="6846281" y="3951342"/>
            <a:ext cx="800454" cy="422775"/>
          </a:xfrm>
          <a:prstGeom prst="rect">
            <a:avLst/>
          </a:prstGeom>
        </p:spPr>
      </p:pic>
      <p:pic>
        <p:nvPicPr>
          <p:cNvPr id="12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3493">
            <a:off x="9118551" y="3951342"/>
            <a:ext cx="800454" cy="42277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135013" y="1025213"/>
            <a:ext cx="2023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目      录</a:t>
            </a:r>
          </a:p>
        </p:txBody>
      </p:sp>
      <p:grpSp>
        <p:nvGrpSpPr>
          <p:cNvPr id="35" name="组合 34"/>
          <p:cNvGrpSpPr/>
          <p:nvPr/>
        </p:nvGrpSpPr>
        <p:grpSpPr>
          <a:xfrm rot="1192080">
            <a:off x="3470871" y="1010355"/>
            <a:ext cx="955565" cy="1279681"/>
            <a:chOff x="3108435" y="304233"/>
            <a:chExt cx="1284063" cy="1719602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327" y="304233"/>
              <a:ext cx="1251171" cy="101571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435" y="1387290"/>
              <a:ext cx="784107" cy="636545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 rot="20407920" flipH="1">
            <a:off x="7971556" y="1004230"/>
            <a:ext cx="955565" cy="1279681"/>
            <a:chOff x="3108435" y="304233"/>
            <a:chExt cx="1284063" cy="1719602"/>
          </a:xfrm>
        </p:grpSpPr>
        <p:pic>
          <p:nvPicPr>
            <p:cNvPr id="37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327" y="304233"/>
              <a:ext cx="1251171" cy="1015711"/>
            </a:xfrm>
            <a:prstGeom prst="rect">
              <a:avLst/>
            </a:prstGeom>
          </p:spPr>
        </p:pic>
        <p:pic>
          <p:nvPicPr>
            <p:cNvPr id="38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435" y="1387290"/>
              <a:ext cx="784107" cy="636545"/>
            </a:xfrm>
            <a:prstGeom prst="rect">
              <a:avLst/>
            </a:prstGeom>
          </p:spPr>
        </p:pic>
      </p:grpSp>
      <p:sp>
        <p:nvSpPr>
          <p:cNvPr id="39" name="文本框 38"/>
          <p:cNvSpPr txBox="1"/>
          <p:nvPr/>
        </p:nvSpPr>
        <p:spPr>
          <a:xfrm>
            <a:off x="4522310" y="2492917"/>
            <a:ext cx="229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CONTENTS</a:t>
            </a:r>
            <a:endParaRPr lang="zh-CN" altLang="en-US" sz="28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2765" y="3620378"/>
            <a:ext cx="2023704" cy="1723382"/>
            <a:chOff x="572765" y="2632438"/>
            <a:chExt cx="2023704" cy="1723382"/>
          </a:xfrm>
        </p:grpSpPr>
        <p:pic>
          <p:nvPicPr>
            <p:cNvPr id="4" name="Picture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5" y="2632438"/>
              <a:ext cx="907682" cy="907682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72765" y="3771045"/>
              <a:ext cx="2023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技术路线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19972" y="3648958"/>
            <a:ext cx="2322693" cy="1694802"/>
            <a:chOff x="2819972" y="2661018"/>
            <a:chExt cx="2322693" cy="1694802"/>
          </a:xfrm>
        </p:grpSpPr>
        <p:pic>
          <p:nvPicPr>
            <p:cNvPr id="7" name="Picture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814" y="2661018"/>
              <a:ext cx="907682" cy="907682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2819972" y="3771045"/>
              <a:ext cx="2322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关键帧提取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07566" y="3623991"/>
            <a:ext cx="2023704" cy="1725501"/>
            <a:chOff x="5407566" y="2636051"/>
            <a:chExt cx="2023704" cy="1725501"/>
          </a:xfrm>
        </p:grpSpPr>
        <p:pic>
          <p:nvPicPr>
            <p:cNvPr id="6" name="Picture 5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30" y="2636051"/>
              <a:ext cx="907682" cy="907682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5407566" y="3776777"/>
              <a:ext cx="2023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算法总结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595755" y="3643578"/>
            <a:ext cx="2023704" cy="1700182"/>
            <a:chOff x="7595755" y="2655638"/>
            <a:chExt cx="2023704" cy="1700182"/>
          </a:xfrm>
        </p:grpSpPr>
        <p:pic>
          <p:nvPicPr>
            <p:cNvPr id="5" name="Picture 5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137" y="2655638"/>
              <a:ext cx="907682" cy="90768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595755" y="3771045"/>
              <a:ext cx="2023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算法改进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65692" y="3643660"/>
            <a:ext cx="2023704" cy="1700100"/>
            <a:chOff x="9865692" y="2655720"/>
            <a:chExt cx="2023704" cy="1700100"/>
          </a:xfrm>
        </p:grpSpPr>
        <p:pic>
          <p:nvPicPr>
            <p:cNvPr id="8" name="Picture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1778" y="2655720"/>
              <a:ext cx="907682" cy="907682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9865692" y="3771045"/>
              <a:ext cx="2023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项目总结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6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8699" y="312769"/>
            <a:ext cx="2023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项目分析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66799" y="802758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1" dirty="0">
                <a:ea typeface="方正卡通简体" panose="03000509000000000000" pitchFamily="65" charset="-122"/>
              </a:rPr>
              <a:t>Project Analysis</a:t>
            </a:r>
            <a:endParaRPr lang="zh-CN" altLang="en-US" sz="2400" b="1" dirty="0">
              <a:ea typeface="方正卡通简体" panose="03000509000000000000" pitchFamily="65" charset="-122"/>
            </a:endParaRPr>
          </a:p>
        </p:txBody>
      </p:sp>
      <p:pic>
        <p:nvPicPr>
          <p:cNvPr id="11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4144994"/>
            <a:ext cx="751873" cy="751873"/>
          </a:xfrm>
          <a:prstGeom prst="rect">
            <a:avLst/>
          </a:prstGeom>
        </p:spPr>
      </p:pic>
      <p:pic>
        <p:nvPicPr>
          <p:cNvPr id="12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495" y="3004980"/>
            <a:ext cx="751873" cy="751873"/>
          </a:xfrm>
          <a:prstGeom prst="rect">
            <a:avLst/>
          </a:prstGeom>
        </p:spPr>
      </p:pic>
      <p:pic>
        <p:nvPicPr>
          <p:cNvPr id="13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581" y="4133221"/>
            <a:ext cx="751873" cy="751873"/>
          </a:xfrm>
          <a:prstGeom prst="rect">
            <a:avLst/>
          </a:prstGeom>
        </p:spPr>
      </p:pic>
      <p:pic>
        <p:nvPicPr>
          <p:cNvPr id="14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85" y="2900550"/>
            <a:ext cx="1030789" cy="1012914"/>
          </a:xfrm>
          <a:prstGeom prst="rect">
            <a:avLst/>
          </a:prstGeom>
        </p:spPr>
      </p:pic>
      <p:pic>
        <p:nvPicPr>
          <p:cNvPr id="15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37" y="1352559"/>
            <a:ext cx="790606" cy="1509340"/>
          </a:xfrm>
          <a:prstGeom prst="rect">
            <a:avLst/>
          </a:prstGeom>
        </p:spPr>
      </p:pic>
      <p:pic>
        <p:nvPicPr>
          <p:cNvPr id="16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82" y="2903998"/>
            <a:ext cx="1019593" cy="1019593"/>
          </a:xfrm>
          <a:prstGeom prst="rect">
            <a:avLst/>
          </a:prstGeom>
        </p:spPr>
      </p:pic>
      <p:pic>
        <p:nvPicPr>
          <p:cNvPr id="17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33" y="3182322"/>
            <a:ext cx="815875" cy="398596"/>
          </a:xfrm>
          <a:prstGeom prst="rect">
            <a:avLst/>
          </a:prstGeom>
        </p:spPr>
      </p:pic>
      <p:pic>
        <p:nvPicPr>
          <p:cNvPr id="18" name="Pictur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6415" y="3182322"/>
            <a:ext cx="815875" cy="39859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75121" y="4258495"/>
            <a:ext cx="202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视频特点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928998" y="4018494"/>
            <a:ext cx="2476683" cy="680544"/>
            <a:chOff x="2120064" y="4581458"/>
            <a:chExt cx="2476683" cy="680544"/>
          </a:xfrm>
        </p:grpSpPr>
        <p:sp>
          <p:nvSpPr>
            <p:cNvPr id="28" name="文本框 27"/>
            <p:cNvSpPr txBox="1"/>
            <p:nvPr/>
          </p:nvSpPr>
          <p:spPr>
            <a:xfrm>
              <a:off x="2120064" y="4581458"/>
              <a:ext cx="2023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数据集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20064" y="4985003"/>
              <a:ext cx="2476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UCF-101</a:t>
              </a:r>
              <a:endParaRPr lang="zh-CN" altLang="en-US" sz="1200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9134454" y="4237373"/>
            <a:ext cx="202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时间冗余</a:t>
            </a:r>
          </a:p>
        </p:txBody>
      </p:sp>
    </p:spTree>
    <p:extLst>
      <p:ext uri="{BB962C8B-B14F-4D97-AF65-F5344CB8AC3E}">
        <p14:creationId xmlns:p14="http://schemas.microsoft.com/office/powerpoint/2010/main" val="314471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1028699" y="312769"/>
            <a:ext cx="2023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技术路线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066799" y="802758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Technical</a:t>
            </a:r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route</a:t>
            </a:r>
            <a:endParaRPr lang="zh-CN" altLang="en-US" sz="24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4DEB853-CAE9-C448-944C-B949ADEA6B49}"/>
              </a:ext>
            </a:extLst>
          </p:cNvPr>
          <p:cNvSpPr txBox="1"/>
          <p:nvPr/>
        </p:nvSpPr>
        <p:spPr>
          <a:xfrm>
            <a:off x="4456033" y="1338356"/>
            <a:ext cx="202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Videos</a:t>
            </a:r>
            <a:endParaRPr lang="zh-CN" altLang="en-US" sz="36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073B869-D008-F247-94CA-F71AD4BC3D2E}"/>
              </a:ext>
            </a:extLst>
          </p:cNvPr>
          <p:cNvSpPr txBox="1"/>
          <p:nvPr/>
        </p:nvSpPr>
        <p:spPr>
          <a:xfrm>
            <a:off x="3998836" y="3319553"/>
            <a:ext cx="340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Key</a:t>
            </a:r>
            <a:r>
              <a:rPr lang="zh-CN" altLang="en-US" sz="36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en-US" altLang="zh-CN" sz="36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Frames</a:t>
            </a:r>
            <a:endParaRPr lang="zh-CN" altLang="en-US" sz="36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A9E5A28-A813-A24B-976F-7544AB7F56FF}"/>
              </a:ext>
            </a:extLst>
          </p:cNvPr>
          <p:cNvSpPr txBox="1"/>
          <p:nvPr/>
        </p:nvSpPr>
        <p:spPr>
          <a:xfrm>
            <a:off x="3806623" y="5460482"/>
            <a:ext cx="378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Classification</a:t>
            </a:r>
            <a:endParaRPr lang="zh-CN" altLang="en-US" sz="36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A731DC30-1CAA-8E41-98CC-86749A7D0109}"/>
              </a:ext>
            </a:extLst>
          </p:cNvPr>
          <p:cNvCxnSpPr>
            <a:stCxn id="120" idx="2"/>
          </p:cNvCxnSpPr>
          <p:nvPr/>
        </p:nvCxnSpPr>
        <p:spPr>
          <a:xfrm>
            <a:off x="5467885" y="1984687"/>
            <a:ext cx="0" cy="1420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4FFBEA18-CF2B-B04E-A43B-A15E60A4C28D}"/>
              </a:ext>
            </a:extLst>
          </p:cNvPr>
          <p:cNvCxnSpPr/>
          <p:nvPr/>
        </p:nvCxnSpPr>
        <p:spPr>
          <a:xfrm>
            <a:off x="5467885" y="3965884"/>
            <a:ext cx="0" cy="1420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3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2" y="2045093"/>
            <a:ext cx="913887" cy="889517"/>
          </a:xfrm>
          <a:prstGeom prst="rect">
            <a:avLst/>
          </a:prstGeom>
        </p:spPr>
      </p:pic>
      <p:pic>
        <p:nvPicPr>
          <p:cNvPr id="10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94" y="2083734"/>
            <a:ext cx="938258" cy="852962"/>
          </a:xfrm>
          <a:prstGeom prst="rect">
            <a:avLst/>
          </a:prstGeom>
        </p:spPr>
      </p:pic>
      <p:pic>
        <p:nvPicPr>
          <p:cNvPr id="11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2" y="2090615"/>
            <a:ext cx="840776" cy="682370"/>
          </a:xfrm>
          <a:prstGeom prst="rect">
            <a:avLst/>
          </a:prstGeom>
        </p:spPr>
      </p:pic>
      <p:pic>
        <p:nvPicPr>
          <p:cNvPr id="12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695" y="2128243"/>
            <a:ext cx="450851" cy="834684"/>
          </a:xfrm>
          <a:prstGeom prst="rect">
            <a:avLst/>
          </a:prstGeom>
        </p:spPr>
      </p:pic>
      <p:pic>
        <p:nvPicPr>
          <p:cNvPr id="13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1" y="3436975"/>
            <a:ext cx="444759" cy="377740"/>
          </a:xfrm>
          <a:prstGeom prst="rect">
            <a:avLst/>
          </a:prstGeom>
        </p:spPr>
      </p:pic>
      <p:pic>
        <p:nvPicPr>
          <p:cNvPr id="15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18" y="3500215"/>
            <a:ext cx="444759" cy="377740"/>
          </a:xfrm>
          <a:prstGeom prst="rect">
            <a:avLst/>
          </a:prstGeom>
        </p:spPr>
      </p:pic>
      <p:pic>
        <p:nvPicPr>
          <p:cNvPr id="16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515" y="3523881"/>
            <a:ext cx="444759" cy="37774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22360" y="3101256"/>
            <a:ext cx="2476683" cy="1314179"/>
            <a:chOff x="2120064" y="4581458"/>
            <a:chExt cx="2476683" cy="1314179"/>
          </a:xfrm>
        </p:grpSpPr>
        <p:sp>
          <p:nvSpPr>
            <p:cNvPr id="19" name="文本框 18"/>
            <p:cNvSpPr txBox="1"/>
            <p:nvPr/>
          </p:nvSpPr>
          <p:spPr>
            <a:xfrm>
              <a:off x="2214193" y="4581458"/>
              <a:ext cx="2023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灰度图转换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120064" y="4985003"/>
                  <a:ext cx="2476683" cy="910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𝑮𝒓𝒂𝒚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𝑹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𝟓𝟗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𝐁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</m:oMath>
                    </m:oMathPara>
                  </a14:m>
                  <a:endParaRPr lang="zh-CN" altLang="en-US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064" y="4985003"/>
                  <a:ext cx="2476683" cy="910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/>
          <p:cNvGrpSpPr/>
          <p:nvPr/>
        </p:nvGrpSpPr>
        <p:grpSpPr>
          <a:xfrm>
            <a:off x="3165699" y="3164180"/>
            <a:ext cx="2476683" cy="2769321"/>
            <a:chOff x="2120064" y="4581458"/>
            <a:chExt cx="2476683" cy="2769321"/>
          </a:xfrm>
        </p:grpSpPr>
        <p:sp>
          <p:nvSpPr>
            <p:cNvPr id="22" name="文本框 21"/>
            <p:cNvSpPr txBox="1"/>
            <p:nvPr/>
          </p:nvSpPr>
          <p:spPr>
            <a:xfrm>
              <a:off x="2214193" y="4581458"/>
              <a:ext cx="2023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灰度质心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2120064" y="4985003"/>
                  <a:ext cx="2476683" cy="2365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𝑻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𝑴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𝒋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𝒊𝒋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altLang="zh-CN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  <a:p>
                  <a:pPr algn="ctr"/>
                  <a:endParaRPr lang="en-US" altLang="zh-CN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𝒊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=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𝑴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𝒋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=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∗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𝒋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𝑻</m:t>
                            </m:r>
                          </m:den>
                        </m:f>
                      </m:oMath>
                    </m:oMathPara>
                  </a14:m>
                  <a:endParaRPr lang="en-US" altLang="zh-CN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𝒊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=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𝑴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𝒋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=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∗)</m:t>
                                    </m:r>
                                  </m:e>
                                </m:nary>
                              </m:e>
                            </m:nary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𝑻</m:t>
                            </m:r>
                          </m:den>
                        </m:f>
                      </m:oMath>
                    </m:oMathPara>
                  </a14:m>
                  <a:endParaRPr lang="zh-CN" altLang="en-US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064" y="4985003"/>
                  <a:ext cx="2476683" cy="2365776"/>
                </a:xfrm>
                <a:prstGeom prst="rect">
                  <a:avLst/>
                </a:prstGeom>
                <a:blipFill>
                  <a:blip r:embed="rId9"/>
                  <a:stretch>
                    <a:fillRect t="-34759" b="-133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/>
          <p:cNvGrpSpPr/>
          <p:nvPr/>
        </p:nvGrpSpPr>
        <p:grpSpPr>
          <a:xfrm>
            <a:off x="5809110" y="3159625"/>
            <a:ext cx="2476683" cy="1768662"/>
            <a:chOff x="2120064" y="4581458"/>
            <a:chExt cx="2476683" cy="1768662"/>
          </a:xfrm>
        </p:grpSpPr>
        <p:sp>
          <p:nvSpPr>
            <p:cNvPr id="25" name="文本框 24"/>
            <p:cNvSpPr txBox="1"/>
            <p:nvPr/>
          </p:nvSpPr>
          <p:spPr>
            <a:xfrm>
              <a:off x="2214193" y="4581458"/>
              <a:ext cx="2023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序列化分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2120064" y="4985003"/>
                  <a:ext cx="2476683" cy="1365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|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𝒄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𝒌</m:t>
                                </m:r>
                              </m:sup>
                            </m:sSubSup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𝒄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𝒌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|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𝒄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𝒌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𝟏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altLang="zh-CN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|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𝒄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𝒌</m:t>
                                </m:r>
                              </m:sup>
                            </m:sSubSup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𝒄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𝒌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|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𝒄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𝒌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𝟏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altLang="zh-CN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064" y="4985003"/>
                  <a:ext cx="2476683" cy="1365117"/>
                </a:xfrm>
                <a:prstGeom prst="rect">
                  <a:avLst/>
                </a:prstGeom>
                <a:blipFill>
                  <a:blip r:embed="rId10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/>
          <p:cNvGrpSpPr/>
          <p:nvPr/>
        </p:nvGrpSpPr>
        <p:grpSpPr>
          <a:xfrm>
            <a:off x="9090376" y="3174815"/>
            <a:ext cx="2943968" cy="1689025"/>
            <a:chOff x="2120063" y="4581458"/>
            <a:chExt cx="2476683" cy="1689025"/>
          </a:xfrm>
        </p:grpSpPr>
        <p:sp>
          <p:nvSpPr>
            <p:cNvPr id="28" name="文本框 27"/>
            <p:cNvSpPr txBox="1"/>
            <p:nvPr/>
          </p:nvSpPr>
          <p:spPr>
            <a:xfrm>
              <a:off x="2214193" y="4581458"/>
              <a:ext cx="2023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关键帧提取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2120063" y="4985003"/>
                  <a:ext cx="2476683" cy="1285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𝒌𝒆𝒚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方正卡通简体" panose="03000509000000000000" pitchFamily="65" charset="-122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</m:ctrlPr>
                          </m:funcPr>
                          <m:fNam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𝒂𝒓𝒈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 </m:t>
                            </m:r>
                            <m:limLow>
                              <m:limLow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m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𝑖𝑛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  <m:t>𝒄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  <m:t>𝒌</m:t>
                                        </m:r>
                                      </m:sup>
                                    </m:sSub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方正卡通简体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  <a:ea typeface="方正卡通简体" panose="03000509000000000000" pitchFamily="65" charset="-122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  <a:ea typeface="方正卡通简体" panose="03000509000000000000" pitchFamily="65" charset="-122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  <a:ea typeface="方正卡通简体" panose="03000509000000000000" pitchFamily="65" charset="-122"/>
                                              </a:rPr>
                                              <m:t>𝒄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  <a:ea typeface="方正卡通简体" panose="03000509000000000000" pitchFamily="65" charset="-122"/>
                                              </a:rPr>
                                              <m:t>𝒌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ea typeface="方正卡通简体" panose="03000509000000000000" pitchFamily="65" charset="-122"/>
                                          </a:rPr>
                                          <m:t>𝒚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方正卡通简体" panose="03000509000000000000" pitchFamily="65" charset="-122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方正卡通简体" panose="03000509000000000000" pitchFamily="65" charset="-122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063" y="4985003"/>
                  <a:ext cx="2476683" cy="1285480"/>
                </a:xfrm>
                <a:prstGeom prst="rect">
                  <a:avLst/>
                </a:prstGeom>
                <a:blipFill>
                  <a:blip r:embed="rId11"/>
                  <a:stretch>
                    <a:fillRect t="-27451" b="-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4" name="Picture 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28698" y="312769"/>
            <a:ext cx="2967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关键帧提取</a:t>
            </a:r>
            <a:r>
              <a:rPr lang="en-US" altLang="zh-CN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-1</a:t>
            </a:r>
            <a:endParaRPr lang="zh-CN" altLang="en-US" sz="32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66799" y="802758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Key</a:t>
            </a:r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frame</a:t>
            </a:r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extraction</a:t>
            </a:r>
            <a:endParaRPr lang="zh-CN" altLang="en-US" sz="24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37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31832" y="403513"/>
            <a:ext cx="572902" cy="588386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264515" y="656910"/>
            <a:ext cx="30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基于灰度质心的关键帧提取</a:t>
            </a:r>
          </a:p>
        </p:txBody>
      </p:sp>
    </p:spTree>
    <p:extLst>
      <p:ext uri="{BB962C8B-B14F-4D97-AF65-F5344CB8AC3E}">
        <p14:creationId xmlns:p14="http://schemas.microsoft.com/office/powerpoint/2010/main" val="9409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1028698" y="312769"/>
            <a:ext cx="287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关键帧提取</a:t>
            </a:r>
            <a:r>
              <a:rPr lang="en-US" altLang="zh-CN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-1</a:t>
            </a:r>
            <a:endParaRPr lang="zh-CN" altLang="en-US" sz="32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066799" y="802758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Key</a:t>
            </a:r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frame</a:t>
            </a:r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extraction</a:t>
            </a:r>
            <a:endParaRPr lang="zh-CN" altLang="en-US" sz="24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2501BE6A-4592-D342-9978-B2F552763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31832" y="403513"/>
            <a:ext cx="572902" cy="5883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FCE83E-2999-7740-94A3-9CE5F5A96DA1}"/>
              </a:ext>
            </a:extLst>
          </p:cNvPr>
          <p:cNvSpPr txBox="1"/>
          <p:nvPr/>
        </p:nvSpPr>
        <p:spPr>
          <a:xfrm>
            <a:off x="8264515" y="656910"/>
            <a:ext cx="30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基于灰度质心的关键帧提取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F33C17-AF3E-424D-A2B7-58467C917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37431"/>
              </p:ext>
            </p:extLst>
          </p:nvPr>
        </p:nvGraphicFramePr>
        <p:xfrm>
          <a:off x="1119349" y="1670718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39258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24158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896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1990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基于灰度质心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1070.54s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0.471s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838.77s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63M-112M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69M-90M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238M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79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22.13%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0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2" y="2045093"/>
            <a:ext cx="913887" cy="889517"/>
          </a:xfrm>
          <a:prstGeom prst="rect">
            <a:avLst/>
          </a:prstGeom>
        </p:spPr>
      </p:pic>
      <p:pic>
        <p:nvPicPr>
          <p:cNvPr id="10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94" y="2083734"/>
            <a:ext cx="938258" cy="852962"/>
          </a:xfrm>
          <a:prstGeom prst="rect">
            <a:avLst/>
          </a:prstGeom>
        </p:spPr>
      </p:pic>
      <p:pic>
        <p:nvPicPr>
          <p:cNvPr id="11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2" y="2090615"/>
            <a:ext cx="840776" cy="682370"/>
          </a:xfrm>
          <a:prstGeom prst="rect">
            <a:avLst/>
          </a:prstGeom>
        </p:spPr>
      </p:pic>
      <p:pic>
        <p:nvPicPr>
          <p:cNvPr id="12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76" y="2124562"/>
            <a:ext cx="450851" cy="834684"/>
          </a:xfrm>
          <a:prstGeom prst="rect">
            <a:avLst/>
          </a:prstGeom>
        </p:spPr>
      </p:pic>
      <p:pic>
        <p:nvPicPr>
          <p:cNvPr id="13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1" y="3436975"/>
            <a:ext cx="444759" cy="377740"/>
          </a:xfrm>
          <a:prstGeom prst="rect">
            <a:avLst/>
          </a:prstGeom>
        </p:spPr>
      </p:pic>
      <p:pic>
        <p:nvPicPr>
          <p:cNvPr id="15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18" y="3500215"/>
            <a:ext cx="444759" cy="377740"/>
          </a:xfrm>
          <a:prstGeom prst="rect">
            <a:avLst/>
          </a:prstGeom>
        </p:spPr>
      </p:pic>
      <p:pic>
        <p:nvPicPr>
          <p:cNvPr id="16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515" y="3523881"/>
            <a:ext cx="444759" cy="37774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22360" y="3101256"/>
            <a:ext cx="2476683" cy="772877"/>
            <a:chOff x="2120064" y="4581458"/>
            <a:chExt cx="2476683" cy="772877"/>
          </a:xfrm>
        </p:grpSpPr>
        <p:sp>
          <p:nvSpPr>
            <p:cNvPr id="19" name="文本框 18"/>
            <p:cNvSpPr txBox="1"/>
            <p:nvPr/>
          </p:nvSpPr>
          <p:spPr>
            <a:xfrm>
              <a:off x="2214193" y="4581458"/>
              <a:ext cx="2023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HSV</a:t>
              </a:r>
              <a:r>
                <a:rPr lang="zh-CN" altLang="en-US" sz="24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转换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120064" y="4985003"/>
              <a:ext cx="2476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259828" y="3164180"/>
            <a:ext cx="202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颜色直方图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809110" y="3159625"/>
            <a:ext cx="2476683" cy="2274570"/>
            <a:chOff x="2120064" y="4581458"/>
            <a:chExt cx="2476683" cy="2274570"/>
          </a:xfrm>
        </p:grpSpPr>
        <p:sp>
          <p:nvSpPr>
            <p:cNvPr id="25" name="文本框 24"/>
            <p:cNvSpPr txBox="1"/>
            <p:nvPr/>
          </p:nvSpPr>
          <p:spPr>
            <a:xfrm>
              <a:off x="2214193" y="4581458"/>
              <a:ext cx="2023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聚类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2120064" y="4985003"/>
                  <a:ext cx="2476683" cy="1871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ea typeface="Cambria Math" panose="02040503050406030204" pitchFamily="18" charset="0"/>
                    </a:rPr>
                    <a:t>s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𝒎𝒊𝒏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oMath>
                    </m:oMathPara>
                  </a14:m>
                  <a:endParaRPr lang="en-US" altLang="zh-CN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𝒎𝒊𝒏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</m:oMath>
                  </a14:m>
                  <a:r>
                    <a:rPr lang="en-US" altLang="zh-CN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𝒎𝒊𝒏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</m:nary>
                    </m:oMath>
                  </a14:m>
                  <a:endParaRPr lang="en-US" altLang="zh-CN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  <a:p>
                  <a:pPr algn="ctr"/>
                  <a:endParaRPr lang="en-US" altLang="zh-CN" b="1" dirty="0">
                    <a:latin typeface="方正卡通简体" panose="03000509000000000000" pitchFamily="65" charset="-122"/>
                    <a:ea typeface="方正卡通简体" panose="03000509000000000000" pitchFamily="65" charset="-122"/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064" y="4985003"/>
                  <a:ext cx="2476683" cy="1871025"/>
                </a:xfrm>
                <a:prstGeom prst="rect">
                  <a:avLst/>
                </a:prstGeom>
                <a:blipFill>
                  <a:blip r:embed="rId8"/>
                  <a:stretch>
                    <a:fillRect l="-7143" t="-35135" b="-256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/>
          <p:cNvGrpSpPr/>
          <p:nvPr/>
        </p:nvGrpSpPr>
        <p:grpSpPr>
          <a:xfrm>
            <a:off x="9090376" y="3174815"/>
            <a:ext cx="2943968" cy="772877"/>
            <a:chOff x="2120063" y="4581458"/>
            <a:chExt cx="2476683" cy="772877"/>
          </a:xfrm>
        </p:grpSpPr>
        <p:sp>
          <p:nvSpPr>
            <p:cNvPr id="28" name="文本框 27"/>
            <p:cNvSpPr txBox="1"/>
            <p:nvPr/>
          </p:nvSpPr>
          <p:spPr>
            <a:xfrm>
              <a:off x="2214193" y="4581458"/>
              <a:ext cx="2023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关键帧提取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20063" y="4985003"/>
              <a:ext cx="2476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pic>
        <p:nvPicPr>
          <p:cNvPr id="34" name="Picture 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28698" y="312769"/>
            <a:ext cx="2967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关键帧提取</a:t>
            </a:r>
            <a:r>
              <a:rPr lang="en-US" altLang="zh-CN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-2</a:t>
            </a:r>
            <a:endParaRPr lang="zh-CN" altLang="en-US" sz="32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66799" y="802758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Key</a:t>
            </a:r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frame</a:t>
            </a:r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extraction</a:t>
            </a:r>
            <a:endParaRPr lang="zh-CN" altLang="en-US" sz="24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37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31832" y="403513"/>
            <a:ext cx="572902" cy="588386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264515" y="656910"/>
            <a:ext cx="30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      基于聚类的关键帧提取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C8ED61-8C34-EA4C-8470-FDAA0B76A3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1" y="3558142"/>
            <a:ext cx="3022600" cy="1079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E5C959-60E1-CE49-BE98-ED5D754E0D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40" y="4777546"/>
            <a:ext cx="3149600" cy="622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23C1BC-53F6-8749-BBFA-2A00B261B9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1" y="5565073"/>
            <a:ext cx="1117600" cy="20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92378C-FB14-6247-BA07-20F149BAD9BD}"/>
                  </a:ext>
                </a:extLst>
              </p:cNvPr>
              <p:cNvSpPr txBox="1"/>
              <p:nvPr/>
            </p:nvSpPr>
            <p:spPr>
              <a:xfrm>
                <a:off x="3218392" y="3683283"/>
                <a:ext cx="2229969" cy="631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𝑑𝑜𝑡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92378C-FB14-6247-BA07-20F149BAD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392" y="3683283"/>
                <a:ext cx="2229969" cy="631711"/>
              </a:xfrm>
              <a:prstGeom prst="rect">
                <a:avLst/>
              </a:prstGeom>
              <a:blipFill>
                <a:blip r:embed="rId14"/>
                <a:stretch>
                  <a:fillRect t="-66667" b="-5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838CEF-3B0E-BA47-9F24-31D4E487190C}"/>
                  </a:ext>
                </a:extLst>
              </p:cNvPr>
              <p:cNvSpPr txBox="1"/>
              <p:nvPr/>
            </p:nvSpPr>
            <p:spPr>
              <a:xfrm>
                <a:off x="3271723" y="4372432"/>
                <a:ext cx="1851020" cy="517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0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𝑑𝑜𝑡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838CEF-3B0E-BA47-9F24-31D4E4871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23" y="4372432"/>
                <a:ext cx="1851020" cy="517129"/>
              </a:xfrm>
              <a:prstGeom prst="rect">
                <a:avLst/>
              </a:prstGeom>
              <a:blipFill>
                <a:blip r:embed="rId15"/>
                <a:stretch>
                  <a:fillRect l="-2740" t="-5238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4C52A3A-C813-B346-A35F-B374B09AE919}"/>
                  </a:ext>
                </a:extLst>
              </p:cNvPr>
              <p:cNvSpPr txBox="1"/>
              <p:nvPr/>
            </p:nvSpPr>
            <p:spPr>
              <a:xfrm>
                <a:off x="3281462" y="5018098"/>
                <a:ext cx="1887120" cy="517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𝑑𝑜𝑡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4C52A3A-C813-B346-A35F-B374B09AE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62" y="5018098"/>
                <a:ext cx="1887120" cy="517129"/>
              </a:xfrm>
              <a:prstGeom prst="rect">
                <a:avLst/>
              </a:prstGeom>
              <a:blipFill>
                <a:blip r:embed="rId16"/>
                <a:stretch>
                  <a:fillRect l="-2000" t="-52381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96F0BBB-00B2-ED4C-81D4-8AA8E00AD394}"/>
                  </a:ext>
                </a:extLst>
              </p:cNvPr>
              <p:cNvSpPr txBox="1"/>
              <p:nvPr/>
            </p:nvSpPr>
            <p:spPr>
              <a:xfrm>
                <a:off x="5248518" y="5366315"/>
                <a:ext cx="4397101" cy="64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𝑐𝑒𝑛𝑡𝑟𝑜𝑖𝑑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𝑐𝑒𝑛𝑡𝑟𝑜𝑖𝑑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𝑑𝑜𝑡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𝑐𝑒𝑛𝑡𝑟𝑜𝑖𝑑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96F0BBB-00B2-ED4C-81D4-8AA8E00AD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18" y="5366315"/>
                <a:ext cx="4397101" cy="6412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3DFB5A1-31E2-D545-923B-57F43D0AC04C}"/>
                  </a:ext>
                </a:extLst>
              </p:cNvPr>
              <p:cNvSpPr txBox="1"/>
              <p:nvPr/>
            </p:nvSpPr>
            <p:spPr>
              <a:xfrm>
                <a:off x="9270435" y="3816537"/>
                <a:ext cx="258384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𝑑𝑜𝑡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3DFB5A1-31E2-D545-923B-57F43D0AC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435" y="3816537"/>
                <a:ext cx="2583849" cy="871264"/>
              </a:xfrm>
              <a:prstGeom prst="rect">
                <a:avLst/>
              </a:prstGeom>
              <a:blipFill>
                <a:blip r:embed="rId18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86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1028698" y="312769"/>
            <a:ext cx="287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关键帧提取</a:t>
            </a:r>
            <a:r>
              <a:rPr lang="en-US" altLang="zh-CN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-2</a:t>
            </a:r>
            <a:endParaRPr lang="zh-CN" altLang="en-US" sz="32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066799" y="802758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Key</a:t>
            </a:r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frame</a:t>
            </a:r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extraction</a:t>
            </a:r>
            <a:endParaRPr lang="zh-CN" altLang="en-US" sz="24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2501BE6A-4592-D342-9978-B2F552763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31832" y="403513"/>
            <a:ext cx="572902" cy="5883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FCE83E-2999-7740-94A3-9CE5F5A96DA1}"/>
              </a:ext>
            </a:extLst>
          </p:cNvPr>
          <p:cNvSpPr txBox="1"/>
          <p:nvPr/>
        </p:nvSpPr>
        <p:spPr>
          <a:xfrm>
            <a:off x="8264515" y="656910"/>
            <a:ext cx="30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       基于聚类的关键帧提取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2B6D29-82A7-594F-BAE1-C9830962C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6" y="1387533"/>
            <a:ext cx="5842000" cy="4381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4D6437-C756-D94D-8FF4-D88C97954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79" y="1877522"/>
            <a:ext cx="5842000" cy="4381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69FC0B5-E9C7-3843-BB90-556F6D604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587" y="2367511"/>
            <a:ext cx="5842000" cy="4381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A89E25F-7B66-894B-8000-A699A41852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25" y="1877522"/>
            <a:ext cx="5842000" cy="4381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8570F47-363A-6141-8E6E-488A961E4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52" y="1387533"/>
            <a:ext cx="5842000" cy="4381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7CA7B24-1E82-8144-B991-A0F0B6F73E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46" y="129317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1028698" y="312769"/>
            <a:ext cx="287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关键帧提取</a:t>
            </a:r>
            <a:r>
              <a:rPr lang="en-US" altLang="zh-CN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-2</a:t>
            </a:r>
            <a:endParaRPr lang="zh-CN" altLang="en-US" sz="32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066799" y="802758"/>
            <a:ext cx="47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Key</a:t>
            </a:r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frame</a:t>
            </a:r>
            <a:r>
              <a: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</a:t>
            </a:r>
            <a:r>
              <a:rPr lang="en-US" altLang="zh-CN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extraction</a:t>
            </a:r>
            <a:endParaRPr lang="zh-CN" altLang="en-US" sz="24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2501BE6A-4592-D342-9978-B2F552763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31832" y="403513"/>
            <a:ext cx="572902" cy="5883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FCE83E-2999-7740-94A3-9CE5F5A96DA1}"/>
              </a:ext>
            </a:extLst>
          </p:cNvPr>
          <p:cNvSpPr txBox="1"/>
          <p:nvPr/>
        </p:nvSpPr>
        <p:spPr>
          <a:xfrm>
            <a:off x="8264515" y="656910"/>
            <a:ext cx="30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        基于聚类的关键帧提取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F33C17-AF3E-424D-A2B7-58467C917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95149"/>
              </p:ext>
            </p:extLst>
          </p:nvPr>
        </p:nvGraphicFramePr>
        <p:xfrm>
          <a:off x="1119349" y="1670718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39258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24158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896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1990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基于灰度质心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4324.63s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0.347s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217.55s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120M-150M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153M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79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29.35%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78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386</Words>
  <Application>Microsoft Macintosh PowerPoint</Application>
  <PresentationFormat>宽屏</PresentationFormat>
  <Paragraphs>146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方正卡通简体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小小知青</dc:creator>
  <cp:lastModifiedBy>Microsoft Office 用户</cp:lastModifiedBy>
  <cp:revision>81</cp:revision>
  <dcterms:created xsi:type="dcterms:W3CDTF">2016-08-23T09:06:58Z</dcterms:created>
  <dcterms:modified xsi:type="dcterms:W3CDTF">2018-10-30T08:11:20Z</dcterms:modified>
</cp:coreProperties>
</file>