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7053250" cy="9309100"/>
  <p:embeddedFontLst>
    <p:embeddedFont>
      <p:font typeface="Libre Franklin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480">
          <p15:clr>
            <a:srgbClr val="A4A3A4"/>
          </p15:clr>
        </p15:guide>
        <p15:guide id="2" pos="924">
          <p15:clr>
            <a:srgbClr val="A4A3A4"/>
          </p15:clr>
        </p15:guide>
      </p15:sldGuideLst>
    </p:ext>
    <p:ext uri="{2D200454-40CA-4A62-9FC3-DE9A4176ACB9}">
      <p15:notesGuideLst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  <p:ext uri="http://customooxmlschemas.google.com/">
      <go:slidesCustomData xmlns:go="http://customooxmlschemas.google.com/" r:id="rId20" roundtripDataSignature="AMtx7mi6178VGRWoylnlvWVkMw/ne3Dc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80" orient="horz"/>
        <p:guide pos="92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32" orient="horz"/>
        <p:guide pos="22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bold.fntdata"/><Relationship Id="rId16" Type="http://schemas.openxmlformats.org/officeDocument/2006/relationships/font" Target="fonts/LibreFranklin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bold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95217" y="0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201738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911047" y="4425055"/>
            <a:ext cx="517076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-155829" lvl="1" marL="6233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-155829" lvl="1" marL="623316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201738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911047" y="4425055"/>
            <a:ext cx="5170761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-155829" lvl="1" marL="62331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</a:t>
            </a:r>
            <a:endParaRPr/>
          </a:p>
          <a:p>
            <a:pPr indent="-155829" lvl="1" marL="623316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7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7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8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2" type="sldNum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725" lIns="93475" spcFirstLastPara="1" rIns="93475" wrap="square" tIns="467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200150" y="698500"/>
            <a:ext cx="4654550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9:notes"/>
          <p:cNvSpPr txBox="1"/>
          <p:nvPr>
            <p:ph idx="1" type="body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725" lIns="93475" spcFirstLastPara="1" rIns="93475" wrap="square" tIns="467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1436346" y="1788454"/>
            <a:ext cx="6270922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  <a:defRPr sz="6000" cap="none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2009930" y="3956280"/>
            <a:ext cx="5123755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sz="135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564644" y="6453386"/>
            <a:ext cx="1205958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1938041" y="6453386"/>
            <a:ext cx="526753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" name="Google Shape;23;p12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24" name="Google Shape;24;p12"/>
            <p:cNvSpPr/>
            <p:nvPr/>
          </p:nvSpPr>
          <p:spPr>
            <a:xfrm>
              <a:off x="6113972" y="1685652"/>
              <a:ext cx="2456260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5" name="Google Shape;25;p12"/>
            <p:cNvSpPr/>
            <p:nvPr/>
          </p:nvSpPr>
          <p:spPr>
            <a:xfrm rot="10800000">
              <a:off x="564643" y="744469"/>
              <a:ext cx="2456505" cy="4408488"/>
            </a:xfrm>
            <a:custGeom>
              <a:rect b="b" l="l" r="r" t="t"/>
              <a:pathLst>
                <a:path extrusionOk="0" h="10000" w="10001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" type="body"/>
          </p:nvPr>
        </p:nvSpPr>
        <p:spPr>
          <a:xfrm rot="5400000">
            <a:off x="2843213" y="481013"/>
            <a:ext cx="3571875" cy="72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 rot="5400000">
            <a:off x="5004650" y="2500303"/>
            <a:ext cx="5243244" cy="1490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1" type="body"/>
          </p:nvPr>
        </p:nvSpPr>
        <p:spPr>
          <a:xfrm rot="5400000">
            <a:off x="1269340" y="383516"/>
            <a:ext cx="5243244" cy="572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dk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/>
          <p:nvPr>
            <p:ph type="title"/>
          </p:nvPr>
        </p:nvSpPr>
        <p:spPr>
          <a:xfrm>
            <a:off x="573769" y="1301361"/>
            <a:ext cx="7209728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ibre Franklin"/>
              <a:buNone/>
              <a:defRPr sz="6000" cap="none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" type="body"/>
          </p:nvPr>
        </p:nvSpPr>
        <p:spPr>
          <a:xfrm>
            <a:off x="573769" y="4216328"/>
            <a:ext cx="7209728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554181" y="6453386"/>
            <a:ext cx="121680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1" type="ftr"/>
          </p:nvPr>
        </p:nvSpPr>
        <p:spPr>
          <a:xfrm>
            <a:off x="1938234" y="6453386"/>
            <a:ext cx="526753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2" type="sldNum"/>
          </p:nvPr>
        </p:nvSpPr>
        <p:spPr>
          <a:xfrm>
            <a:off x="737301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4"/>
          <p:cNvSpPr/>
          <p:nvPr/>
        </p:nvSpPr>
        <p:spPr>
          <a:xfrm>
            <a:off x="6113972" y="1685652"/>
            <a:ext cx="2456260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39" name="Google Shape;39;p14" title="Crop Mark"/>
          <p:cNvSpPr/>
          <p:nvPr/>
        </p:nvSpPr>
        <p:spPr>
          <a:xfrm>
            <a:off x="6113972" y="1685652"/>
            <a:ext cx="2456260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1028700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894052" y="2286000"/>
            <a:ext cx="3335840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028700" y="2340230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1028700" y="3305208"/>
            <a:ext cx="3335839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3" type="body"/>
          </p:nvPr>
        </p:nvSpPr>
        <p:spPr>
          <a:xfrm>
            <a:off x="4893760" y="2349754"/>
            <a:ext cx="33358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2" name="Google Shape;52;p16"/>
          <p:cNvSpPr txBox="1"/>
          <p:nvPr>
            <p:ph idx="4" type="body"/>
          </p:nvPr>
        </p:nvSpPr>
        <p:spPr>
          <a:xfrm>
            <a:off x="4893760" y="3305208"/>
            <a:ext cx="3335840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/>
          <p:nvPr>
            <p:ph type="title"/>
          </p:nvPr>
        </p:nvSpPr>
        <p:spPr>
          <a:xfrm>
            <a:off x="542925" y="685800"/>
            <a:ext cx="289179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" type="body"/>
          </p:nvPr>
        </p:nvSpPr>
        <p:spPr>
          <a:xfrm>
            <a:off x="4692015" y="685801"/>
            <a:ext cx="390906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385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■"/>
              <a:defRPr sz="1500"/>
            </a:lvl1pPr>
            <a:lvl2pPr indent="-32385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500"/>
              <a:buChar char="–"/>
              <a:defRPr sz="1500"/>
            </a:lvl2pPr>
            <a:lvl3pPr indent="-314325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■"/>
              <a:defRPr sz="1350"/>
            </a:lvl3pPr>
            <a:lvl4pPr indent="-314325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50"/>
              <a:buChar char="–"/>
              <a:defRPr sz="1350"/>
            </a:lvl4pPr>
            <a:lvl5pPr indent="-3048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5pPr>
            <a:lvl6pPr indent="-3048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6pPr>
            <a:lvl7pPr indent="-3048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/>
            </a:lvl7pPr>
            <a:lvl8pPr indent="-3048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Char char="–"/>
              <a:defRPr sz="1200"/>
            </a:lvl8pPr>
            <a:lvl9pPr indent="-3048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9"/>
          <p:cNvSpPr txBox="1"/>
          <p:nvPr>
            <p:ph idx="2" type="body"/>
          </p:nvPr>
        </p:nvSpPr>
        <p:spPr>
          <a:xfrm>
            <a:off x="542925" y="2856344"/>
            <a:ext cx="289179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0" name="Google Shape;70;p19"/>
          <p:cNvSpPr txBox="1"/>
          <p:nvPr>
            <p:ph idx="10" type="dt"/>
          </p:nvPr>
        </p:nvSpPr>
        <p:spPr>
          <a:xfrm>
            <a:off x="542925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542925" y="685800"/>
            <a:ext cx="289179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149090" y="1"/>
            <a:ext cx="499491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542925" y="2855968"/>
            <a:ext cx="289179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0" name="Google Shape;80;p20"/>
          <p:cNvSpPr txBox="1"/>
          <p:nvPr>
            <p:ph idx="10" type="dt"/>
          </p:nvPr>
        </p:nvSpPr>
        <p:spPr>
          <a:xfrm>
            <a:off x="542925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1" type="ftr"/>
          </p:nvPr>
        </p:nvSpPr>
        <p:spPr>
          <a:xfrm>
            <a:off x="1654459" y="6453386"/>
            <a:ext cx="1780256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7412355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20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1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1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pos="6912">
          <p15:clr>
            <a:srgbClr val="F26B43"/>
          </p15:clr>
        </p15:guide>
        <p15:guide id="3" pos="936">
          <p15:clr>
            <a:srgbClr val="F26B43"/>
          </p15:clr>
        </p15:guide>
        <p15:guide id="4" pos="864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5184">
          <p15:clr>
            <a:srgbClr val="F26B43"/>
          </p15:clr>
        </p15:guide>
        <p15:guide id="10" pos="702">
          <p15:clr>
            <a:srgbClr val="F26B43"/>
          </p15:clr>
        </p15:guide>
        <p15:guide id="11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1443038" y="707280"/>
            <a:ext cx="692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Font typeface="Libre Franklin"/>
              <a:buNone/>
            </a:pPr>
            <a:r>
              <a:rPr lang="en-US" sz="1600">
                <a:solidFill>
                  <a:srgbClr val="7F7F7F"/>
                </a:solidFill>
              </a:rPr>
              <a:t>FEIGNER</a:t>
            </a:r>
            <a:br>
              <a:rPr lang="en-US" sz="1600"/>
            </a:br>
            <a:r>
              <a:rPr lang="en-US" sz="3600">
                <a:solidFill>
                  <a:schemeClr val="dk1"/>
                </a:solidFill>
              </a:rPr>
              <a:t>EFFECTIVE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EXPERIENCE SECTIONS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2590800" y="2738735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action verb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task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/>
          <p:nvPr>
            <p:ph type="ctrTitle"/>
          </p:nvPr>
        </p:nvSpPr>
        <p:spPr>
          <a:xfrm>
            <a:off x="1257300" y="986135"/>
            <a:ext cx="70818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Franklin"/>
              <a:buNone/>
            </a:pPr>
            <a:r>
              <a:rPr lang="en-US" sz="1600">
                <a:solidFill>
                  <a:schemeClr val="dk1"/>
                </a:solidFill>
              </a:rPr>
              <a:t>SUMMARY</a:t>
            </a:r>
            <a:br>
              <a:rPr lang="en-US" sz="1600"/>
            </a:br>
            <a:r>
              <a:rPr lang="en-US" sz="3600">
                <a:solidFill>
                  <a:schemeClr val="dk1"/>
                </a:solidFill>
              </a:rPr>
              <a:t>EFFECTIVE</a:t>
            </a:r>
            <a:r>
              <a:rPr lang="en-US" sz="3200">
                <a:solidFill>
                  <a:schemeClr val="dk1"/>
                </a:solidFill>
              </a:rPr>
              <a:t> </a:t>
            </a:r>
            <a:r>
              <a:rPr lang="en-US" sz="3600">
                <a:solidFill>
                  <a:schemeClr val="dk1"/>
                </a:solidFill>
              </a:rPr>
              <a:t>EXPERIENCE SECTIONS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</p:txBody>
      </p:sp>
      <p:sp>
        <p:nvSpPr>
          <p:cNvPr id="178" name="Google Shape;178;p10"/>
          <p:cNvSpPr/>
          <p:nvPr/>
        </p:nvSpPr>
        <p:spPr>
          <a:xfrm>
            <a:off x="2214563" y="2738735"/>
            <a:ext cx="564356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Use PTSR to describe experience/accomplishments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action verb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result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task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+ phrase describing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F7F7F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Quantify your experience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Steve and Kathy\Google Drive\290\e.  Resumes\Skimable image.jpg" id="109" name="Google Shape;10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966" y="1790700"/>
            <a:ext cx="7062709" cy="43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"/>
          <p:cNvSpPr txBox="1"/>
          <p:nvPr>
            <p:ph type="title"/>
          </p:nvPr>
        </p:nvSpPr>
        <p:spPr>
          <a:xfrm>
            <a:off x="1938860" y="529244"/>
            <a:ext cx="623835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Avoid</a:t>
            </a:r>
            <a:r>
              <a:rPr lang="en-US" sz="3200">
                <a:solidFill>
                  <a:schemeClr val="dk1"/>
                </a:solidFill>
              </a:rPr>
              <a:t> Simply Listing Your Duties</a:t>
            </a:r>
            <a:endParaRPr sz="32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14425" y="571075"/>
            <a:ext cx="698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Use the “Problem-Task-Solution-Result” Format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17" name="Google Shape;117;p3"/>
          <p:cNvSpPr txBox="1"/>
          <p:nvPr/>
        </p:nvSpPr>
        <p:spPr>
          <a:xfrm>
            <a:off x="2124075" y="4550071"/>
            <a:ext cx="64579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"/>
          <p:cNvSpPr txBox="1"/>
          <p:nvPr/>
        </p:nvSpPr>
        <p:spPr>
          <a:xfrm>
            <a:off x="1581150" y="2431875"/>
            <a:ext cx="6343649" cy="1685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Problem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 Your company had trouble with its customer service. Your resume draft’s </a:t>
            </a:r>
            <a:r>
              <a:rPr b="1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very vague description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of the issue . . 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234950" y="571075"/>
            <a:ext cx="68613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Use the “Problem-Task-Solution-Result” Format To Effectively Capture your Role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2209802" y="3429000"/>
            <a:ext cx="64579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action verb + phrase describing result + phrase describing task + phrase describing 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685925" y="2951946"/>
            <a:ext cx="191452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Formula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title"/>
          </p:nvPr>
        </p:nvSpPr>
        <p:spPr>
          <a:xfrm>
            <a:off x="1114425" y="571075"/>
            <a:ext cx="6981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Using the “Problem-</a:t>
            </a:r>
            <a:r>
              <a:rPr lang="en-US" sz="3600">
                <a:solidFill>
                  <a:srgbClr val="FF0000"/>
                </a:solidFill>
              </a:rPr>
              <a:t>Task</a:t>
            </a:r>
            <a:r>
              <a:rPr lang="en-US" sz="3600">
                <a:solidFill>
                  <a:schemeClr val="dk1"/>
                </a:solidFill>
              </a:rPr>
              <a:t>-Solution-Result” Format Example</a:t>
            </a:r>
            <a:endParaRPr sz="3600">
              <a:solidFill>
                <a:schemeClr val="accent2"/>
              </a:solidFill>
            </a:endParaRPr>
          </a:p>
        </p:txBody>
      </p:sp>
      <p:sp>
        <p:nvSpPr>
          <p:cNvPr id="133" name="Google Shape;133;p5"/>
          <p:cNvSpPr txBox="1"/>
          <p:nvPr/>
        </p:nvSpPr>
        <p:spPr>
          <a:xfrm>
            <a:off x="635613" y="2814577"/>
            <a:ext cx="8949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033586" y="2259985"/>
            <a:ext cx="645794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 by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identifying customer buying patterns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and creating personalized product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5" name="Google Shape;135;p5"/>
          <p:cNvCxnSpPr/>
          <p:nvPr/>
        </p:nvCxnSpPr>
        <p:spPr>
          <a:xfrm>
            <a:off x="1568843" y="3035884"/>
            <a:ext cx="809404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476691" y="3429000"/>
            <a:ext cx="14664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2000251" y="2216150"/>
            <a:ext cx="645794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 by identifying customer buying patterns and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creating personalized product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6"/>
          <p:cNvCxnSpPr>
            <a:stCxn id="141" idx="3"/>
          </p:cNvCxnSpPr>
          <p:nvPr/>
        </p:nvCxnSpPr>
        <p:spPr>
          <a:xfrm>
            <a:off x="1943100" y="3659832"/>
            <a:ext cx="4668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" name="Google Shape;144;p6"/>
          <p:cNvSpPr txBox="1"/>
          <p:nvPr>
            <p:ph type="title"/>
          </p:nvPr>
        </p:nvSpPr>
        <p:spPr>
          <a:xfrm>
            <a:off x="1189200" y="571075"/>
            <a:ext cx="6906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Using the “Problem-</a:t>
            </a:r>
            <a:r>
              <a:rPr lang="en-US" sz="3600">
                <a:solidFill>
                  <a:srgbClr val="FF0000"/>
                </a:solidFill>
              </a:rPr>
              <a:t>Task</a:t>
            </a:r>
            <a:r>
              <a:rPr lang="en-US" sz="3600">
                <a:solidFill>
                  <a:schemeClr val="dk1"/>
                </a:solidFill>
              </a:rPr>
              <a:t>-Solution-Result” Format Example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/>
        </p:nvSpPr>
        <p:spPr>
          <a:xfrm>
            <a:off x="524317" y="2282825"/>
            <a:ext cx="1142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(Good)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7"/>
          <p:cNvSpPr txBox="1"/>
          <p:nvPr/>
        </p:nvSpPr>
        <p:spPr>
          <a:xfrm>
            <a:off x="2019301" y="2204273"/>
            <a:ext cx="645794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identifying customer buying patterns and creating personalized product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1666876" y="2513659"/>
            <a:ext cx="257174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3" name="Google Shape;153;p7"/>
          <p:cNvSpPr txBox="1"/>
          <p:nvPr>
            <p:ph type="title"/>
          </p:nvPr>
        </p:nvSpPr>
        <p:spPr>
          <a:xfrm>
            <a:off x="1383323" y="571072"/>
            <a:ext cx="671292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Using the “Problem-</a:t>
            </a:r>
            <a:r>
              <a:rPr lang="en-US" sz="3600">
                <a:solidFill>
                  <a:srgbClr val="FF0000"/>
                </a:solidFill>
              </a:rPr>
              <a:t>Task</a:t>
            </a:r>
            <a:r>
              <a:rPr lang="en-US" sz="3600">
                <a:solidFill>
                  <a:schemeClr val="dk1"/>
                </a:solidFill>
              </a:rPr>
              <a:t>-Solution-Result” Format Example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/>
        </p:nvSpPr>
        <p:spPr>
          <a:xfrm>
            <a:off x="524317" y="3802063"/>
            <a:ext cx="1142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(Better)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2019301" y="2204273"/>
            <a:ext cx="6457949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identifying customer buying patterns and creating personalized product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Increased customer loyalty by 30% in six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1" name="Google Shape;161;p8"/>
          <p:cNvCxnSpPr/>
          <p:nvPr/>
        </p:nvCxnSpPr>
        <p:spPr>
          <a:xfrm>
            <a:off x="1666876" y="4167188"/>
            <a:ext cx="1295399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8"/>
          <p:cNvSpPr txBox="1"/>
          <p:nvPr>
            <p:ph type="title"/>
          </p:nvPr>
        </p:nvSpPr>
        <p:spPr>
          <a:xfrm>
            <a:off x="1383323" y="571072"/>
            <a:ext cx="6712927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Using the “Problem-</a:t>
            </a:r>
            <a:r>
              <a:rPr lang="en-US" sz="3600">
                <a:solidFill>
                  <a:srgbClr val="FF0000"/>
                </a:solidFill>
              </a:rPr>
              <a:t>Task</a:t>
            </a:r>
            <a:r>
              <a:rPr lang="en-US" sz="3600">
                <a:solidFill>
                  <a:schemeClr val="dk1"/>
                </a:solidFill>
              </a:rPr>
              <a:t>-Solution-Result” Format Example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>
            <a:alpha val="0"/>
          </a:schemeClr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"/>
          <p:cNvSpPr txBox="1"/>
          <p:nvPr/>
        </p:nvSpPr>
        <p:spPr>
          <a:xfrm>
            <a:off x="666750" y="4483100"/>
            <a:ext cx="114255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(Best)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9"/>
          <p:cNvSpPr txBox="1"/>
          <p:nvPr/>
        </p:nvSpPr>
        <p:spPr>
          <a:xfrm>
            <a:off x="2019301" y="2204273"/>
            <a:ext cx="6457949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Improved customer service </a:t>
            </a:r>
            <a:r>
              <a:rPr b="0" i="0" lang="en-US" sz="2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by identifying customer buying patterns and creating personalized product packages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Increased customer loyalty by 30% in six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rgbClr val="FF0000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Added 22 new client referrals within three months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9"/>
          <p:cNvCxnSpPr/>
          <p:nvPr/>
        </p:nvCxnSpPr>
        <p:spPr>
          <a:xfrm>
            <a:off x="1971233" y="4852432"/>
            <a:ext cx="89535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" name="Google Shape;171;p9"/>
          <p:cNvSpPr txBox="1"/>
          <p:nvPr>
            <p:ph type="title"/>
          </p:nvPr>
        </p:nvSpPr>
        <p:spPr>
          <a:xfrm>
            <a:off x="1237250" y="571075"/>
            <a:ext cx="68589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Franklin"/>
              <a:buNone/>
            </a:pPr>
            <a:r>
              <a:rPr lang="en-US" sz="3600">
                <a:solidFill>
                  <a:schemeClr val="dk1"/>
                </a:solidFill>
              </a:rPr>
              <a:t>Using the “Problem-</a:t>
            </a:r>
            <a:r>
              <a:rPr lang="en-US" sz="3600">
                <a:solidFill>
                  <a:srgbClr val="FF0000"/>
                </a:solidFill>
              </a:rPr>
              <a:t>Task</a:t>
            </a:r>
            <a:r>
              <a:rPr lang="en-US" sz="3600">
                <a:solidFill>
                  <a:schemeClr val="dk1"/>
                </a:solidFill>
              </a:rPr>
              <a:t>-Solution-Result” Format Example</a:t>
            </a:r>
            <a:endParaRPr sz="3600">
              <a:solidFill>
                <a:schemeClr val="accent2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2005-09-26T21:12:54Z</dcterms:created>
  <dc:creator>Matt Feigner</dc:creator>
</cp:coreProperties>
</file>