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12.png" ContentType="image/png"/>
  <Override PartName="/ppt/media/image9.png" ContentType="image/png"/>
  <Override PartName="/ppt/media/image1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D6947EE-DCB7-4AC9-B8AD-293F6BA8FE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2B873AD3-55F9-4D0D-99ED-D6F44ADD708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AD88F1F4-A2E6-4C37-A8C7-669713D039A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B3D5974-A34A-4419-A379-DFE3E477698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0EC5E81-C553-47DC-A757-6959BE5D059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D18D473-337E-45AD-99A3-7382B1DCB64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42914A7B-56E1-419C-8AB8-1C38C3FBD001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EB621C40-60DC-4A21-A8C8-A79F83C6143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01508D85-AED3-4071-829A-EA1CE37C24A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C9545384-9BA8-4585-8A0E-7356A1D3961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3518BBA9-6755-45FE-8CD7-D33C7066018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edit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Master </a:t>
            </a: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DE879AF-8EE9-4CB7-A3E6-3AC154B4495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Click to edit the outline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text format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Sixth Outline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Seventh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Outline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DC895F5-FBE4-4A6E-91D1-D5B13155538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16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A8A234F-A7B4-47DD-8B6F-7CFC43A1509D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7BDA972-096B-4E03-99AA-7B32368A2D17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E76CF6B-8416-473C-A9FE-ACB7F126CEE9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B88F19F-4A99-4560-919E-F662F4821358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82593DE-E2AB-4B80-8A01-D2DC25F5C661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86C767F5-CF52-4281-9377-C4C58BFAC3C5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Edit Master text styles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E5B051F-1D79-4BEA-9437-02485DCC7AE3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DE1AB5A1-9BDA-4036-B845-7D8B23A7E8C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54F09B4-4998-4889-A273-4A7F41CF5014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Project Assignment 2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BiteSize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Muhammad Warrad, Rhett Hill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Rectangle 3"/>
          <p:cNvSpPr/>
          <p:nvPr/>
        </p:nvSpPr>
        <p:spPr>
          <a:xfrm>
            <a:off x="4306680" y="452160"/>
            <a:ext cx="4159800" cy="36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0" y="212400"/>
            <a:ext cx="5265000" cy="38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QM7: QUERY DATA WITH EXCEPT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119880" y="2334960"/>
            <a:ext cx="4631400" cy="4318560"/>
          </a:xfrm>
          <a:prstGeom prst="rect">
            <a:avLst/>
          </a:prstGeom>
          <a:solidFill>
            <a:schemeClr val="lt1"/>
          </a:solidFill>
          <a:ln w="12600">
            <a:solidFill>
              <a:schemeClr val="accent6"/>
            </a:solidFill>
            <a:miter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SQL Query: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SELECT m.member_id, m.first_name, m.last_name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FROM Member m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EXCEPT(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SELECT t.member_id, m.first_name, m.last_name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FROM Transaction t join member m on t.member_id = m.member_id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);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4" name="Rectangle 3"/>
          <p:cNvSpPr/>
          <p:nvPr/>
        </p:nvSpPr>
        <p:spPr>
          <a:xfrm>
            <a:off x="4955760" y="536400"/>
            <a:ext cx="7004520" cy="6109200"/>
          </a:xfrm>
          <a:prstGeom prst="rect">
            <a:avLst/>
          </a:prstGeom>
          <a:solidFill>
            <a:srgbClr val="ffffff"/>
          </a:solidFill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5" name="Rectangle 4"/>
          <p:cNvSpPr/>
          <p:nvPr/>
        </p:nvSpPr>
        <p:spPr>
          <a:xfrm>
            <a:off x="4764240" y="167040"/>
            <a:ext cx="3403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Snapshot of the query output: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TextBox 5"/>
          <p:cNvSpPr/>
          <p:nvPr/>
        </p:nvSpPr>
        <p:spPr>
          <a:xfrm>
            <a:off x="119880" y="759240"/>
            <a:ext cx="4631400" cy="1492200"/>
          </a:xfrm>
          <a:prstGeom prst="rect">
            <a:avLst/>
          </a:prstGeom>
          <a:solidFill>
            <a:srgbClr val="ffffff"/>
          </a:solidFill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Description: Show all members who have not made any transactions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6229800" y="1143000"/>
            <a:ext cx="4285800" cy="35240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9680" y="153000"/>
            <a:ext cx="5054040" cy="52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Calibri Light"/>
              </a:rPr>
              <a:t>QM8.1: QUERY DATA WITH ANY/SOME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119880" y="2334960"/>
            <a:ext cx="4631400" cy="4318560"/>
          </a:xfrm>
          <a:prstGeom prst="rect">
            <a:avLst/>
          </a:prstGeom>
          <a:solidFill>
            <a:schemeClr val="lt1"/>
          </a:solidFill>
          <a:ln w="12600">
            <a:solidFill>
              <a:schemeClr val="accent6"/>
            </a:solidFill>
            <a:miter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SQL Query: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SELECT member_id,first_name,last_name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FROM Member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WHERE member_id = ANY (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SELECT member_id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FROM Transaction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);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0" name="Rectangle 3"/>
          <p:cNvSpPr/>
          <p:nvPr/>
        </p:nvSpPr>
        <p:spPr>
          <a:xfrm>
            <a:off x="4955760" y="536400"/>
            <a:ext cx="7004520" cy="6109200"/>
          </a:xfrm>
          <a:prstGeom prst="rect">
            <a:avLst/>
          </a:prstGeom>
          <a:solidFill>
            <a:srgbClr val="ffffff"/>
          </a:solidFill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1" name="Rectangle 4"/>
          <p:cNvSpPr/>
          <p:nvPr/>
        </p:nvSpPr>
        <p:spPr>
          <a:xfrm>
            <a:off x="4764240" y="167040"/>
            <a:ext cx="3403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Snapshot of the query output: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TextBox 5"/>
          <p:cNvSpPr/>
          <p:nvPr/>
        </p:nvSpPr>
        <p:spPr>
          <a:xfrm>
            <a:off x="119880" y="759240"/>
            <a:ext cx="4631400" cy="1492200"/>
          </a:xfrm>
          <a:prstGeom prst="rect">
            <a:avLst/>
          </a:prstGeom>
          <a:solidFill>
            <a:srgbClr val="ffffff"/>
          </a:solidFill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Description: Show all members who have made a transaction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3" name="" descr=""/>
          <p:cNvPicPr/>
          <p:nvPr/>
        </p:nvPicPr>
        <p:blipFill>
          <a:blip r:embed="rId1"/>
          <a:stretch/>
        </p:blipFill>
        <p:spPr>
          <a:xfrm>
            <a:off x="6382080" y="1429200"/>
            <a:ext cx="4362120" cy="4514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176760" y="153000"/>
            <a:ext cx="4778640" cy="44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2800" spc="-1" strike="noStrike">
                <a:solidFill>
                  <a:schemeClr val="dk1"/>
                </a:solidFill>
                <a:latin typeface="Calibri Light"/>
              </a:rPr>
              <a:t>QM8.2: QUERY DATA WITH ALL in front of a sub-query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/>
          </p:nvPr>
        </p:nvSpPr>
        <p:spPr>
          <a:xfrm>
            <a:off x="119880" y="2334960"/>
            <a:ext cx="4631400" cy="4318560"/>
          </a:xfrm>
          <a:prstGeom prst="rect">
            <a:avLst/>
          </a:prstGeom>
          <a:solidFill>
            <a:schemeClr val="lt1"/>
          </a:solidFill>
          <a:ln w="12600">
            <a:solidFill>
              <a:schemeClr val="accent6"/>
            </a:solidFill>
            <a:miter/>
          </a:ln>
        </p:spPr>
        <p:txBody>
          <a:bodyPr lIns="91440" rIns="91440" tIns="45720" bIns="45720" anchor="t">
            <a:normAutofit fontScale="81053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SQL Query: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SELECT book_id, member_id, checkout_date, due_date, return_date, amount, is_payed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FROM Transaction t JOIN fine f ON t.transaction_id = f.transaction_id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WHERE amount &gt;= ALL (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SELECT amount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FROM Fine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);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6" name="Rectangle 3"/>
          <p:cNvSpPr/>
          <p:nvPr/>
        </p:nvSpPr>
        <p:spPr>
          <a:xfrm>
            <a:off x="4955760" y="536400"/>
            <a:ext cx="7004520" cy="6109200"/>
          </a:xfrm>
          <a:prstGeom prst="rect">
            <a:avLst/>
          </a:prstGeom>
          <a:solidFill>
            <a:srgbClr val="ffffff"/>
          </a:solidFill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7" name="Rectangle 4"/>
          <p:cNvSpPr/>
          <p:nvPr/>
        </p:nvSpPr>
        <p:spPr>
          <a:xfrm>
            <a:off x="4764240" y="167040"/>
            <a:ext cx="3403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Snapshot of the query output: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TextBox 5"/>
          <p:cNvSpPr/>
          <p:nvPr/>
        </p:nvSpPr>
        <p:spPr>
          <a:xfrm>
            <a:off x="119880" y="759240"/>
            <a:ext cx="4631400" cy="1492200"/>
          </a:xfrm>
          <a:prstGeom prst="rect">
            <a:avLst/>
          </a:prstGeom>
          <a:solidFill>
            <a:srgbClr val="ffffff"/>
          </a:solidFill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Description: Returns the transaction with the highest fine amount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39" name="" descr=""/>
          <p:cNvPicPr/>
          <p:nvPr/>
        </p:nvPicPr>
        <p:blipFill>
          <a:blip r:embed="rId1"/>
          <a:stretch/>
        </p:blipFill>
        <p:spPr>
          <a:xfrm>
            <a:off x="5257800" y="3377160"/>
            <a:ext cx="6172200" cy="589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Calibri Light"/>
              </a:rPr>
              <a:t>DML QUERIES</a:t>
            </a:r>
            <a:endParaRPr b="0" lang="en-US" sz="6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Instructions: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- must include </a:t>
            </a:r>
            <a:r>
              <a:rPr b="1" i="1" lang="en-US" sz="2400" spc="-1" strike="noStrike">
                <a:solidFill>
                  <a:srgbClr val="ff0000"/>
                </a:solidFill>
                <a:latin typeface="Calibri"/>
              </a:rPr>
              <a:t>ALL</a:t>
            </a:r>
            <a:r>
              <a:rPr b="0" i="1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 queries listed in Queries.sql 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i="1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- must follow the </a:t>
            </a:r>
            <a:r>
              <a:rPr b="1" i="1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exact</a:t>
            </a:r>
            <a:r>
              <a:rPr b="0" i="1" lang="en-US" sz="24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 format provided in the template slide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176760" y="153000"/>
            <a:ext cx="4313160" cy="44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74783" lnSpcReduction="20000"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QM2: INSERT DATA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119880" y="2334960"/>
            <a:ext cx="4631400" cy="4318560"/>
          </a:xfrm>
          <a:prstGeom prst="rect">
            <a:avLst/>
          </a:prstGeom>
          <a:solidFill>
            <a:schemeClr val="lt1"/>
          </a:solidFill>
          <a:ln w="12600">
            <a:solidFill>
              <a:schemeClr val="accent6"/>
            </a:solidFill>
            <a:miter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SQL Query: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Insert into Transaction(book_id,member_id,checkout_date,due_date,return_date)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VALUES ('OL45846W', 'M8', '2025-04-03', '2025-04-16', null);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Rectangle 3"/>
          <p:cNvSpPr/>
          <p:nvPr/>
        </p:nvSpPr>
        <p:spPr>
          <a:xfrm>
            <a:off x="4764240" y="291600"/>
            <a:ext cx="7004520" cy="6109200"/>
          </a:xfrm>
          <a:prstGeom prst="rect">
            <a:avLst/>
          </a:prstGeom>
          <a:solidFill>
            <a:srgbClr val="ffffff"/>
          </a:solidFill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/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Rectangle 4"/>
          <p:cNvSpPr/>
          <p:nvPr/>
        </p:nvSpPr>
        <p:spPr>
          <a:xfrm>
            <a:off x="4764240" y="167040"/>
            <a:ext cx="3403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Snapshot of the query output: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TextBox 5"/>
          <p:cNvSpPr/>
          <p:nvPr/>
        </p:nvSpPr>
        <p:spPr>
          <a:xfrm>
            <a:off x="119880" y="759240"/>
            <a:ext cx="4631400" cy="1492200"/>
          </a:xfrm>
          <a:prstGeom prst="rect">
            <a:avLst/>
          </a:prstGeom>
          <a:solidFill>
            <a:srgbClr val="ffffff"/>
          </a:solidFill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Description: Inserts a transaction for a checked out book.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5486400" y="1143000"/>
            <a:ext cx="5486400" cy="2383560"/>
          </a:xfrm>
          <a:prstGeom prst="rect">
            <a:avLst/>
          </a:prstGeom>
          <a:ln w="0">
            <a:noFill/>
          </a:ln>
        </p:spPr>
      </p:pic>
      <p:sp>
        <p:nvSpPr>
          <p:cNvPr id="77" name=""/>
          <p:cNvSpPr txBox="1"/>
          <p:nvPr/>
        </p:nvSpPr>
        <p:spPr>
          <a:xfrm>
            <a:off x="7376760" y="796680"/>
            <a:ext cx="85284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Before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2"/>
          <a:stretch/>
        </p:blipFill>
        <p:spPr>
          <a:xfrm>
            <a:off x="5514120" y="3905640"/>
            <a:ext cx="5458680" cy="2495160"/>
          </a:xfrm>
          <a:prstGeom prst="rect">
            <a:avLst/>
          </a:prstGeom>
          <a:ln w="0">
            <a:noFill/>
          </a:ln>
        </p:spPr>
      </p:pic>
      <p:sp>
        <p:nvSpPr>
          <p:cNvPr id="79" name=""/>
          <p:cNvSpPr txBox="1"/>
          <p:nvPr/>
        </p:nvSpPr>
        <p:spPr>
          <a:xfrm>
            <a:off x="7795800" y="3539880"/>
            <a:ext cx="66240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After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76760" y="153000"/>
            <a:ext cx="4574520" cy="36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46597"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QM3: UPDATE DATA: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119880" y="2334960"/>
            <a:ext cx="4631400" cy="4318560"/>
          </a:xfrm>
          <a:prstGeom prst="rect">
            <a:avLst/>
          </a:prstGeom>
          <a:solidFill>
            <a:schemeClr val="lt1"/>
          </a:solidFill>
          <a:ln w="12600">
            <a:solidFill>
              <a:schemeClr val="accent6"/>
            </a:solidFill>
            <a:miter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SQL Query: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Update Transaction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set return_date = '2025-04-12'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WHERE transaction_id = 'T34'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2" name="Rectangle 3"/>
          <p:cNvSpPr/>
          <p:nvPr/>
        </p:nvSpPr>
        <p:spPr>
          <a:xfrm>
            <a:off x="4955760" y="531000"/>
            <a:ext cx="7004520" cy="6109200"/>
          </a:xfrm>
          <a:prstGeom prst="rect">
            <a:avLst/>
          </a:prstGeom>
          <a:solidFill>
            <a:srgbClr val="ffffff"/>
          </a:solidFill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3" name="Rectangle 4"/>
          <p:cNvSpPr/>
          <p:nvPr/>
        </p:nvSpPr>
        <p:spPr>
          <a:xfrm>
            <a:off x="4764240" y="167040"/>
            <a:ext cx="3403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Snapshot of the query output: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TextBox 5"/>
          <p:cNvSpPr/>
          <p:nvPr/>
        </p:nvSpPr>
        <p:spPr>
          <a:xfrm>
            <a:off x="119880" y="759240"/>
            <a:ext cx="4631400" cy="1492200"/>
          </a:xfrm>
          <a:prstGeom prst="rect">
            <a:avLst/>
          </a:prstGeom>
          <a:solidFill>
            <a:srgbClr val="ffffff"/>
          </a:solidFill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Description: Sets the return date for a transaction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5257800" y="1579320"/>
            <a:ext cx="5943600" cy="478080"/>
          </a:xfrm>
          <a:prstGeom prst="rect">
            <a:avLst/>
          </a:prstGeom>
          <a:ln w="0">
            <a:noFill/>
          </a:ln>
        </p:spPr>
      </p:pic>
      <p:sp>
        <p:nvSpPr>
          <p:cNvPr id="86" name=""/>
          <p:cNvSpPr txBox="1"/>
          <p:nvPr/>
        </p:nvSpPr>
        <p:spPr>
          <a:xfrm>
            <a:off x="7772400" y="914400"/>
            <a:ext cx="85284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Before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7" name="" descr=""/>
          <p:cNvPicPr/>
          <p:nvPr/>
        </p:nvPicPr>
        <p:blipFill>
          <a:blip r:embed="rId2"/>
          <a:stretch/>
        </p:blipFill>
        <p:spPr>
          <a:xfrm>
            <a:off x="5257800" y="5029200"/>
            <a:ext cx="6400800" cy="811440"/>
          </a:xfrm>
          <a:prstGeom prst="rect">
            <a:avLst/>
          </a:prstGeom>
          <a:ln w="0">
            <a:noFill/>
          </a:ln>
        </p:spPr>
      </p:pic>
      <p:sp>
        <p:nvSpPr>
          <p:cNvPr id="88" name=""/>
          <p:cNvSpPr txBox="1"/>
          <p:nvPr/>
        </p:nvSpPr>
        <p:spPr>
          <a:xfrm>
            <a:off x="8229600" y="4572000"/>
            <a:ext cx="66240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After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176760" y="153000"/>
            <a:ext cx="4313160" cy="44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fontScale="74783" lnSpcReduction="20000"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 Light"/>
              </a:rPr>
              <a:t>QM4: DELETE DATA: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119880" y="2334960"/>
            <a:ext cx="4631400" cy="4318560"/>
          </a:xfrm>
          <a:prstGeom prst="rect">
            <a:avLst/>
          </a:prstGeom>
          <a:solidFill>
            <a:schemeClr val="lt1"/>
          </a:solidFill>
          <a:ln w="12600">
            <a:solidFill>
              <a:schemeClr val="accent6"/>
            </a:solidFill>
            <a:miter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SQL Query: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Delete from Transaction WHERE transaction_id = 'T34'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1" name="Rectangle 3"/>
          <p:cNvSpPr/>
          <p:nvPr/>
        </p:nvSpPr>
        <p:spPr>
          <a:xfrm>
            <a:off x="4955760" y="536400"/>
            <a:ext cx="7004520" cy="6109200"/>
          </a:xfrm>
          <a:prstGeom prst="rect">
            <a:avLst/>
          </a:prstGeom>
          <a:solidFill>
            <a:srgbClr val="ffffff"/>
          </a:solidFill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2" name="Rectangle 4"/>
          <p:cNvSpPr/>
          <p:nvPr/>
        </p:nvSpPr>
        <p:spPr>
          <a:xfrm>
            <a:off x="4764240" y="167040"/>
            <a:ext cx="3403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Snapshot of the query output: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TextBox 5"/>
          <p:cNvSpPr/>
          <p:nvPr/>
        </p:nvSpPr>
        <p:spPr>
          <a:xfrm>
            <a:off x="119880" y="759240"/>
            <a:ext cx="4631400" cy="1492200"/>
          </a:xfrm>
          <a:prstGeom prst="rect">
            <a:avLst/>
          </a:prstGeom>
          <a:solidFill>
            <a:srgbClr val="ffffff"/>
          </a:solidFill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Description: Deletes a transaction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5257800" y="1454760"/>
            <a:ext cx="6382080" cy="602640"/>
          </a:xfrm>
          <a:prstGeom prst="rect">
            <a:avLst/>
          </a:prstGeom>
          <a:ln w="0">
            <a:noFill/>
          </a:ln>
        </p:spPr>
      </p:pic>
      <p:sp>
        <p:nvSpPr>
          <p:cNvPr id="95" name=""/>
          <p:cNvSpPr txBox="1"/>
          <p:nvPr/>
        </p:nvSpPr>
        <p:spPr>
          <a:xfrm>
            <a:off x="8001000" y="1025280"/>
            <a:ext cx="85284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Before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6" name="" descr=""/>
          <p:cNvPicPr/>
          <p:nvPr/>
        </p:nvPicPr>
        <p:blipFill>
          <a:blip r:embed="rId2"/>
          <a:stretch/>
        </p:blipFill>
        <p:spPr>
          <a:xfrm>
            <a:off x="5360040" y="5098680"/>
            <a:ext cx="6527160" cy="616320"/>
          </a:xfrm>
          <a:prstGeom prst="rect">
            <a:avLst/>
          </a:prstGeom>
          <a:ln w="0">
            <a:noFill/>
          </a:ln>
        </p:spPr>
      </p:pic>
      <p:sp>
        <p:nvSpPr>
          <p:cNvPr id="97" name=""/>
          <p:cNvSpPr txBox="1"/>
          <p:nvPr/>
        </p:nvSpPr>
        <p:spPr>
          <a:xfrm>
            <a:off x="8458200" y="4800600"/>
            <a:ext cx="662400" cy="346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After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-104400" y="216360"/>
            <a:ext cx="4855680" cy="36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2800" spc="-1" strike="noStrike">
                <a:solidFill>
                  <a:schemeClr val="dk1"/>
                </a:solidFill>
                <a:latin typeface="Calibri Light"/>
              </a:rPr>
              <a:t>QM5: QUERY DATA WITH WHERE CLAUSE: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119880" y="2334960"/>
            <a:ext cx="4631400" cy="4318560"/>
          </a:xfrm>
          <a:prstGeom prst="rect">
            <a:avLst/>
          </a:prstGeom>
          <a:solidFill>
            <a:schemeClr val="lt1"/>
          </a:solidFill>
          <a:ln w="12600">
            <a:solidFill>
              <a:schemeClr val="accent6"/>
            </a:solidFill>
            <a:miter/>
          </a:ln>
        </p:spPr>
        <p:txBody>
          <a:bodyPr lIns="91440" rIns="91440" tIns="45720" bIns="45720" anchor="t">
            <a:normAutofit fontScale="87480" lnSpcReduction="10000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SQL Query: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SELECT b.id, b.title, t.due_date, t.return_date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FROM book b JOIN transaction t on b.book_id=t.book_id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WHERE (return_date is null ) OR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( NOT (return_date is  null) AND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(return_date - due_date &gt;0)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0" name="Rectangle 3"/>
          <p:cNvSpPr/>
          <p:nvPr/>
        </p:nvSpPr>
        <p:spPr>
          <a:xfrm>
            <a:off x="4955760" y="536400"/>
            <a:ext cx="7004520" cy="6109200"/>
          </a:xfrm>
          <a:prstGeom prst="rect">
            <a:avLst/>
          </a:prstGeom>
          <a:solidFill>
            <a:srgbClr val="ffffff"/>
          </a:solidFill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1" name="Rectangle 4"/>
          <p:cNvSpPr/>
          <p:nvPr/>
        </p:nvSpPr>
        <p:spPr>
          <a:xfrm>
            <a:off x="4764240" y="167040"/>
            <a:ext cx="3403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Snapshot of the query output: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TextBox 5"/>
          <p:cNvSpPr/>
          <p:nvPr/>
        </p:nvSpPr>
        <p:spPr>
          <a:xfrm>
            <a:off x="119880" y="759240"/>
            <a:ext cx="4631400" cy="1492200"/>
          </a:xfrm>
          <a:prstGeom prst="rect">
            <a:avLst/>
          </a:prstGeom>
          <a:solidFill>
            <a:srgbClr val="ffffff"/>
          </a:solidFill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Description: Returns Books that were either returned late or not returned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3" name="" descr=""/>
          <p:cNvPicPr/>
          <p:nvPr/>
        </p:nvPicPr>
        <p:blipFill>
          <a:blip r:embed="rId1"/>
          <a:stretch/>
        </p:blipFill>
        <p:spPr>
          <a:xfrm>
            <a:off x="6401160" y="1371600"/>
            <a:ext cx="3885840" cy="4990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360" y="159840"/>
            <a:ext cx="4822920" cy="465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2800" spc="-1" strike="noStrike">
                <a:solidFill>
                  <a:schemeClr val="dk1"/>
                </a:solidFill>
                <a:latin typeface="Calibri Light"/>
              </a:rPr>
              <a:t>QM6.1: QUERY DATA WITH 'SUB-QUERY </a:t>
            </a:r>
            <a:r>
              <a:rPr b="0" lang="en-US" sz="2000" spc="-1" strike="noStrike">
                <a:solidFill>
                  <a:schemeClr val="dk1"/>
                </a:solidFill>
                <a:latin typeface="Calibri Light"/>
              </a:rPr>
              <a:t>IN WHERE CLAUSE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119880" y="2334960"/>
            <a:ext cx="4631400" cy="4318560"/>
          </a:xfrm>
          <a:prstGeom prst="rect">
            <a:avLst/>
          </a:prstGeom>
          <a:solidFill>
            <a:schemeClr val="lt1"/>
          </a:solidFill>
          <a:ln w="12600">
            <a:solidFill>
              <a:schemeClr val="accent6"/>
            </a:solidFill>
            <a:miter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SQL Query: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SELECT *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FROM transaction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WHERE transaction_id in (SELECT transaction_id FROM fine WHERE is_payed = FALSE)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6" name="Rectangle 3"/>
          <p:cNvSpPr/>
          <p:nvPr/>
        </p:nvSpPr>
        <p:spPr>
          <a:xfrm>
            <a:off x="4955760" y="536400"/>
            <a:ext cx="7004520" cy="6109200"/>
          </a:xfrm>
          <a:prstGeom prst="rect">
            <a:avLst/>
          </a:prstGeom>
          <a:solidFill>
            <a:srgbClr val="ffffff"/>
          </a:solidFill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7" name="Rectangle 4"/>
          <p:cNvSpPr/>
          <p:nvPr/>
        </p:nvSpPr>
        <p:spPr>
          <a:xfrm>
            <a:off x="4764240" y="167040"/>
            <a:ext cx="3403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Snapshot of the query output: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TextBox 5"/>
          <p:cNvSpPr/>
          <p:nvPr/>
        </p:nvSpPr>
        <p:spPr>
          <a:xfrm>
            <a:off x="119880" y="759240"/>
            <a:ext cx="4631400" cy="1492200"/>
          </a:xfrm>
          <a:prstGeom prst="rect">
            <a:avLst/>
          </a:prstGeom>
          <a:solidFill>
            <a:srgbClr val="ffffff"/>
          </a:solidFill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Description: Returns all transactions that have an unpaid fine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9" name="" descr=""/>
          <p:cNvPicPr/>
          <p:nvPr/>
        </p:nvPicPr>
        <p:blipFill>
          <a:blip r:embed="rId1"/>
          <a:stretch/>
        </p:blipFill>
        <p:spPr>
          <a:xfrm>
            <a:off x="5038920" y="2780280"/>
            <a:ext cx="6848280" cy="1591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0" y="203400"/>
            <a:ext cx="4343400" cy="36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2000" spc="-1" strike="noStrike">
                <a:solidFill>
                  <a:schemeClr val="dk1"/>
                </a:solidFill>
                <a:latin typeface="Calibri Light"/>
              </a:rPr>
              <a:t>QM6.2: QUERY DATA WITH SUB-QUERY IN FROM CLAUSE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19880" y="2334960"/>
            <a:ext cx="4631400" cy="4318560"/>
          </a:xfrm>
          <a:prstGeom prst="rect">
            <a:avLst/>
          </a:prstGeom>
          <a:solidFill>
            <a:schemeClr val="lt1"/>
          </a:solidFill>
          <a:ln w="12600">
            <a:solidFill>
              <a:schemeClr val="accent6"/>
            </a:solidFill>
            <a:miter/>
          </a:ln>
        </p:spPr>
        <p:txBody>
          <a:bodyPr lIns="91440" rIns="91440" tIns="45720" bIns="45720" anchor="t">
            <a:normAutofit fontScale="62485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SQL Query: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SELECT m.first_name, m.last_name, late_returns.transaction_id, late_returns.return_date, late_returns.due_date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FROM (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SELECT transaction_id, member_id, return_date, due_date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FROM Transaction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WHERE return_date IS NOT NULL AND return_date &gt; due_date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) AS late_returns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JOIN Member m ON m.member_id = late_returns.member_id;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2" name="Rectangle 3"/>
          <p:cNvSpPr/>
          <p:nvPr/>
        </p:nvSpPr>
        <p:spPr>
          <a:xfrm>
            <a:off x="4955760" y="536400"/>
            <a:ext cx="7004520" cy="6109200"/>
          </a:xfrm>
          <a:prstGeom prst="rect">
            <a:avLst/>
          </a:prstGeom>
          <a:solidFill>
            <a:srgbClr val="ffffff"/>
          </a:solidFill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3" name="Rectangle 4"/>
          <p:cNvSpPr/>
          <p:nvPr/>
        </p:nvSpPr>
        <p:spPr>
          <a:xfrm>
            <a:off x="5055120" y="167040"/>
            <a:ext cx="3403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Snapshot of the query output: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TextBox 5"/>
          <p:cNvSpPr/>
          <p:nvPr/>
        </p:nvSpPr>
        <p:spPr>
          <a:xfrm>
            <a:off x="119880" y="759240"/>
            <a:ext cx="4631400" cy="1492200"/>
          </a:xfrm>
          <a:prstGeom prst="rect">
            <a:avLst/>
          </a:prstGeom>
          <a:solidFill>
            <a:srgbClr val="ffffff"/>
          </a:solidFill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Description: Get all members who returned a book late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5181840" y="2373840"/>
            <a:ext cx="6019560" cy="2123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0" y="198360"/>
            <a:ext cx="5144400" cy="675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2000" spc="-1" strike="noStrike">
                <a:solidFill>
                  <a:schemeClr val="dk1"/>
                </a:solidFill>
                <a:latin typeface="Calibri Light"/>
              </a:rPr>
              <a:t>QM6.3: QUERY DATA WITH 'SUB-QUERY IN SELECT CLAUSE':</a:t>
            </a:r>
            <a:br>
              <a:rPr sz="2000"/>
            </a:b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119880" y="2334960"/>
            <a:ext cx="4631400" cy="4318560"/>
          </a:xfrm>
          <a:prstGeom prst="rect">
            <a:avLst/>
          </a:prstGeom>
          <a:solidFill>
            <a:schemeClr val="lt1"/>
          </a:solidFill>
          <a:ln w="12600">
            <a:solidFill>
              <a:schemeClr val="accent6"/>
            </a:solidFill>
            <a:miter/>
          </a:ln>
        </p:spPr>
        <p:txBody>
          <a:bodyPr lIns="91440" rIns="91440" tIns="45720" bIns="45720" anchor="t">
            <a:normAutofit fontScale="62485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SQL Query: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SELECT 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t.transaction_id,t.book_id,t.member_id,t.due_date,t.return_date,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(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    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SELECT f.amount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    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FROM Fine f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    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WHERE f.transaction_id = t.transaction_id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    </a:t>
            </a: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FROM Transaction t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WHERE t.return_date IS NOT NULL;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8" name="Rectangle 3"/>
          <p:cNvSpPr/>
          <p:nvPr/>
        </p:nvSpPr>
        <p:spPr>
          <a:xfrm>
            <a:off x="4955760" y="536400"/>
            <a:ext cx="7004520" cy="6109200"/>
          </a:xfrm>
          <a:prstGeom prst="rect">
            <a:avLst/>
          </a:prstGeom>
          <a:solidFill>
            <a:srgbClr val="ffffff"/>
          </a:solidFill>
          <a:ln>
            <a:solidFill>
              <a:srgbClr val="ffc000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9" name="Rectangle 4"/>
          <p:cNvSpPr/>
          <p:nvPr/>
        </p:nvSpPr>
        <p:spPr>
          <a:xfrm>
            <a:off x="4764240" y="167040"/>
            <a:ext cx="3403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Snapshot of the query output: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TextBox 5"/>
          <p:cNvSpPr/>
          <p:nvPr/>
        </p:nvSpPr>
        <p:spPr>
          <a:xfrm>
            <a:off x="119880" y="759240"/>
            <a:ext cx="4631400" cy="1492200"/>
          </a:xfrm>
          <a:prstGeom prst="rect">
            <a:avLst/>
          </a:prstGeom>
          <a:solidFill>
            <a:srgbClr val="ffffff"/>
          </a:solidFill>
          <a:ln>
            <a:solidFill>
              <a:srgbClr val="5b9bd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Description: Shows all returning transactions and those who have fines attached to them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1" name="" descr=""/>
          <p:cNvPicPr/>
          <p:nvPr/>
        </p:nvPicPr>
        <p:blipFill>
          <a:blip r:embed="rId1"/>
          <a:stretch/>
        </p:blipFill>
        <p:spPr>
          <a:xfrm>
            <a:off x="5090400" y="1600200"/>
            <a:ext cx="6796800" cy="3886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 pitchFamily="0" charset="1"/>
        <a:ea typeface=""/>
        <a:cs typeface=""/>
      </a:majorFont>
      <a:minorFont>
        <a:latin typeface="Calibri" panose="020F050202020403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1108</TotalTime>
  <Application>LibreOffice/24.2.7.2$Linux_X86_64 LibreOffice_project/420$Build-2</Application>
  <AppVersion>15.0000</AppVersion>
  <Words>919</Words>
  <Paragraphs>126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2018-04-19T19:36:03Z</dcterms:created>
  <dc:creator>Omer</dc:creator>
  <dc:description/>
  <dc:language>en-US</dc:language>
  <cp:lastModifiedBy/>
  <cp:lastPrinted>2019-12-03T02:05:46Z</cp:lastPrinted>
  <dcterms:modified xsi:type="dcterms:W3CDTF">2025-04-11T11:30:17Z</dcterms:modified>
  <cp:revision>178</cp:revision>
  <dc:subject/>
  <dc:title>CMPS 439/539 FINAL PROJECT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16</vt:i4>
  </property>
</Properties>
</file>