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8.png" ContentType="image/png"/>
  <Override PartName="/ppt/media/image1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D0CE7F-6D36-4A7C-989A-ADE33356AA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33D682E1-1A30-4D2D-8172-57AEA3E5B4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C3AB8B7F-C6FB-4E3C-AE40-C02DE27D96E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9C8FD3-B743-4907-A77A-9DCCAC0EF2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3072E4F-EF4B-4DBE-8FA9-BE155FB7AE1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7A83B2F-2C1F-4408-8A5D-0FBE9A0226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1DB7B28-25E1-4CA2-B099-10C03059D6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661741F-BDDC-4B4F-980E-B9BCA09ACDE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05A77A16-D9E6-4A29-AC65-3F7E67AB31C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892406EA-10F1-4364-A1E9-2404506966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3CF3331A-E7F7-46CE-8A99-C7C486FF66B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DBEFD7B-4513-40FE-9C7F-4792499CE8B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49D3BD8-F81A-462D-A1BE-4FD7CED7EEF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2088CD6-935C-4627-B443-9EAFF2A09E7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83C05B2-D30A-40C5-8F6A-A7865E846DB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5E83A68-10F4-40E5-989F-F6E8EA46DDD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8512899-FE04-4160-8DA9-556EEF5D6A6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7D100B4-6221-4B94-AF18-94B9E04B840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6453CAA-54B5-4A0A-AAD6-8C44225FF0A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998A248-5087-421A-96DB-56E05D534AF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BFE838A-CCE4-4E34-8BC1-C2D84CA5CB6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2FC6E76-1868-4625-AB98-A7D9FA2BDF9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Project Assignment 2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BiteSize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Muhammad Warrad , Rhett Hill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0" y="389880"/>
            <a:ext cx="4808160" cy="36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22777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Q2: InsertInvalidFine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119880" y="2334960"/>
            <a:ext cx="4631040" cy="4318200"/>
          </a:xfrm>
          <a:prstGeom prst="rect">
            <a:avLst/>
          </a:prstGeom>
          <a:solidFill>
            <a:schemeClr val="lt1"/>
          </a:solidFill>
          <a:ln w="12600">
            <a:solidFill>
              <a:schemeClr val="accent6"/>
            </a:solidFill>
            <a:miter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SQL Query: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c678dd"/>
                </a:solidFill>
                <a:latin typeface="Calibri"/>
              </a:rPr>
              <a:t>INSERT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c678dd"/>
                </a:solidFill>
                <a:latin typeface="Calibri"/>
              </a:rPr>
              <a:t>INTO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Fine (fine_id, transaction_id, amount, is_payed) </a:t>
            </a:r>
            <a:r>
              <a:rPr b="0" lang="en-US" sz="2800" spc="-1" strike="noStrike">
                <a:solidFill>
                  <a:srgbClr val="c678dd"/>
                </a:solidFill>
                <a:latin typeface="Calibri"/>
              </a:rPr>
              <a:t>VALUES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(</a:t>
            </a:r>
            <a:r>
              <a:rPr b="0" lang="en-US" sz="2800" spc="-1" strike="noStrike">
                <a:solidFill>
                  <a:srgbClr val="98c379"/>
                </a:solidFill>
                <a:latin typeface="Calibri"/>
              </a:rPr>
              <a:t>'F2'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0" lang="en-US" sz="2800" spc="-1" strike="noStrike">
                <a:solidFill>
                  <a:srgbClr val="98c379"/>
                </a:solidFill>
                <a:latin typeface="Calibri"/>
              </a:rPr>
              <a:t>'T2'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0" lang="en-US" sz="2800" spc="-1" strike="noStrike">
                <a:solidFill>
                  <a:srgbClr val="d19a66"/>
                </a:solidFill>
                <a:latin typeface="Calibri"/>
              </a:rPr>
              <a:t>0.00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0" lang="en-US" sz="2800" spc="-1" strike="noStrike">
                <a:solidFill>
                  <a:srgbClr val="56b6c2"/>
                </a:solidFill>
                <a:latin typeface="Calibri"/>
              </a:rPr>
              <a:t>FALSE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Rectangle 3"/>
          <p:cNvSpPr/>
          <p:nvPr/>
        </p:nvSpPr>
        <p:spPr>
          <a:xfrm>
            <a:off x="4955760" y="536400"/>
            <a:ext cx="7004160" cy="6108840"/>
          </a:xfrm>
          <a:prstGeom prst="rect">
            <a:avLst/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3" name="Rectangle 4"/>
          <p:cNvSpPr/>
          <p:nvPr/>
        </p:nvSpPr>
        <p:spPr>
          <a:xfrm>
            <a:off x="4764240" y="167040"/>
            <a:ext cx="3403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Snapshot of the query output: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Box 5"/>
          <p:cNvSpPr/>
          <p:nvPr/>
        </p:nvSpPr>
        <p:spPr>
          <a:xfrm>
            <a:off x="119880" y="759240"/>
            <a:ext cx="4631040" cy="1491840"/>
          </a:xfrm>
          <a:prstGeom prst="rect">
            <a:avLst/>
          </a:prstGeom>
          <a:solidFill>
            <a:srgbClr val="ffffff"/>
          </a:solidFill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Description: Attempts to insert a fine with an amount below the minimum ($0.00), testing the check constraint to ensure it rejects invalid penalties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5277240" y="2057400"/>
            <a:ext cx="5923800" cy="106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76760" y="226800"/>
            <a:ext cx="4312800" cy="36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Q3:DeleteAuthorTestFK</a:t>
            </a: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119880" y="2334960"/>
            <a:ext cx="4631040" cy="4318200"/>
          </a:xfrm>
          <a:prstGeom prst="rect">
            <a:avLst/>
          </a:prstGeom>
          <a:solidFill>
            <a:schemeClr val="lt1"/>
          </a:solidFill>
          <a:ln w="12600">
            <a:solidFill>
              <a:schemeClr val="accent6"/>
            </a:solidFill>
            <a:miter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SQL Query: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c678dd"/>
                </a:solidFill>
                <a:latin typeface="Calibri"/>
              </a:rPr>
              <a:t>DELETE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c678dd"/>
                </a:solidFill>
                <a:latin typeface="Calibri"/>
              </a:rPr>
              <a:t>FROM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author </a:t>
            </a:r>
            <a:r>
              <a:rPr b="0" lang="en-US" sz="2800" spc="-1" strike="noStrike">
                <a:solidFill>
                  <a:srgbClr val="c678dd"/>
                </a:solidFill>
                <a:latin typeface="Calibri"/>
              </a:rPr>
              <a:t>WHERE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author_id = </a:t>
            </a:r>
            <a:r>
              <a:rPr b="0" lang="en-US" sz="2800" spc="-1" strike="noStrike">
                <a:solidFill>
                  <a:srgbClr val="98c379"/>
                </a:solidFill>
                <a:latin typeface="Calibri"/>
              </a:rPr>
              <a:t>'pearl_s._buck'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Rectangle 3"/>
          <p:cNvSpPr/>
          <p:nvPr/>
        </p:nvSpPr>
        <p:spPr>
          <a:xfrm>
            <a:off x="4955760" y="536400"/>
            <a:ext cx="7004160" cy="6108840"/>
          </a:xfrm>
          <a:prstGeom prst="rect">
            <a:avLst/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9" name="Rectangle 4"/>
          <p:cNvSpPr/>
          <p:nvPr/>
        </p:nvSpPr>
        <p:spPr>
          <a:xfrm>
            <a:off x="4764240" y="167040"/>
            <a:ext cx="3403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Snapshot of the query output: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5"/>
          <p:cNvSpPr/>
          <p:nvPr/>
        </p:nvSpPr>
        <p:spPr>
          <a:xfrm>
            <a:off x="119880" y="759240"/>
            <a:ext cx="4631040" cy="1491840"/>
          </a:xfrm>
          <a:prstGeom prst="rect">
            <a:avLst/>
          </a:prstGeom>
          <a:solidFill>
            <a:srgbClr val="ffffff"/>
          </a:solidFill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Description: Deletes an author to test the foreign key constraint, ensuring the author ID in the Book table is set to NULL, verifying referential integrity.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5715360" y="914400"/>
            <a:ext cx="2971080" cy="104688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4800600" y="4343400"/>
            <a:ext cx="7400160" cy="35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Credits and References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SQL Shack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6000" spc="-1" strike="noStrike">
                <a:solidFill>
                  <a:schemeClr val="dk1"/>
                </a:solidFill>
                <a:latin typeface="Calibri Light"/>
              </a:rPr>
              <a:t>DDL QUERIES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Instructions: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- must include </a:t>
            </a:r>
            <a:r>
              <a:rPr b="1" i="1" lang="en-US" sz="2400" spc="-1" strike="noStrike">
                <a:solidFill>
                  <a:srgbClr val="ff0000"/>
                </a:solidFill>
                <a:latin typeface="Calibri"/>
              </a:rPr>
              <a:t>ALL</a:t>
            </a:r>
            <a:r>
              <a:rPr b="0" i="1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 queries listed in Queries.sql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- must follow the </a:t>
            </a:r>
            <a:r>
              <a:rPr b="1" i="1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exact</a:t>
            </a:r>
            <a:r>
              <a:rPr b="0" i="1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 format provided in the template slide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167040"/>
            <a:ext cx="4842360" cy="59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1"/>
                </a:solidFill>
                <a:latin typeface="Calibri Light"/>
              </a:rPr>
              <a:t>Q1 CreateMemberTable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19880" y="2334960"/>
            <a:ext cx="4631040" cy="4318200"/>
          </a:xfrm>
          <a:prstGeom prst="rect">
            <a:avLst/>
          </a:prstGeom>
          <a:solidFill>
            <a:schemeClr val="lt1"/>
          </a:solidFill>
          <a:ln w="12600">
            <a:solidFill>
              <a:schemeClr val="accent6"/>
            </a:solidFill>
            <a:miter/>
          </a:ln>
        </p:spPr>
        <p:txBody>
          <a:bodyPr lIns="91440" rIns="91440" tIns="45720" bIns="45720" anchor="t">
            <a:normAutofit fontScale="89999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SQL Query: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c678dd"/>
                </a:solidFill>
                <a:latin typeface="Calibri"/>
              </a:rPr>
              <a:t>CREATE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c678dd"/>
                </a:solidFill>
                <a:latin typeface="Calibri"/>
              </a:rPr>
              <a:t>TABLE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c678dd"/>
                </a:solidFill>
                <a:latin typeface="Calibri"/>
              </a:rPr>
              <a:t>Member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( id Serial </a:t>
            </a:r>
            <a:r>
              <a:rPr b="0" lang="en-US" sz="2800" spc="-1" strike="noStrike">
                <a:solidFill>
                  <a:srgbClr val="c678dd"/>
                </a:solidFill>
                <a:latin typeface="Calibri"/>
              </a:rPr>
              <a:t>PRIMARY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Key, member_id </a:t>
            </a:r>
            <a:r>
              <a:rPr b="0" lang="en-US" sz="2800" spc="-1" strike="noStrike">
                <a:solidFill>
                  <a:srgbClr val="d19a66"/>
                </a:solidFill>
                <a:latin typeface="Calibri"/>
              </a:rPr>
              <a:t>VARCHAR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(</a:t>
            </a:r>
            <a:r>
              <a:rPr b="0" lang="en-US" sz="2800" spc="-1" strike="noStrike">
                <a:solidFill>
                  <a:srgbClr val="d19a66"/>
                </a:solidFill>
                <a:latin typeface="Calibri"/>
              </a:rPr>
              <a:t>50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) </a:t>
            </a:r>
            <a:r>
              <a:rPr b="0" lang="en-US" sz="2800" spc="-1" strike="noStrike">
                <a:solidFill>
                  <a:srgbClr val="c678dd"/>
                </a:solidFill>
                <a:latin typeface="Calibri"/>
              </a:rPr>
              <a:t>UNIQUE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c678dd"/>
                </a:solidFill>
                <a:latin typeface="Calibri"/>
              </a:rPr>
              <a:t>NOT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c678dd"/>
                </a:solidFill>
                <a:latin typeface="Calibri"/>
              </a:rPr>
              <a:t>NULL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, first_name </a:t>
            </a:r>
            <a:r>
              <a:rPr b="0" lang="en-US" sz="2800" spc="-1" strike="noStrike">
                <a:solidFill>
                  <a:srgbClr val="d19a66"/>
                </a:solidFill>
                <a:latin typeface="Calibri"/>
              </a:rPr>
              <a:t>VARCHAR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(</a:t>
            </a:r>
            <a:r>
              <a:rPr b="0" lang="en-US" sz="2800" spc="-1" strike="noStrike">
                <a:solidFill>
                  <a:srgbClr val="d19a66"/>
                </a:solidFill>
                <a:latin typeface="Calibri"/>
              </a:rPr>
              <a:t>50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), last_name </a:t>
            </a:r>
            <a:r>
              <a:rPr b="0" lang="en-US" sz="2800" spc="-1" strike="noStrike">
                <a:solidFill>
                  <a:srgbClr val="d19a66"/>
                </a:solidFill>
                <a:latin typeface="Calibri"/>
              </a:rPr>
              <a:t>VARCHAR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(</a:t>
            </a:r>
            <a:r>
              <a:rPr b="0" lang="en-US" sz="2800" spc="-1" strike="noStrike">
                <a:solidFill>
                  <a:srgbClr val="d19a66"/>
                </a:solidFill>
                <a:latin typeface="Calibri"/>
              </a:rPr>
              <a:t>50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) </a:t>
            </a:r>
            <a:r>
              <a:rPr b="0" lang="en-US" sz="2800" spc="-1" strike="noStrike">
                <a:solidFill>
                  <a:srgbClr val="c678dd"/>
                </a:solidFill>
                <a:latin typeface="Calibri"/>
              </a:rPr>
              <a:t>NOT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c678dd"/>
                </a:solidFill>
                <a:latin typeface="Calibri"/>
              </a:rPr>
              <a:t>NULL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, email </a:t>
            </a:r>
            <a:r>
              <a:rPr b="0" lang="en-US" sz="2800" spc="-1" strike="noStrike">
                <a:solidFill>
                  <a:srgbClr val="d19a66"/>
                </a:solidFill>
                <a:latin typeface="Calibri"/>
              </a:rPr>
              <a:t>VARCHAR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(</a:t>
            </a:r>
            <a:r>
              <a:rPr b="0" lang="en-US" sz="2800" spc="-1" strike="noStrike">
                <a:solidFill>
                  <a:srgbClr val="d19a66"/>
                </a:solidFill>
                <a:latin typeface="Calibri"/>
              </a:rPr>
              <a:t>100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) </a:t>
            </a:r>
            <a:r>
              <a:rPr b="0" lang="en-US" sz="2800" spc="-1" strike="noStrike">
                <a:solidFill>
                  <a:srgbClr val="c678dd"/>
                </a:solidFill>
                <a:latin typeface="Calibri"/>
              </a:rPr>
              <a:t>UNIQUE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, membership_date </a:t>
            </a:r>
            <a:r>
              <a:rPr b="0" lang="en-US" sz="2800" spc="-1" strike="noStrike">
                <a:solidFill>
                  <a:srgbClr val="d19a66"/>
                </a:solidFill>
                <a:latin typeface="Calibri"/>
              </a:rPr>
              <a:t>DATE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c678dd"/>
                </a:solidFill>
                <a:latin typeface="Calibri"/>
              </a:rPr>
              <a:t>DEFAULT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e6c07b"/>
                </a:solidFill>
                <a:latin typeface="Calibri"/>
              </a:rPr>
              <a:t>CURRENT_DATE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, Bio </a:t>
            </a:r>
            <a:r>
              <a:rPr b="0" lang="en-US" sz="2800" spc="-1" strike="noStrike">
                <a:solidFill>
                  <a:srgbClr val="d19a66"/>
                </a:solidFill>
                <a:latin typeface="Calibri"/>
              </a:rPr>
              <a:t>VARCHAR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(</a:t>
            </a:r>
            <a:r>
              <a:rPr b="0" lang="en-US" sz="2800" spc="-1" strike="noStrike">
                <a:solidFill>
                  <a:srgbClr val="d19a66"/>
                </a:solidFill>
                <a:latin typeface="Calibri"/>
              </a:rPr>
              <a:t>255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) 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Rectangle 3"/>
          <p:cNvSpPr/>
          <p:nvPr/>
        </p:nvSpPr>
        <p:spPr>
          <a:xfrm>
            <a:off x="4955760" y="536400"/>
            <a:ext cx="7004160" cy="6108840"/>
          </a:xfrm>
          <a:prstGeom prst="rect">
            <a:avLst/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Rectangle 4"/>
          <p:cNvSpPr/>
          <p:nvPr/>
        </p:nvSpPr>
        <p:spPr>
          <a:xfrm>
            <a:off x="4764240" y="167040"/>
            <a:ext cx="3403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Snapshot of the query output: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Box 5"/>
          <p:cNvSpPr/>
          <p:nvPr/>
        </p:nvSpPr>
        <p:spPr>
          <a:xfrm>
            <a:off x="105480" y="850680"/>
            <a:ext cx="4631040" cy="1491840"/>
          </a:xfrm>
          <a:prstGeom prst="rect">
            <a:avLst/>
          </a:prstGeom>
          <a:solidFill>
            <a:srgbClr val="ffffff"/>
          </a:solidFill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Description: Creates a table to store library member information, such as ID, name, email, and membership date, with a default value for the join date and a unique member ID. This supports tracking member accounts. DDL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5105520" y="2057400"/>
            <a:ext cx="7086240" cy="451404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6620400" y="762480"/>
            <a:ext cx="2980440" cy="106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0" y="167040"/>
            <a:ext cx="4842360" cy="59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1"/>
                </a:solidFill>
                <a:latin typeface="Calibri Light"/>
              </a:rPr>
              <a:t>Q2 DropBioColumn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19880" y="2334960"/>
            <a:ext cx="4631040" cy="4318200"/>
          </a:xfrm>
          <a:prstGeom prst="rect">
            <a:avLst/>
          </a:prstGeom>
          <a:solidFill>
            <a:schemeClr val="lt1"/>
          </a:solidFill>
          <a:ln w="12600">
            <a:solidFill>
              <a:schemeClr val="accent6"/>
            </a:solidFill>
            <a:miter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SQL Query: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c678d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678dd"/>
                </a:solidFill>
                <a:latin typeface="Calibri"/>
              </a:rPr>
              <a:t>ALTER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c678dd"/>
                </a:solidFill>
                <a:latin typeface="Calibri"/>
              </a:rPr>
              <a:t>TABLE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c678dd"/>
                </a:solidFill>
                <a:latin typeface="Calibri"/>
              </a:rPr>
              <a:t>Member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c678dd"/>
                </a:solidFill>
                <a:latin typeface="Calibri"/>
              </a:rPr>
              <a:t>DROP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c678dd"/>
                </a:solidFill>
                <a:latin typeface="Calibri"/>
              </a:rPr>
              <a:t>COLUMN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Bio;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Rectangle 3"/>
          <p:cNvSpPr/>
          <p:nvPr/>
        </p:nvSpPr>
        <p:spPr>
          <a:xfrm>
            <a:off x="4955760" y="536400"/>
            <a:ext cx="7004160" cy="6108840"/>
          </a:xfrm>
          <a:prstGeom prst="rect">
            <a:avLst/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5" name="Rectangle 4"/>
          <p:cNvSpPr/>
          <p:nvPr/>
        </p:nvSpPr>
        <p:spPr>
          <a:xfrm>
            <a:off x="4764240" y="167040"/>
            <a:ext cx="3403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Snapshot of the query output: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TextBox 5"/>
          <p:cNvSpPr/>
          <p:nvPr/>
        </p:nvSpPr>
        <p:spPr>
          <a:xfrm>
            <a:off x="105480" y="850680"/>
            <a:ext cx="4631040" cy="1491840"/>
          </a:xfrm>
          <a:prstGeom prst="rect">
            <a:avLst/>
          </a:prstGeom>
          <a:solidFill>
            <a:srgbClr val="ffffff"/>
          </a:solidFill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Description: Removes the unnecessary "Bio" column from the Member table, streamlining the database by eliminating unneeded member details.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DDL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 rot="11400">
            <a:off x="5532480" y="1838520"/>
            <a:ext cx="5887800" cy="5631120"/>
          </a:xfrm>
          <a:prstGeom prst="rect">
            <a:avLst/>
          </a:prstGeom>
          <a:ln w="0">
            <a:noFill/>
          </a:ln>
        </p:spPr>
      </p:pic>
      <p:pic>
        <p:nvPicPr>
          <p:cNvPr id="68" name="" descr=""/>
          <p:cNvPicPr/>
          <p:nvPr/>
        </p:nvPicPr>
        <p:blipFill>
          <a:blip r:embed="rId2"/>
          <a:stretch/>
        </p:blipFill>
        <p:spPr>
          <a:xfrm>
            <a:off x="6849000" y="762480"/>
            <a:ext cx="2980440" cy="106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0" y="167040"/>
            <a:ext cx="4955040" cy="59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Q3 AddFineCheckConstraint</a:t>
            </a: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119880" y="2334960"/>
            <a:ext cx="4631040" cy="4318200"/>
          </a:xfrm>
          <a:prstGeom prst="rect">
            <a:avLst/>
          </a:prstGeom>
          <a:solidFill>
            <a:schemeClr val="lt1"/>
          </a:solidFill>
          <a:ln w="12600">
            <a:solidFill>
              <a:schemeClr val="accent6"/>
            </a:solidFill>
            <a:miter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SQL Query: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c678d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678dd"/>
                </a:solidFill>
                <a:latin typeface="Calibri"/>
              </a:rPr>
              <a:t>ALTER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c678dd"/>
                </a:solidFill>
                <a:latin typeface="Calibri"/>
              </a:rPr>
              <a:t>TABLE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Fine </a:t>
            </a:r>
            <a:r>
              <a:rPr b="0" lang="en-US" sz="2800" spc="-1" strike="noStrike">
                <a:solidFill>
                  <a:srgbClr val="c678dd"/>
                </a:solidFill>
                <a:latin typeface="Calibri"/>
              </a:rPr>
              <a:t>ADD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c678dd"/>
                </a:solidFill>
                <a:latin typeface="Calibri"/>
              </a:rPr>
              <a:t>CONSTRAINT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check_fine_amount </a:t>
            </a:r>
            <a:r>
              <a:rPr b="0" lang="en-US" sz="2800" spc="-1" strike="noStrike">
                <a:solidFill>
                  <a:srgbClr val="c678dd"/>
                </a:solidFill>
                <a:latin typeface="Calibri"/>
              </a:rPr>
              <a:t>CHECK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(amount &gt;= </a:t>
            </a:r>
            <a:r>
              <a:rPr b="0" lang="en-US" sz="2800" spc="-1" strike="noStrike">
                <a:solidFill>
                  <a:srgbClr val="d19a66"/>
                </a:solidFill>
                <a:latin typeface="Calibri"/>
              </a:rPr>
              <a:t>0.5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Rectangle 3"/>
          <p:cNvSpPr/>
          <p:nvPr/>
        </p:nvSpPr>
        <p:spPr>
          <a:xfrm>
            <a:off x="4955760" y="536400"/>
            <a:ext cx="7004160" cy="6108840"/>
          </a:xfrm>
          <a:prstGeom prst="rect">
            <a:avLst/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Rectangle 4"/>
          <p:cNvSpPr/>
          <p:nvPr/>
        </p:nvSpPr>
        <p:spPr>
          <a:xfrm>
            <a:off x="4764240" y="167040"/>
            <a:ext cx="3403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Snapshot of the query output: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extBox 5"/>
          <p:cNvSpPr/>
          <p:nvPr/>
        </p:nvSpPr>
        <p:spPr>
          <a:xfrm>
            <a:off x="105480" y="850680"/>
            <a:ext cx="4631040" cy="1491840"/>
          </a:xfrm>
          <a:prstGeom prst="rect">
            <a:avLst/>
          </a:prstGeom>
          <a:solidFill>
            <a:srgbClr val="ffffff"/>
          </a:solidFill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Description: Adds a check constraint to the Fine table to ensure fines are at least $0.50, enforcing a minimum penalty for overdue books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DDL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6629400" y="952920"/>
            <a:ext cx="3009240" cy="875520"/>
          </a:xfrm>
          <a:prstGeom prst="rect">
            <a:avLst/>
          </a:prstGeom>
          <a:ln w="0">
            <a:noFill/>
          </a:ln>
        </p:spPr>
      </p:pic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5429520" y="3162600"/>
            <a:ext cx="5771520" cy="209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0" y="167040"/>
            <a:ext cx="4842360" cy="59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1"/>
                </a:solidFill>
                <a:latin typeface="Calibri Light"/>
              </a:rPr>
              <a:t>Q4 AddBookAuthorFK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19880" y="2334960"/>
            <a:ext cx="4631040" cy="4318200"/>
          </a:xfrm>
          <a:prstGeom prst="rect">
            <a:avLst/>
          </a:prstGeom>
          <a:solidFill>
            <a:schemeClr val="lt1"/>
          </a:solidFill>
          <a:ln w="12600">
            <a:solidFill>
              <a:schemeClr val="accent6"/>
            </a:solidFill>
            <a:miter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SQL Query: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c678d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678dd"/>
                </a:solidFill>
                <a:latin typeface="Calibri"/>
              </a:rPr>
              <a:t>ALTER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c678dd"/>
                </a:solidFill>
                <a:latin typeface="Calibri"/>
              </a:rPr>
              <a:t>TABLE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Book </a:t>
            </a:r>
            <a:r>
              <a:rPr b="0" lang="en-US" sz="2800" spc="-1" strike="noStrike">
                <a:solidFill>
                  <a:srgbClr val="c678dd"/>
                </a:solidFill>
                <a:latin typeface="Calibri"/>
              </a:rPr>
              <a:t>ADD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c678dd"/>
                </a:solidFill>
                <a:latin typeface="Calibri"/>
              </a:rPr>
              <a:t>CONSTRAINT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fk_author </a:t>
            </a:r>
            <a:r>
              <a:rPr b="0" lang="en-US" sz="2800" spc="-1" strike="noStrike">
                <a:solidFill>
                  <a:srgbClr val="c678dd"/>
                </a:solidFill>
                <a:latin typeface="Calibri"/>
              </a:rPr>
              <a:t>FOREIGN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KEY (author_id) </a:t>
            </a:r>
            <a:r>
              <a:rPr b="0" lang="en-US" sz="2800" spc="-1" strike="noStrike">
                <a:solidFill>
                  <a:srgbClr val="c678dd"/>
                </a:solidFill>
                <a:latin typeface="Calibri"/>
              </a:rPr>
              <a:t>REFERENCES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Author(author_id) </a:t>
            </a:r>
            <a:r>
              <a:rPr b="0" lang="en-US" sz="2800" spc="-1" strike="noStrike">
                <a:solidFill>
                  <a:srgbClr val="c678dd"/>
                </a:solidFill>
                <a:latin typeface="Calibri"/>
              </a:rPr>
              <a:t>ON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c678dd"/>
                </a:solidFill>
                <a:latin typeface="Calibri"/>
              </a:rPr>
              <a:t>DELETE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c678dd"/>
                </a:solidFill>
                <a:latin typeface="Calibri"/>
              </a:rPr>
              <a:t>SET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c678dd"/>
                </a:solidFill>
                <a:latin typeface="Calibri"/>
              </a:rPr>
              <a:t>NULL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;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Rectangle 3"/>
          <p:cNvSpPr/>
          <p:nvPr/>
        </p:nvSpPr>
        <p:spPr>
          <a:xfrm>
            <a:off x="4955760" y="536400"/>
            <a:ext cx="7004160" cy="6108840"/>
          </a:xfrm>
          <a:prstGeom prst="rect">
            <a:avLst/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Rectangle 4"/>
          <p:cNvSpPr/>
          <p:nvPr/>
        </p:nvSpPr>
        <p:spPr>
          <a:xfrm>
            <a:off x="4764240" y="167040"/>
            <a:ext cx="3403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Snapshot of the query output: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Box 5"/>
          <p:cNvSpPr/>
          <p:nvPr/>
        </p:nvSpPr>
        <p:spPr>
          <a:xfrm>
            <a:off x="105480" y="850680"/>
            <a:ext cx="4631040" cy="1491840"/>
          </a:xfrm>
          <a:prstGeom prst="rect">
            <a:avLst/>
          </a:prstGeom>
          <a:solidFill>
            <a:srgbClr val="ffffff"/>
          </a:solidFill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Description: Establishes a foreign key relationship between the Book and Author tables, setting the author ID to NULL if an author is deleted, maintaining data integrity in the catalog. DDL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6820200" y="685800"/>
            <a:ext cx="3009240" cy="875520"/>
          </a:xfrm>
          <a:prstGeom prst="rect">
            <a:avLst/>
          </a:prstGeom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4955760" y="2274120"/>
            <a:ext cx="6838200" cy="437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045400" cy="84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Q5 CreateOverdueFineTrigger</a:t>
            </a: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119880" y="2334960"/>
            <a:ext cx="4631040" cy="4318200"/>
          </a:xfrm>
          <a:prstGeom prst="rect">
            <a:avLst/>
          </a:prstGeom>
          <a:solidFill>
            <a:schemeClr val="lt1"/>
          </a:solidFill>
          <a:ln w="12600">
            <a:solidFill>
              <a:schemeClr val="accent6"/>
            </a:solidFill>
            <a:miter/>
          </a:ln>
        </p:spPr>
        <p:txBody>
          <a:bodyPr lIns="91440" rIns="91440" tIns="45720" bIns="45720" anchor="t">
            <a:normAutofit fontScale="46666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SQL Query: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CREATE OR REPLACE FUNCTION apply_fine_if_overdue()RETURNS TRIGGER AS $$DECLARE overdue_days INT; fine_amount NUMERIC;BEGIN -- Check if return_date is after due_date, and if it's not NULL IF NEW.return_date IS NOT NULL AND NEW.return_date &gt; NEW.due_date THEN -- Calculate overdue days overdue_days := NEW.return_date - NEW.due_date; fine_amount := overdue_days * 0.50; INSERT INTO Fine (fine_id, transaction_id, amount, is_payed) VALUES ('F' || nextval('fine_seq'), NEW.transaction_id, fine_amount, FALSE); END IF;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RETURN NEW;END;$$ LANGUAGE plpgsql;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CREATE TRIGGER check_overdue_fineAFTER INSERT OR UPDATE ON TransactionFOR EACH ROWWHEN (NEW.return_date IS NOT NULL AND NEW.return_date &gt; NEW.due_date)EXECUTE FUNCTION apply_fine_if_overdue();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Rectangle 3"/>
          <p:cNvSpPr/>
          <p:nvPr/>
        </p:nvSpPr>
        <p:spPr>
          <a:xfrm>
            <a:off x="4955760" y="536400"/>
            <a:ext cx="7004160" cy="6108840"/>
          </a:xfrm>
          <a:prstGeom prst="rect">
            <a:avLst/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6" name="Rectangle 4"/>
          <p:cNvSpPr/>
          <p:nvPr/>
        </p:nvSpPr>
        <p:spPr>
          <a:xfrm>
            <a:off x="4764240" y="167040"/>
            <a:ext cx="3403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Snapshot of the query output: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Box 5"/>
          <p:cNvSpPr/>
          <p:nvPr/>
        </p:nvSpPr>
        <p:spPr>
          <a:xfrm>
            <a:off x="105480" y="850680"/>
            <a:ext cx="4631040" cy="1491840"/>
          </a:xfrm>
          <a:prstGeom prst="rect">
            <a:avLst/>
          </a:prstGeom>
          <a:solidFill>
            <a:srgbClr val="ffffff"/>
          </a:solidFill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Description: Creates a trigger that calculates and applies a fine (50 cents per overdue day) when a book is returned late, automating penalty enforcement in transactions.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6629400" y="685800"/>
            <a:ext cx="3009240" cy="875520"/>
          </a:xfrm>
          <a:prstGeom prst="rect">
            <a:avLst/>
          </a:prstGeom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4800960" y="2235960"/>
            <a:ext cx="7085880" cy="440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DML QUERIES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Instructions: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- must include </a:t>
            </a:r>
            <a:r>
              <a:rPr b="1" i="1" lang="en-US" sz="2400" spc="-1" strike="noStrike">
                <a:solidFill>
                  <a:srgbClr val="ff0000"/>
                </a:solidFill>
                <a:latin typeface="Calibri"/>
              </a:rPr>
              <a:t>ALL</a:t>
            </a:r>
            <a:r>
              <a:rPr b="0" i="1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 queries listed in Queries.sql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- must follow the </a:t>
            </a:r>
            <a:r>
              <a:rPr b="1" i="1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exact</a:t>
            </a:r>
            <a:r>
              <a:rPr b="0" i="1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 format provided in the template slide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-21960" y="292680"/>
            <a:ext cx="4977000" cy="675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100" spc="-1" strike="noStrike">
                <a:solidFill>
                  <a:schemeClr val="dk1"/>
                </a:solidFill>
                <a:latin typeface="Calibri Light"/>
              </a:rPr>
              <a:t>Q1:InsertOverdueTransaction</a:t>
            </a:r>
            <a:br>
              <a:rPr sz="3100"/>
            </a:b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119880" y="2446920"/>
            <a:ext cx="4631040" cy="4318200"/>
          </a:xfrm>
          <a:prstGeom prst="rect">
            <a:avLst/>
          </a:prstGeom>
          <a:solidFill>
            <a:schemeClr val="lt1"/>
          </a:solidFill>
          <a:ln w="12600">
            <a:solidFill>
              <a:schemeClr val="accent6"/>
            </a:solidFill>
            <a:miter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SQL Query: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c678dd"/>
                </a:solidFill>
                <a:latin typeface="Calibri"/>
              </a:rPr>
              <a:t>INSERT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c678dd"/>
                </a:solidFill>
                <a:latin typeface="Calibri"/>
              </a:rPr>
              <a:t>INTO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Transaction(book_id, member_id, checkout_date, due_date, return_date) </a:t>
            </a:r>
            <a:r>
              <a:rPr b="0" lang="en-US" sz="2800" spc="-1" strike="noStrike">
                <a:solidFill>
                  <a:srgbClr val="c678dd"/>
                </a:solidFill>
                <a:latin typeface="Calibri"/>
              </a:rPr>
              <a:t>VALUES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(</a:t>
            </a:r>
            <a:r>
              <a:rPr b="0" lang="en-US" sz="2800" spc="-1" strike="noStrike">
                <a:solidFill>
                  <a:srgbClr val="98c379"/>
                </a:solidFill>
                <a:latin typeface="Calibri"/>
              </a:rPr>
              <a:t>'OL81634W'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0" lang="en-US" sz="2800" spc="-1" strike="noStrike">
                <a:solidFill>
                  <a:srgbClr val="98c379"/>
                </a:solidFill>
                <a:latin typeface="Calibri"/>
              </a:rPr>
              <a:t>'M5'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0" lang="en-US" sz="2800" spc="-1" strike="noStrike">
                <a:solidFill>
                  <a:srgbClr val="98c379"/>
                </a:solidFill>
                <a:latin typeface="Calibri"/>
              </a:rPr>
              <a:t>'2025-02-26'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,</a:t>
            </a:r>
            <a:r>
              <a:rPr b="0" lang="en-US" sz="2800" spc="-1" strike="noStrike">
                <a:solidFill>
                  <a:srgbClr val="98c379"/>
                </a:solidFill>
                <a:latin typeface="Calibri"/>
              </a:rPr>
              <a:t>'2025-03-12'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,</a:t>
            </a:r>
            <a:r>
              <a:rPr b="0" lang="en-US" sz="2800" spc="-1" strike="noStrike">
                <a:solidFill>
                  <a:srgbClr val="98c379"/>
                </a:solidFill>
                <a:latin typeface="Calibri"/>
              </a:rPr>
              <a:t>'2025-03-19'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Rectangle 3"/>
          <p:cNvSpPr/>
          <p:nvPr/>
        </p:nvSpPr>
        <p:spPr>
          <a:xfrm>
            <a:off x="4955400" y="536400"/>
            <a:ext cx="7004160" cy="6108840"/>
          </a:xfrm>
          <a:prstGeom prst="rect">
            <a:avLst/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5" name="Rectangle 4"/>
          <p:cNvSpPr/>
          <p:nvPr/>
        </p:nvSpPr>
        <p:spPr>
          <a:xfrm>
            <a:off x="4764240" y="167040"/>
            <a:ext cx="3403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Snapshot of the query output: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Box 5"/>
          <p:cNvSpPr/>
          <p:nvPr/>
        </p:nvSpPr>
        <p:spPr>
          <a:xfrm>
            <a:off x="119880" y="815040"/>
            <a:ext cx="4631040" cy="1491840"/>
          </a:xfrm>
          <a:prstGeom prst="rect">
            <a:avLst/>
          </a:prstGeom>
          <a:solidFill>
            <a:srgbClr val="ffffff"/>
          </a:solidFill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Description: : Inserts a transaction for a book returned late (March 19 vs. due March 12), testing the overdue fine trigger by simulating a real borrowing scenario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5220000" y="1143000"/>
            <a:ext cx="3009240" cy="87552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4800600" y="2057400"/>
            <a:ext cx="7416720" cy="126612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3"/>
          <a:stretch/>
        </p:blipFill>
        <p:spPr>
          <a:xfrm>
            <a:off x="6343920" y="3858120"/>
            <a:ext cx="5543280" cy="208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1107</TotalTime>
  <Application>LibreOffice/24.2.7.2$Linux_X86_64 LibreOffice_project/420$Build-2</Application>
  <AppVersion>15.0000</AppVersion>
  <Words>855</Words>
  <Paragraphs>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2018-04-19T19:36:03Z</dcterms:created>
  <dc:creator>Omer</dc:creator>
  <dc:description/>
  <dc:language>en-US</dc:language>
  <cp:lastModifiedBy/>
  <cp:lastPrinted>2019-12-03T02:05:46Z</cp:lastPrinted>
  <dcterms:modified xsi:type="dcterms:W3CDTF">2025-04-01T21:35:07Z</dcterms:modified>
  <cp:revision>179</cp:revision>
  <dc:subject/>
  <dc:title>CMPS 439/539 FINAL PROJECT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13</vt:i4>
  </property>
</Properties>
</file>