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B8714E9-6ECD-44C9-B04C-3A871F9679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09ABA74-1FD8-43F2-9E74-25680FCF33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6D54867-72A8-4E14-A699-A5FF86E302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5905DED-7618-4334-8AEB-84DE1D7005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74C9B9-26DF-4F3B-B036-0AF7878797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81EE72E-4218-4511-BDEA-ECA9940BDD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C0A2775-4089-45BD-B498-872EB91FEF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66C1051-31A5-41BE-8011-6679D79C21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3842712-21B3-44FA-AE19-064EE19C16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7D672F4-5B94-4778-9D96-8FB4DC5B7B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B415388-C2AF-47DE-9520-9369ACB5E5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3048E7-4780-4616-9867-162878A8D15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194E31-D6A5-4A65-A3EF-08995F8B7CC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AEA73A-6BE4-46BD-AEBF-3DCBE0A636A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E8933C-B440-430A-92D7-9284E9242EE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7A2585-60B1-4091-90C5-38EA4F72E26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7095E9-9F2E-43C2-8E99-EB029969349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D90805-9B93-4BC6-8B1E-2BBFACA3CD8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00D3E3-D475-489E-AFD5-CFD7A1A7E87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BF17AC-D975-4265-BE20-06975953F66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EC11A4-1FAE-461D-9497-F5F5E3AAE92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B506785-E304-4C8A-BBCF-1FC46965E08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CMPS 4390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PROJECT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Na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e: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By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te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Siz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76760" y="153000"/>
            <a:ext cx="4312440" cy="44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5000" lnSpcReduction="20000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Q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#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: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&lt;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Q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y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&gt;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0680" cy="431784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Rectangle 3"/>
          <p:cNvSpPr/>
          <p:nvPr/>
        </p:nvSpPr>
        <p:spPr>
          <a:xfrm>
            <a:off x="4955760" y="536400"/>
            <a:ext cx="7003800" cy="610848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5"/>
          <p:cNvSpPr/>
          <p:nvPr/>
        </p:nvSpPr>
        <p:spPr>
          <a:xfrm>
            <a:off x="119880" y="759240"/>
            <a:ext cx="4630680" cy="149148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7"/>
          <p:cNvSpPr/>
          <p:nvPr/>
        </p:nvSpPr>
        <p:spPr>
          <a:xfrm>
            <a:off x="3780720" y="2725560"/>
            <a:ext cx="5621040" cy="3107160"/>
          </a:xfrm>
          <a:prstGeom prst="rect">
            <a:avLst/>
          </a:prstGeom>
          <a:solidFill>
            <a:srgbClr val="ffff00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THIS IS A TEMPLATE SLIDE.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USE THIS TEMPLATE AS IS. DO NOT CHANGE THE FORMAT.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JUST ENTER or COPY/PASTE YOUR ANSWER.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The snapshot should include the output message, the table(s) created/affected/related; if table(s) are too big, then just show partially.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You may need to show table(s) before and after executing the query.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F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A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Discuss Functional Dependencies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25640" y="62280"/>
            <a:ext cx="1821960" cy="54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7777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2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tangle 3"/>
          <p:cNvSpPr/>
          <p:nvPr/>
        </p:nvSpPr>
        <p:spPr>
          <a:xfrm>
            <a:off x="2409120" y="1889640"/>
            <a:ext cx="2001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{</a:t>
            </a:r>
            <a:r>
              <a:rPr b="0" i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A1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A2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A3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} </a:t>
            </a:r>
            <a:r>
              <a:rPr b="0" i="1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{A5}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tangle 4"/>
          <p:cNvSpPr/>
          <p:nvPr/>
        </p:nvSpPr>
        <p:spPr>
          <a:xfrm>
            <a:off x="2400480" y="2294640"/>
            <a:ext cx="1966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{A1, A2}</a:t>
            </a:r>
            <a:r>
              <a:rPr b="0" i="1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{B4, B8}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5"/>
          <p:cNvSpPr/>
          <p:nvPr/>
        </p:nvSpPr>
        <p:spPr>
          <a:xfrm>
            <a:off x="321480" y="1881000"/>
            <a:ext cx="18219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Full Dependency: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6"/>
          <p:cNvSpPr/>
          <p:nvPr/>
        </p:nvSpPr>
        <p:spPr>
          <a:xfrm>
            <a:off x="321480" y="2294640"/>
            <a:ext cx="21484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Partial Dependency: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7" name="Table 7"/>
          <p:cNvGraphicFramePr/>
          <p:nvPr/>
        </p:nvGraphicFramePr>
        <p:xfrm>
          <a:off x="695880" y="3428640"/>
          <a:ext cx="3493440" cy="3701880"/>
        </p:xfrm>
        <a:graphic>
          <a:graphicData uri="http://schemas.openxmlformats.org/drawingml/2006/table">
            <a:tbl>
              <a:tblPr/>
              <a:tblGrid>
                <a:gridCol w="596880"/>
                <a:gridCol w="596880"/>
                <a:gridCol w="596880"/>
                <a:gridCol w="596880"/>
                <a:gridCol w="548640"/>
                <a:gridCol w="557640"/>
              </a:tblGrid>
              <a:tr h="4996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B4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A5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B8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8" name="Rectangle 8"/>
          <p:cNvSpPr/>
          <p:nvPr/>
        </p:nvSpPr>
        <p:spPr>
          <a:xfrm>
            <a:off x="528480" y="3956040"/>
            <a:ext cx="1376280" cy="8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Rectangle 9"/>
          <p:cNvSpPr/>
          <p:nvPr/>
        </p:nvSpPr>
        <p:spPr>
          <a:xfrm>
            <a:off x="2461680" y="3956040"/>
            <a:ext cx="577080" cy="8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Rectangle 10"/>
          <p:cNvSpPr/>
          <p:nvPr/>
        </p:nvSpPr>
        <p:spPr>
          <a:xfrm>
            <a:off x="3595680" y="3956040"/>
            <a:ext cx="577080" cy="8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Rectangle 11"/>
          <p:cNvSpPr/>
          <p:nvPr/>
        </p:nvSpPr>
        <p:spPr>
          <a:xfrm>
            <a:off x="527760" y="4913640"/>
            <a:ext cx="1376280" cy="1446120"/>
          </a:xfrm>
          <a:prstGeom prst="rect">
            <a:avLst/>
          </a:prstGeom>
          <a:noFill/>
          <a:ln w="28575">
            <a:solidFill>
              <a:srgbClr val="a9d18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Rectangle 12"/>
          <p:cNvSpPr/>
          <p:nvPr/>
        </p:nvSpPr>
        <p:spPr>
          <a:xfrm>
            <a:off x="2461320" y="4913640"/>
            <a:ext cx="577080" cy="1446120"/>
          </a:xfrm>
          <a:prstGeom prst="rect">
            <a:avLst/>
          </a:prstGeom>
          <a:noFill/>
          <a:ln w="28575">
            <a:solidFill>
              <a:srgbClr val="a9d18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Rectangle 13"/>
          <p:cNvSpPr/>
          <p:nvPr/>
        </p:nvSpPr>
        <p:spPr>
          <a:xfrm>
            <a:off x="3595320" y="4913640"/>
            <a:ext cx="577080" cy="1446120"/>
          </a:xfrm>
          <a:prstGeom prst="rect">
            <a:avLst/>
          </a:prstGeom>
          <a:noFill/>
          <a:ln w="28575">
            <a:solidFill>
              <a:srgbClr val="a9d18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94" name="Table 14"/>
          <p:cNvGraphicFramePr/>
          <p:nvPr/>
        </p:nvGraphicFramePr>
        <p:xfrm>
          <a:off x="5218560" y="3413880"/>
          <a:ext cx="2387160" cy="2998080"/>
        </p:xfrm>
        <a:graphic>
          <a:graphicData uri="http://schemas.openxmlformats.org/drawingml/2006/table">
            <a:tbl>
              <a:tblPr/>
              <a:tblGrid>
                <a:gridCol w="596880"/>
                <a:gridCol w="596880"/>
                <a:gridCol w="596880"/>
                <a:gridCol w="596880"/>
              </a:tblGrid>
              <a:tr h="4996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A3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A5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V35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5" name="Table 15"/>
          <p:cNvGraphicFramePr/>
          <p:nvPr/>
        </p:nvGraphicFramePr>
        <p:xfrm>
          <a:off x="8157600" y="3413880"/>
          <a:ext cx="2347920" cy="1780560"/>
        </p:xfrm>
        <a:graphic>
          <a:graphicData uri="http://schemas.openxmlformats.org/drawingml/2006/table">
            <a:tbl>
              <a:tblPr/>
              <a:tblGrid>
                <a:gridCol w="596880"/>
                <a:gridCol w="596880"/>
                <a:gridCol w="596880"/>
                <a:gridCol w="557640"/>
              </a:tblGrid>
              <a:tr h="4996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B4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B8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V41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V42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6" name="TextBox 16"/>
          <p:cNvSpPr/>
          <p:nvPr/>
        </p:nvSpPr>
        <p:spPr>
          <a:xfrm>
            <a:off x="1927800" y="2962800"/>
            <a:ext cx="1150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AB_TABLE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5773320" y="2962800"/>
            <a:ext cx="115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A_TABLE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18"/>
          <p:cNvSpPr/>
          <p:nvPr/>
        </p:nvSpPr>
        <p:spPr>
          <a:xfrm>
            <a:off x="8564040" y="2962800"/>
            <a:ext cx="115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B_TABLE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Right Arrow 19"/>
          <p:cNvSpPr/>
          <p:nvPr/>
        </p:nvSpPr>
        <p:spPr>
          <a:xfrm>
            <a:off x="4449960" y="4466520"/>
            <a:ext cx="509400" cy="53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0" name="Rectangle 21"/>
          <p:cNvSpPr/>
          <p:nvPr/>
        </p:nvSpPr>
        <p:spPr>
          <a:xfrm>
            <a:off x="1624680" y="54720"/>
            <a:ext cx="10236960" cy="1186920"/>
          </a:xfrm>
          <a:prstGeom prst="rect">
            <a:avLst/>
          </a:prstGeom>
          <a:solidFill>
            <a:srgbClr val="ffffff"/>
          </a:solidFill>
          <a:ln>
            <a:solidFill>
              <a:srgbClr val="70ad47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Instructions: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Discuss functional dependencies. Use the form “FD-type: X </a:t>
            </a:r>
            <a:r>
              <a:rPr b="0" i="1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Y”; show how you normalized tables in your database by means of 2NF procedure. Provide some </a:t>
            </a:r>
            <a:r>
              <a:rPr b="1" i="1" lang="en-US" sz="1800" spc="-1" strike="noStrike">
                <a:solidFill>
                  <a:srgbClr val="ff0000"/>
                </a:solidFill>
                <a:latin typeface="Calibri"/>
              </a:rPr>
              <a:t>sample tuples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of </a:t>
            </a:r>
            <a:r>
              <a:rPr b="1" i="1" lang="en-US" sz="1800" spc="-1" strike="noStrike">
                <a:solidFill>
                  <a:srgbClr val="ff0000"/>
                </a:solidFill>
                <a:latin typeface="Calibri"/>
              </a:rPr>
              <a:t>your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database </a:t>
            </a:r>
            <a:r>
              <a:rPr b="1" i="1" lang="en-US" sz="1800" spc="-1" strike="noStrike">
                <a:solidFill>
                  <a:srgbClr val="ff0000"/>
                </a:solidFill>
                <a:latin typeface="Calibri"/>
              </a:rPr>
              <a:t>before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i="1" lang="en-US" sz="1800" spc="-1" strike="noStrike">
                <a:solidFill>
                  <a:srgbClr val="ff0000"/>
                </a:solidFill>
                <a:latin typeface="Calibri"/>
              </a:rPr>
              <a:t>after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applying 2NF normalization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. </a:t>
            </a:r>
            <a:r>
              <a:rPr b="0" i="1" lang="en-US" sz="1800" spc="-1" strike="noStrike">
                <a:solidFill>
                  <a:srgbClr val="ff0000"/>
                </a:solidFill>
                <a:latin typeface="Calibri"/>
              </a:rPr>
              <a:t>MUST be in the format below.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Box 20"/>
          <p:cNvSpPr/>
          <p:nvPr/>
        </p:nvSpPr>
        <p:spPr>
          <a:xfrm>
            <a:off x="5034240" y="1889640"/>
            <a:ext cx="2179440" cy="638280"/>
          </a:xfrm>
          <a:prstGeom prst="rect">
            <a:avLst/>
          </a:prstGeom>
          <a:solidFill>
            <a:srgbClr val="ffff00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BEFORE NORMALIZATION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ight Brace 22"/>
          <p:cNvSpPr/>
          <p:nvPr/>
        </p:nvSpPr>
        <p:spPr>
          <a:xfrm>
            <a:off x="4449960" y="1805400"/>
            <a:ext cx="526320" cy="7786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5640" y="62280"/>
            <a:ext cx="10514520" cy="73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3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122920" y="62280"/>
            <a:ext cx="9959040" cy="120204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 fontScale="64999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chemeClr val="dk1"/>
                </a:solidFill>
                <a:latin typeface="Calibri"/>
              </a:rPr>
              <a:t>Instructions: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Discuss functional dependencies. Use the form “FD-type: </a:t>
            </a:r>
            <a:r>
              <a:rPr b="0" i="1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X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i="1" lang="en-US" sz="2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 Y </a:t>
            </a:r>
            <a:r>
              <a:rPr b="0" i="1" lang="en-US" sz="2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 Z”; show how you normalized tables in your database by means of 3NF procedure. Provide some </a:t>
            </a: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sample tuples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of </a:t>
            </a: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your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 database </a:t>
            </a: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before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i="1" lang="en-US" sz="2800" spc="-1" strike="noStrike">
                <a:solidFill>
                  <a:srgbClr val="ff0000"/>
                </a:solidFill>
                <a:latin typeface="Calibri"/>
              </a:rPr>
              <a:t>after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 applying 3NF normalization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. </a:t>
            </a:r>
            <a:r>
              <a:rPr b="0" i="1" lang="en-US" sz="2800" spc="-1" strike="noStrike">
                <a:solidFill>
                  <a:srgbClr val="ff0000"/>
                </a:solidFill>
                <a:latin typeface="Calibri"/>
              </a:rPr>
              <a:t>MUST be in the format below.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3"/>
          <p:cNvSpPr/>
          <p:nvPr/>
        </p:nvSpPr>
        <p:spPr>
          <a:xfrm>
            <a:off x="1257480" y="1729800"/>
            <a:ext cx="380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Transitive FD: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{</a:t>
            </a:r>
            <a:r>
              <a:rPr b="0" i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A1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i="1" lang="en-US" sz="1800" spc="-1" strike="noStrike" u="sng">
                <a:solidFill>
                  <a:schemeClr val="dk1"/>
                </a:solidFill>
                <a:uFillTx/>
                <a:latin typeface="Calibri"/>
              </a:rPr>
              <a:t>A2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} </a:t>
            </a:r>
            <a:r>
              <a:rPr b="0" i="1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{A5} </a:t>
            </a:r>
            <a:r>
              <a:rPr b="0" i="1" lang="en-US" sz="1800" spc="-1" strike="noStrike">
                <a:solidFill>
                  <a:schemeClr val="dk1"/>
                </a:solidFill>
                <a:latin typeface="Wingdings"/>
              </a:rPr>
              <a:t>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 {B8}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6" name="Table 7"/>
          <p:cNvGraphicFramePr/>
          <p:nvPr/>
        </p:nvGraphicFramePr>
        <p:xfrm>
          <a:off x="1202040" y="3061440"/>
          <a:ext cx="2299680" cy="3701880"/>
        </p:xfrm>
        <a:graphic>
          <a:graphicData uri="http://schemas.openxmlformats.org/drawingml/2006/table">
            <a:tbl>
              <a:tblPr/>
              <a:tblGrid>
                <a:gridCol w="596880"/>
                <a:gridCol w="596880"/>
                <a:gridCol w="548640"/>
                <a:gridCol w="557640"/>
              </a:tblGrid>
              <a:tr h="4996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A5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B8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7" name="Table 14"/>
          <p:cNvGraphicFramePr/>
          <p:nvPr/>
        </p:nvGraphicFramePr>
        <p:xfrm>
          <a:off x="5724720" y="3046320"/>
          <a:ext cx="1790280" cy="2998080"/>
        </p:xfrm>
        <a:graphic>
          <a:graphicData uri="http://schemas.openxmlformats.org/drawingml/2006/table">
            <a:tbl>
              <a:tblPr/>
              <a:tblGrid>
                <a:gridCol w="596880"/>
                <a:gridCol w="596880"/>
                <a:gridCol w="596880"/>
              </a:tblGrid>
              <a:tr h="4996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A1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A2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A5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V12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V22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8" name="Table 15"/>
          <p:cNvGraphicFramePr/>
          <p:nvPr/>
        </p:nvGraphicFramePr>
        <p:xfrm>
          <a:off x="8663760" y="3046320"/>
          <a:ext cx="1154160" cy="1780560"/>
        </p:xfrm>
        <a:graphic>
          <a:graphicData uri="http://schemas.openxmlformats.org/drawingml/2006/table">
            <a:tbl>
              <a:tblPr/>
              <a:tblGrid>
                <a:gridCol w="596880"/>
                <a:gridCol w="557640"/>
              </a:tblGrid>
              <a:tr h="4996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 u="sng">
                          <a:solidFill>
                            <a:schemeClr val="lt1"/>
                          </a:solidFill>
                          <a:uFillTx/>
                          <a:latin typeface="Calibri"/>
                        </a:rPr>
                        <a:t>A5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B8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49968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V52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V83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9" name="TextBox 16"/>
          <p:cNvSpPr/>
          <p:nvPr/>
        </p:nvSpPr>
        <p:spPr>
          <a:xfrm>
            <a:off x="1837440" y="2619720"/>
            <a:ext cx="1150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AB_TABLE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17"/>
          <p:cNvSpPr/>
          <p:nvPr/>
        </p:nvSpPr>
        <p:spPr>
          <a:xfrm>
            <a:off x="6085440" y="2500200"/>
            <a:ext cx="115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A_TABLE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18"/>
          <p:cNvSpPr/>
          <p:nvPr/>
        </p:nvSpPr>
        <p:spPr>
          <a:xfrm>
            <a:off x="8773560" y="2500200"/>
            <a:ext cx="115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B_TABLE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ctangle 19"/>
          <p:cNvSpPr/>
          <p:nvPr/>
        </p:nvSpPr>
        <p:spPr>
          <a:xfrm>
            <a:off x="1123560" y="3588480"/>
            <a:ext cx="1192320" cy="8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Rectangle 20"/>
          <p:cNvSpPr/>
          <p:nvPr/>
        </p:nvSpPr>
        <p:spPr>
          <a:xfrm>
            <a:off x="2413080" y="3588480"/>
            <a:ext cx="496800" cy="8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Rectangle 21"/>
          <p:cNvSpPr/>
          <p:nvPr/>
        </p:nvSpPr>
        <p:spPr>
          <a:xfrm>
            <a:off x="2963520" y="3588480"/>
            <a:ext cx="496800" cy="86004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Rectangle 22"/>
          <p:cNvSpPr/>
          <p:nvPr/>
        </p:nvSpPr>
        <p:spPr>
          <a:xfrm>
            <a:off x="1123920" y="4570560"/>
            <a:ext cx="1192320" cy="1416960"/>
          </a:xfrm>
          <a:prstGeom prst="rect">
            <a:avLst/>
          </a:prstGeom>
          <a:noFill/>
          <a:ln w="28575">
            <a:solidFill>
              <a:srgbClr val="a9d18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6" name="Rectangle 23"/>
          <p:cNvSpPr/>
          <p:nvPr/>
        </p:nvSpPr>
        <p:spPr>
          <a:xfrm>
            <a:off x="2413440" y="4570560"/>
            <a:ext cx="496800" cy="1416960"/>
          </a:xfrm>
          <a:prstGeom prst="rect">
            <a:avLst/>
          </a:prstGeom>
          <a:noFill/>
          <a:ln w="28575">
            <a:solidFill>
              <a:srgbClr val="a9d18e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Rectangle 24"/>
          <p:cNvSpPr/>
          <p:nvPr/>
        </p:nvSpPr>
        <p:spPr>
          <a:xfrm>
            <a:off x="2963520" y="4570560"/>
            <a:ext cx="496800" cy="1416960"/>
          </a:xfrm>
          <a:prstGeom prst="rect">
            <a:avLst/>
          </a:prstGeom>
          <a:noFill/>
          <a:ln w="28575">
            <a:solidFill>
              <a:srgbClr val="a9d18e"/>
            </a:solidFill>
            <a:prstDash val="lg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Right Arrow 25"/>
          <p:cNvSpPr/>
          <p:nvPr/>
        </p:nvSpPr>
        <p:spPr>
          <a:xfrm>
            <a:off x="4203720" y="4011840"/>
            <a:ext cx="509400" cy="5331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d7d31"/>
          </a:solidFill>
          <a:ln>
            <a:solidFill>
              <a:srgbClr val="af5c2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9" name="TextBox 26"/>
          <p:cNvSpPr/>
          <p:nvPr/>
        </p:nvSpPr>
        <p:spPr>
          <a:xfrm>
            <a:off x="5592960" y="1602000"/>
            <a:ext cx="2179440" cy="638280"/>
          </a:xfrm>
          <a:prstGeom prst="rect">
            <a:avLst/>
          </a:prstGeom>
          <a:solidFill>
            <a:srgbClr val="ffff00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BEFORE NORMALIZATION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ight Brace 27"/>
          <p:cNvSpPr/>
          <p:nvPr/>
        </p:nvSpPr>
        <p:spPr>
          <a:xfrm>
            <a:off x="5008680" y="1517400"/>
            <a:ext cx="526320" cy="778680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1960" y="705600"/>
            <a:ext cx="10514520" cy="285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F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A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31960" y="3585240"/>
            <a:ext cx="5755680" cy="50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666"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Discuss Possible Anomalies and Remedies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ontent Placeholder 2"/>
          <p:cNvSpPr/>
          <p:nvPr/>
        </p:nvSpPr>
        <p:spPr>
          <a:xfrm>
            <a:off x="911520" y="4211640"/>
            <a:ext cx="10664280" cy="140292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rmAutofit fontScale="62222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Instructions: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8b8b8b"/>
              </a:buClr>
              <a:buFont typeface="Arial"/>
              <a:buChar char="-"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Provide some sample tuples of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your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database to discuss possible anomaly issues related to data insertion, update, delete anomalies existing in </a:t>
            </a:r>
            <a:r>
              <a:rPr b="0" i="1" lang="en-US" sz="2400" spc="-1" strike="noStrike" u="sng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your database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. If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does not exist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, then add some sample tuples to your tables in your database so that an insertion, an update, and a delete anomaly exist.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001"/>
              </a:spcBef>
              <a:buClr>
                <a:srgbClr val="8b8b8b"/>
              </a:buClr>
              <a:buFont typeface="Arial"/>
              <a:buChar char="-"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Propose remedies </a:t>
            </a:r>
            <a:r>
              <a:rPr b="0" i="1" lang="en-US" sz="2400" spc="-1" strike="noStrike" u="sng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with some examples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 for anomalies existing in the database.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/>
          </p:nvPr>
        </p:nvSpPr>
        <p:spPr>
          <a:xfrm>
            <a:off x="185040" y="104760"/>
            <a:ext cx="3169440" cy="49824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1"/>
            </a:solidFill>
            <a:miter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Update Anomaly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828800" y="2514600"/>
            <a:ext cx="36572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UPDATE Member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SET member_id = 'M50'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WHERE member_id = 'M5';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7772400" y="1600200"/>
            <a:ext cx="365724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causes a problem for the foreign key in the transaction table since M5 no longer exists in the members table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38320" y="4343400"/>
            <a:ext cx="8905680" cy="122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ontent Placeholder 2"/>
          <p:cNvSpPr/>
          <p:nvPr/>
        </p:nvSpPr>
        <p:spPr>
          <a:xfrm>
            <a:off x="185040" y="104760"/>
            <a:ext cx="4769640" cy="4982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rmAutofit fontScale="81111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Remedy for the Update Anomaly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/>
          </p:nvPr>
        </p:nvSpPr>
        <p:spPr>
          <a:xfrm>
            <a:off x="185040" y="846000"/>
            <a:ext cx="4769640" cy="564372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Explanation: Add foreign constraint to cascade the update to the transaction table when the key is changed.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6"/>
          <p:cNvSpPr/>
          <p:nvPr/>
        </p:nvSpPr>
        <p:spPr>
          <a:xfrm>
            <a:off x="5331240" y="846000"/>
            <a:ext cx="6456960" cy="56437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1" name="Rectangle 7"/>
          <p:cNvSpPr/>
          <p:nvPr/>
        </p:nvSpPr>
        <p:spPr>
          <a:xfrm>
            <a:off x="5081040" y="476640"/>
            <a:ext cx="238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 Illustration: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5943600" y="2057400"/>
            <a:ext cx="5486760" cy="981000"/>
          </a:xfrm>
          <a:prstGeom prst="rect">
            <a:avLst/>
          </a:prstGeom>
          <a:ln w="0">
            <a:noFill/>
          </a:ln>
        </p:spPr>
      </p:pic>
      <p:sp>
        <p:nvSpPr>
          <p:cNvPr id="133" name=""/>
          <p:cNvSpPr txBox="1"/>
          <p:nvPr/>
        </p:nvSpPr>
        <p:spPr>
          <a:xfrm>
            <a:off x="5943600" y="1600200"/>
            <a:ext cx="52578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rchi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er_i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 =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‘M5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0’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ore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upd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715000" y="4843800"/>
            <a:ext cx="5950080" cy="789840"/>
          </a:xfrm>
          <a:prstGeom prst="rect">
            <a:avLst/>
          </a:prstGeom>
          <a:ln w="0">
            <a:noFill/>
          </a:ln>
        </p:spPr>
      </p:pic>
      <p:sp>
        <p:nvSpPr>
          <p:cNvPr id="135" name=""/>
          <p:cNvSpPr txBox="1"/>
          <p:nvPr/>
        </p:nvSpPr>
        <p:spPr>
          <a:xfrm>
            <a:off x="6400800" y="4343400"/>
            <a:ext cx="48006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Sea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rchi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er_i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=’M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50’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afte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upd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/>
          </p:nvPr>
        </p:nvSpPr>
        <p:spPr>
          <a:xfrm>
            <a:off x="185040" y="104760"/>
            <a:ext cx="3406320" cy="60444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1"/>
            </a:solidFill>
            <a:miter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Insertion Anomaly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4"/>
          <p:cNvSpPr/>
          <p:nvPr/>
        </p:nvSpPr>
        <p:spPr>
          <a:xfrm>
            <a:off x="914400" y="2744280"/>
            <a:ext cx="525780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insert into fine(transaction_id,amount,is_payed)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values('T9',2.00,False)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7315200" y="1371600"/>
            <a:ext cx="4114440" cy="48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Manually inserting fines into the fine table can cause some transactions to have a fine for books that have yet to be returned.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676800" y="4800600"/>
            <a:ext cx="5952600" cy="26640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2"/>
          <a:stretch/>
        </p:blipFill>
        <p:spPr>
          <a:xfrm>
            <a:off x="448200" y="5486400"/>
            <a:ext cx="8467200" cy="26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ontent Placeholder 2"/>
          <p:cNvSpPr/>
          <p:nvPr/>
        </p:nvSpPr>
        <p:spPr>
          <a:xfrm>
            <a:off x="185040" y="104760"/>
            <a:ext cx="4769640" cy="4982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rmAutofit fontScale="77777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Remedy for the Insertion Anomaly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185040" y="846000"/>
            <a:ext cx="4769640" cy="564372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Create a trigger that validates a fine before it is inserted into the table.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Rectangle 6"/>
          <p:cNvSpPr/>
          <p:nvPr/>
        </p:nvSpPr>
        <p:spPr>
          <a:xfrm>
            <a:off x="5331240" y="846000"/>
            <a:ext cx="6456960" cy="56437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4" name="Rectangle 7"/>
          <p:cNvSpPr/>
          <p:nvPr/>
        </p:nvSpPr>
        <p:spPr>
          <a:xfrm>
            <a:off x="5081040" y="476640"/>
            <a:ext cx="238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 Illustration: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486400" y="2743200"/>
            <a:ext cx="5898240" cy="1095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/>
          </p:nvPr>
        </p:nvSpPr>
        <p:spPr>
          <a:xfrm>
            <a:off x="185040" y="104760"/>
            <a:ext cx="3237120" cy="54720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1"/>
            </a:solidFill>
            <a:miter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Deletion Anomaly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600200" y="1828800"/>
            <a:ext cx="4343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DELETE FROM Member WHERE member_id = 'M3';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457200" y="2962800"/>
            <a:ext cx="7086240" cy="39420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8229600" y="1371600"/>
            <a:ext cx="3200040" cy="365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This causes transactions in the transaction table to have a show null for the member_id which is against the participation constraint.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q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u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ir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833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Develop a database system with the requirements listed below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At least, 6 tables, at least 20 attributes in total.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Each table must have some tuples with NULL.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total number of records must be no less than 100. The data must have diversity.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data in tables must utilize cardinality of 1:1, 1:N, and the structural constraints of (0,N) and (1,1).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ER diagram must specify structural constraints (min, max).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Weak entity and binary or ternary relations must be used.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All drawing must be done professionally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Submit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Presentation file. 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</a:rPr>
              <a:t>Use the template PPT file Project.pptx.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Data in an Excel file. The Excel file must have single table per sheet. The first line must have attributes. 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</a:rPr>
              <a:t>Use the template Excel file Tables.xlsx.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SQL-query file Queries.sql. 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</a:rPr>
              <a:t>Use the template file.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Backup of your database as CMPS439_&lt;team name&gt; and submit as "CMPS439_&lt; team name&gt;.bak" file.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ontent Placeholder 2"/>
          <p:cNvSpPr/>
          <p:nvPr/>
        </p:nvSpPr>
        <p:spPr>
          <a:xfrm>
            <a:off x="185040" y="104760"/>
            <a:ext cx="4769640" cy="49824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rmAutofit fontScale="77777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Remedy for the Deletion Anomaly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/>
          </p:nvPr>
        </p:nvSpPr>
        <p:spPr>
          <a:xfrm>
            <a:off x="185040" y="846000"/>
            <a:ext cx="4769640" cy="564372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2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Explanation: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 can use On delete Cascade to also delete any transactions that the member is related to to avoid anomalies.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Rectangle 6"/>
          <p:cNvSpPr/>
          <p:nvPr/>
        </p:nvSpPr>
        <p:spPr>
          <a:xfrm>
            <a:off x="5331240" y="846000"/>
            <a:ext cx="6456960" cy="564372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Rectangle 7"/>
          <p:cNvSpPr/>
          <p:nvPr/>
        </p:nvSpPr>
        <p:spPr>
          <a:xfrm>
            <a:off x="5081040" y="476640"/>
            <a:ext cx="2386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Example Illustration: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5283000" y="2057400"/>
            <a:ext cx="6505200" cy="743400"/>
          </a:xfrm>
          <a:prstGeom prst="rect">
            <a:avLst/>
          </a:prstGeom>
          <a:ln w="0">
            <a:noFill/>
          </a:ln>
        </p:spPr>
      </p:pic>
      <p:sp>
        <p:nvSpPr>
          <p:cNvPr id="155" name=""/>
          <p:cNvSpPr txBox="1"/>
          <p:nvPr/>
        </p:nvSpPr>
        <p:spPr>
          <a:xfrm>
            <a:off x="7086600" y="1600200"/>
            <a:ext cx="3200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Bef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ore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2"/>
          <a:stretch/>
        </p:blipFill>
        <p:spPr>
          <a:xfrm>
            <a:off x="5331240" y="4572000"/>
            <a:ext cx="6505200" cy="74340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7315200" y="4114800"/>
            <a:ext cx="27432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Afte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mb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er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ete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&amp;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Rhett Hill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Muhamad Warrad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4280" y="5400"/>
            <a:ext cx="10514520" cy="86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P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F 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B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U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1640" y="996480"/>
            <a:ext cx="10921320" cy="549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9444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&lt;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describe what type of products or services are aimed to be delivered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. At least, 5 operations and 5 requirements must be listed.&gt;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Business operations: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Book Details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Transaction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Fine Managment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Staff Management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Member Identification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Business requirements: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Store book details, including title, author, genre, and availability statu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Keep track of transaction details including user, date, and books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Manage the users who have fines linked to them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Manage staff members who handle book checkouts and returns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971640" indent="-514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Calibri Light"/>
              <a:buAutoNum type="arabicPeriod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Keep track of user info including name, email, and date of membership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716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97164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97164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F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L-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1" lang="en-US" sz="3600" spc="-1" strike="noStrike">
                <a:solidFill>
                  <a:schemeClr val="dk1"/>
                </a:solidFill>
                <a:latin typeface="Calibri Light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0" name="Content Placeholder 3"/>
          <p:cNvGraphicFramePr/>
          <p:nvPr/>
        </p:nvGraphicFramePr>
        <p:xfrm>
          <a:off x="838080" y="1825560"/>
          <a:ext cx="10514160" cy="5053320"/>
        </p:xfrm>
        <a:graphic>
          <a:graphicData uri="http://schemas.openxmlformats.org/drawingml/2006/table">
            <a:tbl>
              <a:tblPr/>
              <a:tblGrid>
                <a:gridCol w="2445840"/>
                <a:gridCol w="1641960"/>
                <a:gridCol w="3047760"/>
                <a:gridCol w="3378960"/>
              </a:tblGrid>
              <a:tr h="370800"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FOREIGN TABLE (REFERENCING TABLE)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REFERENCED TABLE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FOREIGN KEY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PRIMARY KEY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Book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Author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author_id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author_id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Transaction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Book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book_id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book_id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Transaction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Member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member_id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member_id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Fine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Transaction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transaction_id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tr-TR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transaction_id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tr-TR" sz="1800" spc="-1" strike="noStrike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-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g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2057400" y="1579680"/>
            <a:ext cx="6802920" cy="504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Q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U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1" lang="en-US" sz="6000" spc="-1" strike="noStrike">
                <a:solidFill>
                  <a:schemeClr val="dk1"/>
                </a:solidFill>
                <a:latin typeface="Calibri Light"/>
              </a:rPr>
              <a:t>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Instructions: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include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ALL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queries listed in Queries.sql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follow the </a:t>
            </a:r>
            <a:r>
              <a:rPr b="1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exact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format provided in the template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6760" y="153000"/>
            <a:ext cx="4312440" cy="44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5000" lnSpcReduction="20000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Q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#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: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&lt;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Q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y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&gt;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0680" cy="431784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tangle 3"/>
          <p:cNvSpPr/>
          <p:nvPr/>
        </p:nvSpPr>
        <p:spPr>
          <a:xfrm>
            <a:off x="4955760" y="536400"/>
            <a:ext cx="7003800" cy="610848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5"/>
          <p:cNvSpPr/>
          <p:nvPr/>
        </p:nvSpPr>
        <p:spPr>
          <a:xfrm>
            <a:off x="119880" y="759240"/>
            <a:ext cx="4630680" cy="149148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TextBox 7"/>
          <p:cNvSpPr/>
          <p:nvPr/>
        </p:nvSpPr>
        <p:spPr>
          <a:xfrm>
            <a:off x="3780720" y="2725560"/>
            <a:ext cx="5621040" cy="3107160"/>
          </a:xfrm>
          <a:prstGeom prst="rect">
            <a:avLst/>
          </a:prstGeom>
          <a:solidFill>
            <a:srgbClr val="ffff00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THIS IS A TEMPLATE SLIDE.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USE THIS TEMPLATE AS IS. DO NOT CHANGE THE FORMAT.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JUST ENTER or COPY/PASTE YOUR ANSWER.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The snapshot should include the output message, the table(s) created/affected/related; if table(s) are too big, then just show partially.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You may need to show table(s) before and after executing the query.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4520" cy="285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L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Q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U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4520" cy="149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Instructions: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include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ALL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queries listed in Queries.sql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follow the </a:t>
            </a:r>
            <a:r>
              <a:rPr b="1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exact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format provided in the template slide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</TotalTime>
  <Application>LibreOffice/24.2.7.2$Linux_X86_64 LibreOffice_project/420$Build-2</Application>
  <AppVersion>15.0000</AppVersion>
  <Words>1202</Words>
  <Paragraphs>345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2018-04-19T19:36:03Z</dcterms:created>
  <dc:creator>Omer</dc:creator>
  <dc:description/>
  <dc:language>en-US</dc:language>
  <cp:lastModifiedBy/>
  <cp:lastPrinted>2019-12-03T02:05:46Z</cp:lastPrinted>
  <dcterms:modified xsi:type="dcterms:W3CDTF">2025-05-02T12:05:32Z</dcterms:modified>
  <cp:revision>178</cp:revision>
  <dc:subject/>
  <dc:title>CMPS 439/539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21</vt:i4>
  </property>
</Properties>
</file>