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72" r:id="rId8"/>
    <p:sldId id="266" r:id="rId9"/>
    <p:sldId id="267" r:id="rId10"/>
    <p:sldId id="263" r:id="rId11"/>
    <p:sldId id="268" r:id="rId12"/>
    <p:sldId id="265" r:id="rId13"/>
    <p:sldId id="26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Relational vs Non-Relational</a:t>
            </a:r>
          </a:p>
        </p:txBody>
      </p:sp>
    </p:spTree>
    <p:extLst>
      <p:ext uri="{BB962C8B-B14F-4D97-AF65-F5344CB8AC3E}">
        <p14:creationId xmlns:p14="http://schemas.microsoft.com/office/powerpoint/2010/main" val="321001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rete Round" panose="02000503050000020004" pitchFamily="50" charset="0"/>
              </a:rPr>
              <a:t>Oracle: </a:t>
            </a:r>
            <a:r>
              <a:rPr lang="en-US" sz="3200" b="0" dirty="0" smtClean="0">
                <a:latin typeface="Crete Round" panose="02000503050000020004" pitchFamily="50" charset="0"/>
              </a:rPr>
              <a:t>Create</a:t>
            </a:r>
            <a:endParaRPr lang="en-US" sz="3200" b="0" dirty="0">
              <a:latin typeface="Crete Round" panose="02000503050000020004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4126" y="2348880"/>
            <a:ext cx="10155773" cy="3960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FF0066"/>
                </a:solidFill>
                <a:latin typeface="Lucida Console" panose="020B0609040504020204" pitchFamily="49" charset="0"/>
              </a:rPr>
              <a:t>CREATE TABLE </a:t>
            </a:r>
            <a:r>
              <a:rPr lang="en-GB" sz="1200" dirty="0">
                <a:latin typeface="Lucida Console" panose="020B0609040504020204" pitchFamily="49" charset="0"/>
              </a:rPr>
              <a:t>Customer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(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customerID</a:t>
            </a:r>
            <a:r>
              <a:rPr lang="en-GB" sz="1200" dirty="0">
                <a:latin typeface="Lucida Console" panose="020B0609040504020204" pitchFamily="49" charset="0"/>
              </a:rPr>
              <a:t>                  INTEGER NOT NULL 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customerName</a:t>
            </a:r>
            <a:r>
              <a:rPr lang="en-GB" sz="1200" dirty="0">
                <a:latin typeface="Lucida Console" panose="020B0609040504020204" pitchFamily="49" charset="0"/>
              </a:rPr>
              <a:t>                </a:t>
            </a:r>
            <a:r>
              <a:rPr lang="en-GB" sz="1200" dirty="0" smtClean="0">
                <a:latin typeface="Lucida Console" panose="020B0609040504020204" pitchFamily="49" charset="0"/>
              </a:rPr>
              <a:t>VARCHAR2 </a:t>
            </a:r>
            <a:r>
              <a:rPr lang="en-GB" sz="1200" dirty="0">
                <a:latin typeface="Lucida Console" panose="020B0609040504020204" pitchFamily="49" charset="0"/>
              </a:rPr>
              <a:t>(45) 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customerDOB</a:t>
            </a:r>
            <a:r>
              <a:rPr lang="en-GB" sz="1200" dirty="0">
                <a:latin typeface="Lucida Console" panose="020B0609040504020204" pitchFamily="49" charset="0"/>
              </a:rPr>
              <a:t>                 DATE 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customerStatus</a:t>
            </a:r>
            <a:r>
              <a:rPr lang="en-GB" sz="1200" dirty="0">
                <a:latin typeface="Lucida Console" panose="020B0609040504020204" pitchFamily="49" charset="0"/>
              </a:rPr>
              <a:t>              VARCHAR2 (45) 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customerEmail</a:t>
            </a:r>
            <a:r>
              <a:rPr lang="en-GB" sz="1200" dirty="0">
                <a:latin typeface="Lucida Console" panose="020B0609040504020204" pitchFamily="49" charset="0"/>
              </a:rPr>
              <a:t>               VARCHAR2 (45) 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customerPhone</a:t>
            </a:r>
            <a:r>
              <a:rPr lang="en-GB" sz="1200" dirty="0">
                <a:latin typeface="Lucida Console" panose="020B0609040504020204" pitchFamily="49" charset="0"/>
              </a:rPr>
              <a:t>               INTEGER 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PaymentDetails_cardNumber</a:t>
            </a:r>
            <a:r>
              <a:rPr lang="en-GB" sz="1200" dirty="0">
                <a:latin typeface="Lucida Console" panose="020B0609040504020204" pitchFamily="49" charset="0"/>
              </a:rPr>
              <a:t>   VARCHAR2 (16) NOT NULL ,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PaymentDetails_cardSecurity</a:t>
            </a:r>
            <a:r>
              <a:rPr lang="en-GB" sz="1200" dirty="0">
                <a:latin typeface="Lucida Console" panose="020B0609040504020204" pitchFamily="49" charset="0"/>
              </a:rPr>
              <a:t> VARCHAR2 (3) NOT NULL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) 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ALTER TABLE Customer </a:t>
            </a:r>
            <a:r>
              <a:rPr lang="en-GB" sz="1200" dirty="0">
                <a:solidFill>
                  <a:srgbClr val="FF0066"/>
                </a:solidFill>
                <a:latin typeface="Lucida Console" panose="020B0609040504020204" pitchFamily="49" charset="0"/>
              </a:rPr>
              <a:t>ADD CONSTRAINT </a:t>
            </a:r>
            <a:r>
              <a:rPr lang="en-GB" sz="1200" dirty="0" err="1">
                <a:latin typeface="Lucida Console" panose="020B0609040504020204" pitchFamily="49" charset="0"/>
              </a:rPr>
              <a:t>Customer_PK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FF0066"/>
                </a:solidFill>
                <a:latin typeface="Lucida Console" panose="020B0609040504020204" pitchFamily="49" charset="0"/>
              </a:rPr>
              <a:t>PRIMARY KEY </a:t>
            </a:r>
            <a:r>
              <a:rPr lang="en-GB" sz="1200" dirty="0">
                <a:latin typeface="Lucida Console" panose="020B0609040504020204" pitchFamily="49" charset="0"/>
              </a:rPr>
              <a:t>( </a:t>
            </a:r>
            <a:r>
              <a:rPr lang="en-GB" sz="1200" dirty="0" err="1">
                <a:latin typeface="Lucida Console" panose="020B0609040504020204" pitchFamily="49" charset="0"/>
              </a:rPr>
              <a:t>customerID</a:t>
            </a:r>
            <a:r>
              <a:rPr lang="en-GB" sz="1200" dirty="0">
                <a:latin typeface="Lucida Console" panose="020B0609040504020204" pitchFamily="49" charset="0"/>
              </a:rPr>
              <a:t> ) </a:t>
            </a:r>
            <a:r>
              <a:rPr lang="en-GB" sz="1200" dirty="0" smtClean="0">
                <a:latin typeface="Lucida Console" panose="020B0609040504020204" pitchFamily="49" charset="0"/>
              </a:rPr>
              <a:t>;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ALTER TABLE </a:t>
            </a:r>
            <a:r>
              <a:rPr lang="en-GB" sz="1200" dirty="0" err="1">
                <a:latin typeface="Lucida Console" panose="020B0609040504020204" pitchFamily="49" charset="0"/>
              </a:rPr>
              <a:t>CustomerOrder</a:t>
            </a:r>
            <a:r>
              <a:rPr lang="en-GB" sz="1200" dirty="0">
                <a:latin typeface="Lucida Console" panose="020B0609040504020204" pitchFamily="49" charset="0"/>
              </a:rPr>
              <a:t> ADD CONSTRAINT </a:t>
            </a:r>
            <a:r>
              <a:rPr lang="en-GB" sz="1200" dirty="0" err="1">
                <a:latin typeface="Lucida Console" panose="020B0609040504020204" pitchFamily="49" charset="0"/>
              </a:rPr>
              <a:t>CO_Address_FK</a:t>
            </a:r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>
                <a:solidFill>
                  <a:srgbClr val="FF0066"/>
                </a:solidFill>
                <a:latin typeface="Lucida Console" panose="020B0609040504020204" pitchFamily="49" charset="0"/>
              </a:rPr>
              <a:t>FOREIGN KEY </a:t>
            </a:r>
            <a:r>
              <a:rPr lang="en-GB" sz="1200" dirty="0">
                <a:latin typeface="Lucida Console" panose="020B0609040504020204" pitchFamily="49" charset="0"/>
              </a:rPr>
              <a:t>( </a:t>
            </a:r>
            <a:r>
              <a:rPr lang="en-GB" sz="1200" dirty="0" err="1">
                <a:latin typeface="Lucida Console" panose="020B0609040504020204" pitchFamily="49" charset="0"/>
              </a:rPr>
              <a:t>Address_addressHouse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  <a:r>
              <a:rPr lang="en-GB" sz="1200" dirty="0" err="1">
                <a:latin typeface="Lucida Console" panose="020B0609040504020204" pitchFamily="49" charset="0"/>
              </a:rPr>
              <a:t>Address_addressPostcode</a:t>
            </a:r>
            <a:r>
              <a:rPr lang="en-GB" sz="1200" dirty="0">
                <a:latin typeface="Lucida Console" panose="020B0609040504020204" pitchFamily="49" charset="0"/>
              </a:rPr>
              <a:t> ) REFERENCES Address ( </a:t>
            </a:r>
            <a:r>
              <a:rPr lang="en-GB" sz="1200" dirty="0" err="1">
                <a:latin typeface="Lucida Console" panose="020B0609040504020204" pitchFamily="49" charset="0"/>
              </a:rPr>
              <a:t>addressHouse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  <a:r>
              <a:rPr lang="en-GB" sz="1200" dirty="0" err="1">
                <a:latin typeface="Lucida Console" panose="020B0609040504020204" pitchFamily="49" charset="0"/>
              </a:rPr>
              <a:t>addressPostcode</a:t>
            </a:r>
            <a:r>
              <a:rPr lang="en-GB" sz="1200" dirty="0">
                <a:latin typeface="Lucida Console" panose="020B0609040504020204" pitchFamily="49" charset="0"/>
              </a:rPr>
              <a:t> ) ;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ALTER TABLE </a:t>
            </a:r>
            <a:r>
              <a:rPr lang="en-GB" sz="1200" dirty="0" err="1">
                <a:latin typeface="Lucida Console" panose="020B0609040504020204" pitchFamily="49" charset="0"/>
              </a:rPr>
              <a:t>CustomerOrder</a:t>
            </a:r>
            <a:r>
              <a:rPr lang="en-GB" sz="1200" dirty="0">
                <a:latin typeface="Lucida Console" panose="020B0609040504020204" pitchFamily="49" charset="0"/>
              </a:rPr>
              <a:t> ADD CONSTRAINT </a:t>
            </a:r>
            <a:r>
              <a:rPr lang="en-GB" sz="1200" dirty="0" err="1">
                <a:latin typeface="Lucida Console" panose="020B0609040504020204" pitchFamily="49" charset="0"/>
              </a:rPr>
              <a:t>CO_Customer_FK</a:t>
            </a:r>
            <a:r>
              <a:rPr lang="en-GB" sz="1200" dirty="0">
                <a:latin typeface="Lucida Console" panose="020B0609040504020204" pitchFamily="49" charset="0"/>
              </a:rPr>
              <a:t> FOREIGN KEY ( </a:t>
            </a:r>
            <a:r>
              <a:rPr lang="en-GB" sz="1200" dirty="0" err="1">
                <a:latin typeface="Lucida Console" panose="020B0609040504020204" pitchFamily="49" charset="0"/>
              </a:rPr>
              <a:t>Customer_customerID</a:t>
            </a:r>
            <a:r>
              <a:rPr lang="en-GB" sz="1200" dirty="0">
                <a:latin typeface="Lucida Console" panose="020B0609040504020204" pitchFamily="49" charset="0"/>
              </a:rPr>
              <a:t> ) REFERENCES Customer ( </a:t>
            </a:r>
            <a:r>
              <a:rPr lang="en-GB" sz="1200" dirty="0" err="1">
                <a:latin typeface="Lucida Console" panose="020B0609040504020204" pitchFamily="49" charset="0"/>
              </a:rPr>
              <a:t>customerID</a:t>
            </a:r>
            <a:r>
              <a:rPr lang="en-GB" sz="1200" dirty="0">
                <a:latin typeface="Lucida Console" panose="020B0609040504020204" pitchFamily="49" charset="0"/>
              </a:rPr>
              <a:t> ) ;</a:t>
            </a:r>
          </a:p>
          <a:p>
            <a:endParaRPr lang="en-GB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0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rete Round" panose="02000503050000020004" pitchFamily="50" charset="0"/>
              </a:rPr>
              <a:t>MongoDB: Create</a:t>
            </a:r>
            <a:endParaRPr lang="en-US" dirty="0">
              <a:latin typeface="Crete Round" panose="02000503050000020004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348880"/>
            <a:ext cx="10371015" cy="3960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err="1">
                <a:solidFill>
                  <a:srgbClr val="FF0066"/>
                </a:solidFill>
                <a:latin typeface="Lucida Console" panose="020B0609040504020204" pitchFamily="49" charset="0"/>
              </a:rPr>
              <a:t>db.Customer.ensureIndex</a:t>
            </a:r>
            <a:r>
              <a:rPr lang="en-GB" sz="1000" dirty="0">
                <a:latin typeface="Lucida Console" panose="020B0609040504020204" pitchFamily="49" charset="0"/>
              </a:rPr>
              <a:t> </a:t>
            </a:r>
            <a:r>
              <a:rPr lang="en-GB" sz="1000" dirty="0" smtClean="0">
                <a:latin typeface="Lucida Console" panose="020B0609040504020204" pitchFamily="49" charset="0"/>
              </a:rPr>
              <a:t>({</a:t>
            </a:r>
            <a:r>
              <a:rPr lang="en-GB" sz="1000" dirty="0" err="1" smtClean="0">
                <a:latin typeface="Lucida Console" panose="020B0609040504020204" pitchFamily="49" charset="0"/>
              </a:rPr>
              <a:t>customerID</a:t>
            </a:r>
            <a:r>
              <a:rPr lang="en-GB" sz="1000" dirty="0" smtClean="0">
                <a:latin typeface="Lucida Console" panose="020B0609040504020204" pitchFamily="49" charset="0"/>
              </a:rPr>
              <a:t> </a:t>
            </a:r>
            <a:r>
              <a:rPr lang="en-GB" sz="1000" dirty="0">
                <a:latin typeface="Lucida Console" panose="020B0609040504020204" pitchFamily="49" charset="0"/>
              </a:rPr>
              <a:t>: </a:t>
            </a:r>
            <a:r>
              <a:rPr lang="en-GB" sz="1000" dirty="0" smtClean="0">
                <a:latin typeface="Lucida Console" panose="020B0609040504020204" pitchFamily="49" charset="0"/>
              </a:rPr>
              <a:t>1}, {unique </a:t>
            </a:r>
            <a:r>
              <a:rPr lang="en-GB" sz="1000" dirty="0">
                <a:latin typeface="Lucida Console" panose="020B0609040504020204" pitchFamily="49" charset="0"/>
              </a:rPr>
              <a:t>: </a:t>
            </a:r>
            <a:r>
              <a:rPr lang="en-GB" sz="1000" dirty="0" smtClean="0">
                <a:latin typeface="Lucida Console" panose="020B0609040504020204" pitchFamily="49" charset="0"/>
              </a:rPr>
              <a:t>1})</a:t>
            </a:r>
            <a:endParaRPr lang="en-GB" sz="1000" dirty="0">
              <a:latin typeface="Lucida Console" panose="020B0609040504020204" pitchFamily="49" charset="0"/>
            </a:endParaRPr>
          </a:p>
          <a:p>
            <a:endParaRPr lang="en-GB" sz="1000" dirty="0" smtClean="0">
              <a:latin typeface="Lucida Console" panose="020B0609040504020204" pitchFamily="49" charset="0"/>
            </a:endParaRPr>
          </a:p>
          <a:p>
            <a:r>
              <a:rPr lang="en-GB" sz="1000" dirty="0" err="1" smtClean="0">
                <a:solidFill>
                  <a:srgbClr val="FF0066"/>
                </a:solidFill>
                <a:latin typeface="Lucida Console" panose="020B0609040504020204" pitchFamily="49" charset="0"/>
              </a:rPr>
              <a:t>db.Customer.insert</a:t>
            </a:r>
            <a:r>
              <a:rPr lang="en-GB" sz="1000" dirty="0" smtClean="0">
                <a:latin typeface="Lucida Console" panose="020B0609040504020204" pitchFamily="49" charset="0"/>
              </a:rPr>
              <a:t> ({</a:t>
            </a:r>
            <a:r>
              <a:rPr lang="en-GB" sz="1000" dirty="0" err="1" smtClean="0">
                <a:latin typeface="Lucida Console" panose="020B0609040504020204" pitchFamily="49" charset="0"/>
              </a:rPr>
              <a:t>customerID</a:t>
            </a:r>
            <a:r>
              <a:rPr lang="en-GB" sz="1000" dirty="0" smtClean="0">
                <a:latin typeface="Lucida Console" panose="020B0609040504020204" pitchFamily="49" charset="0"/>
              </a:rPr>
              <a:t> </a:t>
            </a:r>
            <a:r>
              <a:rPr lang="en-GB" sz="1000" dirty="0">
                <a:latin typeface="Lucida Console" panose="020B0609040504020204" pitchFamily="49" charset="0"/>
              </a:rPr>
              <a:t>: </a:t>
            </a:r>
            <a:r>
              <a:rPr lang="en-GB" sz="1000" dirty="0" smtClean="0">
                <a:latin typeface="Lucida Console" panose="020B0609040504020204" pitchFamily="49" charset="0"/>
              </a:rPr>
              <a:t>800002, </a:t>
            </a:r>
            <a:endParaRPr lang="en-GB" sz="1000" dirty="0">
              <a:latin typeface="Lucida Console" panose="020B0609040504020204" pitchFamily="49" charset="0"/>
            </a:endParaRPr>
          </a:p>
          <a:p>
            <a:r>
              <a:rPr lang="en-GB" sz="1000" dirty="0">
                <a:latin typeface="Lucida Console" panose="020B0609040504020204" pitchFamily="49" charset="0"/>
              </a:rPr>
              <a:t>    </a:t>
            </a:r>
            <a:r>
              <a:rPr lang="en-GB" sz="1000" dirty="0" err="1">
                <a:latin typeface="Lucida Console" panose="020B0609040504020204" pitchFamily="49" charset="0"/>
              </a:rPr>
              <a:t>customerName</a:t>
            </a:r>
            <a:r>
              <a:rPr lang="en-GB" sz="1000" dirty="0">
                <a:latin typeface="Lucida Console" panose="020B0609040504020204" pitchFamily="49" charset="0"/>
              </a:rPr>
              <a:t> : </a:t>
            </a:r>
            <a:r>
              <a:rPr lang="en-GB" sz="1000" dirty="0" smtClean="0">
                <a:latin typeface="Lucida Console" panose="020B0609040504020204" pitchFamily="49" charset="0"/>
              </a:rPr>
              <a:t>"</a:t>
            </a:r>
            <a:r>
              <a:rPr lang="en-GB" sz="1000" dirty="0">
                <a:latin typeface="Lucida Console" panose="020B0609040504020204" pitchFamily="49" charset="0"/>
              </a:rPr>
              <a:t>Oliver </a:t>
            </a:r>
            <a:r>
              <a:rPr lang="en-GB" sz="1000" dirty="0" err="1">
                <a:latin typeface="Lucida Console" panose="020B0609040504020204" pitchFamily="49" charset="0"/>
              </a:rPr>
              <a:t>Heald</a:t>
            </a:r>
            <a:r>
              <a:rPr lang="en-GB" sz="1000" dirty="0" smtClean="0">
                <a:latin typeface="Lucida Console" panose="020B0609040504020204" pitchFamily="49" charset="0"/>
              </a:rPr>
              <a:t>", </a:t>
            </a:r>
            <a:endParaRPr lang="en-GB" sz="1000" dirty="0">
              <a:latin typeface="Lucida Console" panose="020B0609040504020204" pitchFamily="49" charset="0"/>
            </a:endParaRPr>
          </a:p>
          <a:p>
            <a:r>
              <a:rPr lang="en-GB" sz="1000" dirty="0">
                <a:latin typeface="Lucida Console" panose="020B0609040504020204" pitchFamily="49" charset="0"/>
              </a:rPr>
              <a:t>    </a:t>
            </a:r>
            <a:r>
              <a:rPr lang="en-GB" sz="1000" dirty="0" err="1">
                <a:latin typeface="Lucida Console" panose="020B0609040504020204" pitchFamily="49" charset="0"/>
              </a:rPr>
              <a:t>customerDateOfBirth</a:t>
            </a:r>
            <a:r>
              <a:rPr lang="en-GB" sz="1000" dirty="0">
                <a:latin typeface="Lucida Console" panose="020B0609040504020204" pitchFamily="49" charset="0"/>
              </a:rPr>
              <a:t> : new Date (1940, 02, 18</a:t>
            </a:r>
            <a:r>
              <a:rPr lang="en-GB" sz="1000" dirty="0" smtClean="0">
                <a:latin typeface="Lucida Console" panose="020B0609040504020204" pitchFamily="49" charset="0"/>
              </a:rPr>
              <a:t>), </a:t>
            </a:r>
            <a:endParaRPr lang="en-GB" sz="1000" dirty="0">
              <a:latin typeface="Lucida Console" panose="020B0609040504020204" pitchFamily="49" charset="0"/>
            </a:endParaRPr>
          </a:p>
          <a:p>
            <a:r>
              <a:rPr lang="en-GB" sz="1000" dirty="0">
                <a:latin typeface="Lucida Console" panose="020B0609040504020204" pitchFamily="49" charset="0"/>
              </a:rPr>
              <a:t>    </a:t>
            </a:r>
            <a:r>
              <a:rPr lang="en-GB" sz="1000" dirty="0" err="1">
                <a:latin typeface="Lucida Console" panose="020B0609040504020204" pitchFamily="49" charset="0"/>
              </a:rPr>
              <a:t>customerEmail</a:t>
            </a:r>
            <a:r>
              <a:rPr lang="en-GB" sz="1000" dirty="0">
                <a:latin typeface="Lucida Console" panose="020B0609040504020204" pitchFamily="49" charset="0"/>
              </a:rPr>
              <a:t> : </a:t>
            </a:r>
            <a:r>
              <a:rPr lang="en-GB" sz="1000" dirty="0" smtClean="0">
                <a:latin typeface="Lucida Console" panose="020B0609040504020204" pitchFamily="49" charset="0"/>
              </a:rPr>
              <a:t>"heald@email.com", </a:t>
            </a:r>
            <a:endParaRPr lang="en-GB" sz="1000" dirty="0">
              <a:latin typeface="Lucida Console" panose="020B0609040504020204" pitchFamily="49" charset="0"/>
            </a:endParaRPr>
          </a:p>
          <a:p>
            <a:r>
              <a:rPr lang="en-GB" sz="1000" dirty="0">
                <a:latin typeface="Lucida Console" panose="020B0609040504020204" pitchFamily="49" charset="0"/>
              </a:rPr>
              <a:t>    </a:t>
            </a:r>
            <a:r>
              <a:rPr lang="en-GB" sz="1000" dirty="0" err="1">
                <a:latin typeface="Lucida Console" panose="020B0609040504020204" pitchFamily="49" charset="0"/>
              </a:rPr>
              <a:t>customerPhone</a:t>
            </a:r>
            <a:r>
              <a:rPr lang="en-GB" sz="1000" dirty="0">
                <a:latin typeface="Lucida Console" panose="020B0609040504020204" pitchFamily="49" charset="0"/>
              </a:rPr>
              <a:t> : </a:t>
            </a:r>
            <a:r>
              <a:rPr lang="en-GB" sz="1000" dirty="0" smtClean="0">
                <a:latin typeface="Lucida Console" panose="020B0609040504020204" pitchFamily="49" charset="0"/>
              </a:rPr>
              <a:t>4454370987976, </a:t>
            </a:r>
            <a:endParaRPr lang="en-GB" sz="1000" dirty="0">
              <a:latin typeface="Lucida Console" panose="020B0609040504020204" pitchFamily="49" charset="0"/>
            </a:endParaRPr>
          </a:p>
          <a:p>
            <a:r>
              <a:rPr lang="en-GB" sz="1000" dirty="0">
                <a:latin typeface="Lucida Console" panose="020B0609040504020204" pitchFamily="49" charset="0"/>
              </a:rPr>
              <a:t>    </a:t>
            </a:r>
            <a:r>
              <a:rPr lang="en-GB" sz="1000" dirty="0" err="1">
                <a:latin typeface="Lucida Console" panose="020B0609040504020204" pitchFamily="49" charset="0"/>
              </a:rPr>
              <a:t>customerStatus</a:t>
            </a:r>
            <a:r>
              <a:rPr lang="en-GB" sz="1000" dirty="0">
                <a:latin typeface="Lucida Console" panose="020B0609040504020204" pitchFamily="49" charset="0"/>
              </a:rPr>
              <a:t> : </a:t>
            </a:r>
            <a:r>
              <a:rPr lang="en-GB" sz="1000" dirty="0" smtClean="0">
                <a:latin typeface="Lucida Console" panose="020B0609040504020204" pitchFamily="49" charset="0"/>
              </a:rPr>
              <a:t>"</a:t>
            </a:r>
            <a:r>
              <a:rPr lang="en-GB" sz="1000" dirty="0">
                <a:latin typeface="Lucida Console" panose="020B0609040504020204" pitchFamily="49" charset="0"/>
              </a:rPr>
              <a:t>hold</a:t>
            </a:r>
            <a:r>
              <a:rPr lang="en-GB" sz="1000" dirty="0" smtClean="0">
                <a:latin typeface="Lucida Console" panose="020B0609040504020204" pitchFamily="49" charset="0"/>
              </a:rPr>
              <a:t>",</a:t>
            </a:r>
            <a:endParaRPr lang="en-GB" sz="1000" dirty="0">
              <a:latin typeface="Lucida Console" panose="020B0609040504020204" pitchFamily="49" charset="0"/>
            </a:endParaRPr>
          </a:p>
          <a:p>
            <a:r>
              <a:rPr lang="en-GB" sz="1000" dirty="0">
                <a:latin typeface="Lucida Console" panose="020B0609040504020204" pitchFamily="49" charset="0"/>
              </a:rPr>
              <a:t>    </a:t>
            </a:r>
            <a:r>
              <a:rPr lang="en-GB" sz="1000" dirty="0" err="1">
                <a:latin typeface="Lucida Console" panose="020B0609040504020204" pitchFamily="49" charset="0"/>
              </a:rPr>
              <a:t>customerCard</a:t>
            </a:r>
            <a:r>
              <a:rPr lang="en-GB" sz="1000" dirty="0">
                <a:latin typeface="Lucida Console" panose="020B0609040504020204" pitchFamily="49" charset="0"/>
              </a:rPr>
              <a:t> : </a:t>
            </a:r>
            <a:r>
              <a:rPr lang="en-GB" sz="1000" dirty="0" smtClean="0">
                <a:latin typeface="Lucida Console" panose="020B0609040504020204" pitchFamily="49" charset="0"/>
              </a:rPr>
              <a:t>{</a:t>
            </a:r>
            <a:r>
              <a:rPr lang="en-GB" sz="1000" dirty="0" err="1" smtClean="0">
                <a:latin typeface="Lucida Console" panose="020B0609040504020204" pitchFamily="49" charset="0"/>
              </a:rPr>
              <a:t>cardNumber</a:t>
            </a:r>
            <a:r>
              <a:rPr lang="en-GB" sz="1000" dirty="0" smtClean="0">
                <a:latin typeface="Lucida Console" panose="020B0609040504020204" pitchFamily="49" charset="0"/>
              </a:rPr>
              <a:t> </a:t>
            </a:r>
            <a:r>
              <a:rPr lang="en-GB" sz="1000" dirty="0">
                <a:latin typeface="Lucida Console" panose="020B0609040504020204" pitchFamily="49" charset="0"/>
              </a:rPr>
              <a:t>: </a:t>
            </a:r>
            <a:r>
              <a:rPr lang="en-GB" sz="1000" dirty="0" smtClean="0">
                <a:latin typeface="Lucida Console" panose="020B0609040504020204" pitchFamily="49" charset="0"/>
              </a:rPr>
              <a:t>2345678901234567, </a:t>
            </a:r>
            <a:r>
              <a:rPr lang="en-GB" sz="1000" dirty="0" err="1">
                <a:latin typeface="Lucida Console" panose="020B0609040504020204" pitchFamily="49" charset="0"/>
              </a:rPr>
              <a:t>cardExpiry</a:t>
            </a:r>
            <a:r>
              <a:rPr lang="en-GB" sz="1000" dirty="0">
                <a:latin typeface="Lucida Console" panose="020B0609040504020204" pitchFamily="49" charset="0"/>
              </a:rPr>
              <a:t> : "05/17</a:t>
            </a:r>
            <a:r>
              <a:rPr lang="en-GB" sz="1000" dirty="0" smtClean="0">
                <a:latin typeface="Lucida Console" panose="020B0609040504020204" pitchFamily="49" charset="0"/>
              </a:rPr>
              <a:t>", </a:t>
            </a:r>
            <a:r>
              <a:rPr lang="en-GB" sz="1000" dirty="0" err="1">
                <a:latin typeface="Lucida Console" panose="020B0609040504020204" pitchFamily="49" charset="0"/>
              </a:rPr>
              <a:t>cardSecurity</a:t>
            </a:r>
            <a:r>
              <a:rPr lang="en-GB" sz="1000" dirty="0">
                <a:latin typeface="Lucida Console" panose="020B0609040504020204" pitchFamily="49" charset="0"/>
              </a:rPr>
              <a:t> : </a:t>
            </a:r>
            <a:r>
              <a:rPr lang="en-GB" sz="1000" dirty="0" smtClean="0">
                <a:latin typeface="Lucida Console" panose="020B0609040504020204" pitchFamily="49" charset="0"/>
              </a:rPr>
              <a:t>234, </a:t>
            </a:r>
            <a:r>
              <a:rPr lang="en-GB" sz="1000" dirty="0" err="1">
                <a:latin typeface="Lucida Console" panose="020B0609040504020204" pitchFamily="49" charset="0"/>
              </a:rPr>
              <a:t>cardBillingID</a:t>
            </a:r>
            <a:r>
              <a:rPr lang="en-GB" sz="1000" dirty="0">
                <a:latin typeface="Lucida Console" panose="020B0609040504020204" pitchFamily="49" charset="0"/>
              </a:rPr>
              <a:t>: 810002 </a:t>
            </a:r>
            <a:r>
              <a:rPr lang="en-GB" sz="1000" dirty="0" smtClean="0">
                <a:latin typeface="Lucida Console" panose="020B0609040504020204" pitchFamily="49" charset="0"/>
              </a:rPr>
              <a:t>}})</a:t>
            </a:r>
            <a:endParaRPr lang="en-GB" sz="1000" dirty="0">
              <a:latin typeface="Lucida Console" panose="020B0609040504020204" pitchFamily="49" charset="0"/>
            </a:endParaRPr>
          </a:p>
          <a:p>
            <a:r>
              <a:rPr lang="en-GB" sz="1000" dirty="0">
                <a:latin typeface="Lucida Console" panose="020B0609040504020204" pitchFamily="49" charset="0"/>
              </a:rPr>
              <a:t>    </a:t>
            </a:r>
            <a:r>
              <a:rPr lang="en-GB" sz="1000" dirty="0" err="1">
                <a:solidFill>
                  <a:srgbClr val="FF0066"/>
                </a:solidFill>
                <a:latin typeface="Lucida Console" panose="020B0609040504020204" pitchFamily="49" charset="0"/>
              </a:rPr>
              <a:t>customerAddress</a:t>
            </a:r>
            <a:r>
              <a:rPr lang="en-GB" sz="1000" dirty="0">
                <a:latin typeface="Lucida Console" panose="020B0609040504020204" pitchFamily="49" charset="0"/>
              </a:rPr>
              <a:t> </a:t>
            </a:r>
            <a:r>
              <a:rPr lang="en-GB" sz="1000" dirty="0" smtClean="0">
                <a:latin typeface="Lucida Console" panose="020B0609040504020204" pitchFamily="49" charset="0"/>
              </a:rPr>
              <a:t>[{</a:t>
            </a:r>
            <a:r>
              <a:rPr lang="en-GB" sz="1000" dirty="0" err="1" smtClean="0">
                <a:latin typeface="Lucida Console" panose="020B0609040504020204" pitchFamily="49" charset="0"/>
              </a:rPr>
              <a:t>addressID</a:t>
            </a:r>
            <a:r>
              <a:rPr lang="en-GB" sz="1000" dirty="0" smtClean="0">
                <a:latin typeface="Lucida Console" panose="020B0609040504020204" pitchFamily="49" charset="0"/>
              </a:rPr>
              <a:t> </a:t>
            </a:r>
            <a:r>
              <a:rPr lang="en-GB" sz="1000" dirty="0">
                <a:latin typeface="Lucida Console" panose="020B0609040504020204" pitchFamily="49" charset="0"/>
              </a:rPr>
              <a:t>: </a:t>
            </a:r>
            <a:r>
              <a:rPr lang="en-GB" sz="1000" dirty="0" smtClean="0">
                <a:latin typeface="Lucida Console" panose="020B0609040504020204" pitchFamily="49" charset="0"/>
              </a:rPr>
              <a:t>810002, </a:t>
            </a:r>
            <a:r>
              <a:rPr lang="en-GB" sz="1000" dirty="0" err="1">
                <a:latin typeface="Lucida Console" panose="020B0609040504020204" pitchFamily="49" charset="0"/>
              </a:rPr>
              <a:t>addressHouse</a:t>
            </a:r>
            <a:r>
              <a:rPr lang="en-GB" sz="1000" dirty="0">
                <a:latin typeface="Lucida Console" panose="020B0609040504020204" pitchFamily="49" charset="0"/>
              </a:rPr>
              <a:t> : "11</a:t>
            </a:r>
            <a:r>
              <a:rPr lang="en-GB" sz="1000" dirty="0" smtClean="0">
                <a:latin typeface="Lucida Console" panose="020B0609040504020204" pitchFamily="49" charset="0"/>
              </a:rPr>
              <a:t>", </a:t>
            </a:r>
            <a:r>
              <a:rPr lang="en-GB" sz="1000" dirty="0" err="1">
                <a:latin typeface="Lucida Console" panose="020B0609040504020204" pitchFamily="49" charset="0"/>
              </a:rPr>
              <a:t>addressStreet</a:t>
            </a:r>
            <a:r>
              <a:rPr lang="en-GB" sz="1000" dirty="0">
                <a:latin typeface="Lucida Console" panose="020B0609040504020204" pitchFamily="49" charset="0"/>
              </a:rPr>
              <a:t> : "Street" </a:t>
            </a:r>
            <a:r>
              <a:rPr lang="en-GB" sz="10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GB" sz="1000" dirty="0">
                <a:latin typeface="Lucida Console" panose="020B0609040504020204" pitchFamily="49" charset="0"/>
              </a:rPr>
              <a:t>	</a:t>
            </a:r>
            <a:r>
              <a:rPr lang="en-GB" sz="1000" dirty="0" smtClean="0">
                <a:latin typeface="Lucida Console" panose="020B0609040504020204" pitchFamily="49" charset="0"/>
              </a:rPr>
              <a:t>		    </a:t>
            </a:r>
            <a:r>
              <a:rPr lang="en-GB" sz="1000" dirty="0" err="1" smtClean="0">
                <a:latin typeface="Lucida Console" panose="020B0609040504020204" pitchFamily="49" charset="0"/>
              </a:rPr>
              <a:t>addressCity</a:t>
            </a:r>
            <a:r>
              <a:rPr lang="en-GB" sz="1000" dirty="0" smtClean="0">
                <a:latin typeface="Lucida Console" panose="020B0609040504020204" pitchFamily="49" charset="0"/>
              </a:rPr>
              <a:t> </a:t>
            </a:r>
            <a:r>
              <a:rPr lang="en-GB" sz="1000" dirty="0">
                <a:latin typeface="Lucida Console" panose="020B0609040504020204" pitchFamily="49" charset="0"/>
              </a:rPr>
              <a:t>: "Letchworth Garden City</a:t>
            </a:r>
            <a:r>
              <a:rPr lang="en-GB" sz="1000" dirty="0" smtClean="0">
                <a:latin typeface="Lucida Console" panose="020B0609040504020204" pitchFamily="49" charset="0"/>
              </a:rPr>
              <a:t>", </a:t>
            </a:r>
            <a:r>
              <a:rPr lang="en-GB" sz="1000" dirty="0" err="1">
                <a:latin typeface="Lucida Console" panose="020B0609040504020204" pitchFamily="49" charset="0"/>
              </a:rPr>
              <a:t>addressCounty</a:t>
            </a:r>
            <a:r>
              <a:rPr lang="en-GB" sz="1000" dirty="0">
                <a:latin typeface="Lucida Console" panose="020B0609040504020204" pitchFamily="49" charset="0"/>
              </a:rPr>
              <a:t> : "Hertfordshire</a:t>
            </a:r>
            <a:r>
              <a:rPr lang="en-GB" sz="1000" dirty="0" smtClean="0">
                <a:latin typeface="Lucida Console" panose="020B0609040504020204" pitchFamily="49" charset="0"/>
              </a:rPr>
              <a:t>", </a:t>
            </a:r>
            <a:r>
              <a:rPr lang="en-GB" sz="1000" dirty="0" err="1">
                <a:latin typeface="Lucida Console" panose="020B0609040504020204" pitchFamily="49" charset="0"/>
              </a:rPr>
              <a:t>addressPostcode</a:t>
            </a:r>
            <a:r>
              <a:rPr lang="en-GB" sz="1000" dirty="0">
                <a:latin typeface="Lucida Console" panose="020B0609040504020204" pitchFamily="49" charset="0"/>
              </a:rPr>
              <a:t> : "SG6 OH1</a:t>
            </a:r>
            <a:r>
              <a:rPr lang="en-GB" sz="1000" dirty="0" smtClean="0">
                <a:latin typeface="Lucida Console" panose="020B0609040504020204" pitchFamily="49" charset="0"/>
              </a:rPr>
              <a:t>"}</a:t>
            </a:r>
            <a:endParaRPr lang="en-GB" sz="1000" dirty="0">
              <a:latin typeface="Lucida Console" panose="020B0609040504020204" pitchFamily="49" charset="0"/>
            </a:endParaRPr>
          </a:p>
          <a:p>
            <a:r>
              <a:rPr lang="en-GB" sz="1000" dirty="0">
                <a:latin typeface="Lucida Console" panose="020B0609040504020204" pitchFamily="49" charset="0"/>
              </a:rPr>
              <a:t>                     </a:t>
            </a:r>
            <a:r>
              <a:rPr lang="en-GB" sz="1000" dirty="0" smtClean="0">
                <a:latin typeface="Lucida Console" panose="020B0609040504020204" pitchFamily="49" charset="0"/>
              </a:rPr>
              <a:t>{</a:t>
            </a:r>
            <a:r>
              <a:rPr lang="en-GB" sz="1000" dirty="0" err="1" smtClean="0">
                <a:latin typeface="Lucida Console" panose="020B0609040504020204" pitchFamily="49" charset="0"/>
              </a:rPr>
              <a:t>addressID</a:t>
            </a:r>
            <a:r>
              <a:rPr lang="en-GB" sz="1000" dirty="0" smtClean="0">
                <a:latin typeface="Lucida Console" panose="020B0609040504020204" pitchFamily="49" charset="0"/>
              </a:rPr>
              <a:t> </a:t>
            </a:r>
            <a:r>
              <a:rPr lang="en-GB" sz="1000" dirty="0">
                <a:latin typeface="Lucida Console" panose="020B0609040504020204" pitchFamily="49" charset="0"/>
              </a:rPr>
              <a:t>: </a:t>
            </a:r>
            <a:r>
              <a:rPr lang="en-GB" sz="1000" dirty="0" smtClean="0">
                <a:latin typeface="Lucida Console" panose="020B0609040504020204" pitchFamily="49" charset="0"/>
              </a:rPr>
              <a:t>810003, </a:t>
            </a:r>
            <a:r>
              <a:rPr lang="en-GB" sz="1000" dirty="0" err="1">
                <a:latin typeface="Lucida Console" panose="020B0609040504020204" pitchFamily="49" charset="0"/>
              </a:rPr>
              <a:t>addressHouse</a:t>
            </a:r>
            <a:r>
              <a:rPr lang="en-GB" sz="1000" dirty="0">
                <a:latin typeface="Lucida Console" panose="020B0609040504020204" pitchFamily="49" charset="0"/>
              </a:rPr>
              <a:t> : "12</a:t>
            </a:r>
            <a:r>
              <a:rPr lang="en-GB" sz="1000" dirty="0" smtClean="0">
                <a:latin typeface="Lucida Console" panose="020B0609040504020204" pitchFamily="49" charset="0"/>
              </a:rPr>
              <a:t>", </a:t>
            </a:r>
            <a:r>
              <a:rPr lang="en-GB" sz="1000" dirty="0" err="1">
                <a:latin typeface="Lucida Console" panose="020B0609040504020204" pitchFamily="49" charset="0"/>
              </a:rPr>
              <a:t>addressStreet</a:t>
            </a:r>
            <a:r>
              <a:rPr lang="en-GB" sz="1000" dirty="0">
                <a:latin typeface="Lucida Console" panose="020B0609040504020204" pitchFamily="49" charset="0"/>
              </a:rPr>
              <a:t> : "Street" </a:t>
            </a:r>
            <a:r>
              <a:rPr lang="en-GB" sz="10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GB" sz="1000" dirty="0">
                <a:latin typeface="Lucida Console" panose="020B0609040504020204" pitchFamily="49" charset="0"/>
              </a:rPr>
              <a:t>	</a:t>
            </a:r>
            <a:r>
              <a:rPr lang="en-GB" sz="1000" dirty="0" smtClean="0">
                <a:latin typeface="Lucida Console" panose="020B0609040504020204" pitchFamily="49" charset="0"/>
              </a:rPr>
              <a:t>		    </a:t>
            </a:r>
            <a:r>
              <a:rPr lang="en-GB" sz="1000" dirty="0" err="1" smtClean="0">
                <a:latin typeface="Lucida Console" panose="020B0609040504020204" pitchFamily="49" charset="0"/>
              </a:rPr>
              <a:t>addressCity</a:t>
            </a:r>
            <a:r>
              <a:rPr lang="en-GB" sz="1000" dirty="0" smtClean="0">
                <a:latin typeface="Lucida Console" panose="020B0609040504020204" pitchFamily="49" charset="0"/>
              </a:rPr>
              <a:t> </a:t>
            </a:r>
            <a:r>
              <a:rPr lang="en-GB" sz="1000" dirty="0">
                <a:latin typeface="Lucida Console" panose="020B0609040504020204" pitchFamily="49" charset="0"/>
              </a:rPr>
              <a:t>: "Letchworth Garden City</a:t>
            </a:r>
            <a:r>
              <a:rPr lang="en-GB" sz="1000" dirty="0" smtClean="0">
                <a:latin typeface="Lucida Console" panose="020B0609040504020204" pitchFamily="49" charset="0"/>
              </a:rPr>
              <a:t>", </a:t>
            </a:r>
            <a:r>
              <a:rPr lang="en-GB" sz="1000" dirty="0" err="1">
                <a:latin typeface="Lucida Console" panose="020B0609040504020204" pitchFamily="49" charset="0"/>
              </a:rPr>
              <a:t>addressCounty</a:t>
            </a:r>
            <a:r>
              <a:rPr lang="en-GB" sz="1000" dirty="0">
                <a:latin typeface="Lucida Console" panose="020B0609040504020204" pitchFamily="49" charset="0"/>
              </a:rPr>
              <a:t> : "Hertfordshire</a:t>
            </a:r>
            <a:r>
              <a:rPr lang="en-GB" sz="1000" dirty="0" smtClean="0">
                <a:latin typeface="Lucida Console" panose="020B0609040504020204" pitchFamily="49" charset="0"/>
              </a:rPr>
              <a:t>", </a:t>
            </a:r>
            <a:r>
              <a:rPr lang="en-GB" sz="1000" dirty="0" err="1">
                <a:latin typeface="Lucida Console" panose="020B0609040504020204" pitchFamily="49" charset="0"/>
              </a:rPr>
              <a:t>addressPostcode</a:t>
            </a:r>
            <a:r>
              <a:rPr lang="en-GB" sz="1000" dirty="0">
                <a:latin typeface="Lucida Console" panose="020B0609040504020204" pitchFamily="49" charset="0"/>
              </a:rPr>
              <a:t> : "SG6 OH1</a:t>
            </a:r>
            <a:r>
              <a:rPr lang="en-GB" sz="1000" dirty="0" smtClean="0">
                <a:latin typeface="Lucida Console" panose="020B0609040504020204" pitchFamily="49" charset="0"/>
              </a:rPr>
              <a:t>"}})</a:t>
            </a:r>
            <a:endParaRPr lang="en-GB" sz="1000" dirty="0">
              <a:latin typeface="Lucida Console" panose="020B0609040504020204" pitchFamily="49" charset="0"/>
            </a:endParaRPr>
          </a:p>
          <a:p>
            <a:endParaRPr lang="en-GB" sz="1000" dirty="0">
              <a:latin typeface="Lucida Console" panose="020B0609040504020204" pitchFamily="49" charset="0"/>
            </a:endParaRPr>
          </a:p>
          <a:p>
            <a:endParaRPr lang="en-GB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rete Round" panose="02000503050000020004" pitchFamily="50" charset="0"/>
              </a:rPr>
              <a:t>Oracle &amp; MongoDB: </a:t>
            </a:r>
            <a:r>
              <a:rPr lang="en-US" sz="3200" b="0" dirty="0" smtClean="0">
                <a:latin typeface="Crete Round" panose="02000503050000020004" pitchFamily="50" charset="0"/>
              </a:rPr>
              <a:t>Secure</a:t>
            </a:r>
            <a:endParaRPr lang="en-US" sz="3200" b="0" dirty="0">
              <a:latin typeface="Crete Round" panose="02000503050000020004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924" y="2360247"/>
            <a:ext cx="5486400" cy="35091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50" dirty="0">
                <a:solidFill>
                  <a:schemeClr val="tx1"/>
                </a:solidFill>
                <a:latin typeface="Lucida Console" panose="020B0609040504020204" pitchFamily="49" charset="0"/>
              </a:rPr>
              <a:t>CREATE ROLE Accounts IDENTIFIED BY </a:t>
            </a:r>
            <a:r>
              <a:rPr lang="en-GB" sz="115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password;</a:t>
            </a:r>
            <a:endParaRPr lang="en-GB" sz="115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15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150" dirty="0">
                <a:solidFill>
                  <a:schemeClr val="tx1"/>
                </a:solidFill>
                <a:latin typeface="Lucida Console" panose="020B0609040504020204" pitchFamily="49" charset="0"/>
              </a:rPr>
              <a:t>GRANT SELECT ON Customer to Accounts;</a:t>
            </a:r>
          </a:p>
          <a:p>
            <a:r>
              <a:rPr lang="en-GB" sz="1150" dirty="0">
                <a:solidFill>
                  <a:schemeClr val="tx1"/>
                </a:solidFill>
                <a:latin typeface="Lucida Console" panose="020B0609040504020204" pitchFamily="49" charset="0"/>
              </a:rPr>
              <a:t>GRANT INSERT ON Customer to Accounts;</a:t>
            </a:r>
          </a:p>
          <a:p>
            <a:r>
              <a:rPr lang="en-GB" sz="1150" dirty="0">
                <a:solidFill>
                  <a:schemeClr val="tx1"/>
                </a:solidFill>
                <a:latin typeface="Lucida Console" panose="020B0609040504020204" pitchFamily="49" charset="0"/>
              </a:rPr>
              <a:t>GRANT UPDATE ON Customer to Accounts;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7724" y="2360246"/>
            <a:ext cx="5486400" cy="3509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50" dirty="0">
                <a:latin typeface="Lucida Console" panose="020B0609040504020204" pitchFamily="49" charset="0"/>
              </a:rPr>
              <a:t>use admin</a:t>
            </a:r>
          </a:p>
          <a:p>
            <a:endParaRPr lang="en-GB" sz="1150" dirty="0">
              <a:latin typeface="Lucida Console" panose="020B0609040504020204" pitchFamily="49" charset="0"/>
            </a:endParaRPr>
          </a:p>
          <a:p>
            <a:r>
              <a:rPr lang="en-GB" sz="1150" dirty="0" err="1">
                <a:latin typeface="Lucida Console" panose="020B0609040504020204" pitchFamily="49" charset="0"/>
              </a:rPr>
              <a:t>db.createUser</a:t>
            </a:r>
            <a:r>
              <a:rPr lang="en-GB" sz="1150" dirty="0">
                <a:latin typeface="Lucida Console" panose="020B0609040504020204" pitchFamily="49" charset="0"/>
              </a:rPr>
              <a:t> (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	</a:t>
            </a:r>
            <a:r>
              <a:rPr lang="en-GB" sz="1150" dirty="0" err="1" smtClean="0">
                <a:latin typeface="Lucida Console" panose="020B0609040504020204" pitchFamily="49" charset="0"/>
              </a:rPr>
              <a:t>user:</a:t>
            </a:r>
            <a:r>
              <a:rPr lang="en-GB" sz="1150" dirty="0" err="1">
                <a:latin typeface="Lucida Console" panose="020B0609040504020204" pitchFamily="49" charset="0"/>
              </a:rPr>
              <a:t>"</a:t>
            </a:r>
            <a:r>
              <a:rPr lang="en-GB" sz="1150" dirty="0" err="1" smtClean="0">
                <a:latin typeface="Lucida Console" panose="020B0609040504020204" pitchFamily="49" charset="0"/>
              </a:rPr>
              <a:t>Accounts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  <a:r>
              <a:rPr lang="en-GB" sz="1150" dirty="0" smtClean="0">
                <a:latin typeface="Lucida Console" panose="020B0609040504020204" pitchFamily="49" charset="0"/>
              </a:rPr>
              <a:t>,</a:t>
            </a:r>
            <a:endParaRPr lang="en-GB" sz="1150" dirty="0">
              <a:latin typeface="Lucida Console" panose="020B0609040504020204" pitchFamily="49" charset="0"/>
            </a:endParaRPr>
          </a:p>
          <a:p>
            <a:r>
              <a:rPr lang="en-GB" sz="1150" dirty="0">
                <a:latin typeface="Lucida Console" panose="020B0609040504020204" pitchFamily="49" charset="0"/>
              </a:rPr>
              <a:t>	</a:t>
            </a:r>
            <a:r>
              <a:rPr lang="en-GB" sz="1150" dirty="0" err="1">
                <a:latin typeface="Lucida Console" panose="020B0609040504020204" pitchFamily="49" charset="0"/>
              </a:rPr>
              <a:t>pwd</a:t>
            </a:r>
            <a:r>
              <a:rPr lang="en-GB" sz="1150" dirty="0" smtClean="0">
                <a:latin typeface="Lucida Console" panose="020B0609040504020204" pitchFamily="49" charset="0"/>
              </a:rPr>
              <a:t>: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  <a:r>
              <a:rPr lang="en-GB" sz="1150" dirty="0" smtClean="0">
                <a:latin typeface="Lucida Console" panose="020B0609040504020204" pitchFamily="49" charset="0"/>
              </a:rPr>
              <a:t>password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  <a:r>
              <a:rPr lang="en-GB" sz="1150" dirty="0" smtClean="0">
                <a:latin typeface="Lucida Console" panose="020B0609040504020204" pitchFamily="49" charset="0"/>
              </a:rPr>
              <a:t>,</a:t>
            </a:r>
            <a:endParaRPr lang="en-GB" sz="1150" dirty="0">
              <a:latin typeface="Lucida Console" panose="020B0609040504020204" pitchFamily="49" charset="0"/>
            </a:endParaRPr>
          </a:p>
          <a:p>
            <a:r>
              <a:rPr lang="en-GB" sz="1150" dirty="0">
                <a:latin typeface="Lucida Console" panose="020B0609040504020204" pitchFamily="49" charset="0"/>
              </a:rPr>
              <a:t>	roles:[{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		role</a:t>
            </a:r>
            <a:r>
              <a:rPr lang="en-GB" sz="1150" dirty="0" smtClean="0">
                <a:latin typeface="Lucida Console" panose="020B0609040504020204" pitchFamily="49" charset="0"/>
              </a:rPr>
              <a:t>: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  <a:r>
              <a:rPr lang="en-GB" sz="1150" dirty="0" err="1" smtClean="0">
                <a:latin typeface="Lucida Console" panose="020B0609040504020204" pitchFamily="49" charset="0"/>
              </a:rPr>
              <a:t>readWrite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  <a:r>
              <a:rPr lang="en-GB" sz="1150" dirty="0" smtClean="0">
                <a:latin typeface="Lucida Console" panose="020B0609040504020204" pitchFamily="49" charset="0"/>
              </a:rPr>
              <a:t>,</a:t>
            </a:r>
            <a:endParaRPr lang="en-GB" sz="1150" dirty="0">
              <a:latin typeface="Lucida Console" panose="020B0609040504020204" pitchFamily="49" charset="0"/>
            </a:endParaRPr>
          </a:p>
          <a:p>
            <a:r>
              <a:rPr lang="en-GB" sz="1150" dirty="0">
                <a:latin typeface="Lucida Console" panose="020B0609040504020204" pitchFamily="49" charset="0"/>
              </a:rPr>
              <a:t>		</a:t>
            </a:r>
            <a:r>
              <a:rPr lang="en-GB" sz="1150" dirty="0" err="1">
                <a:latin typeface="Lucida Console" panose="020B0609040504020204" pitchFamily="49" charset="0"/>
              </a:rPr>
              <a:t>db</a:t>
            </a:r>
            <a:r>
              <a:rPr lang="en-GB" sz="1150" dirty="0" smtClean="0">
                <a:latin typeface="Lucida Console" panose="020B0609040504020204" pitchFamily="49" charset="0"/>
              </a:rPr>
              <a:t>: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  <a:r>
              <a:rPr lang="en-GB" sz="1150" dirty="0" smtClean="0">
                <a:latin typeface="Lucida Console" panose="020B0609040504020204" pitchFamily="49" charset="0"/>
              </a:rPr>
              <a:t>test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  <a:r>
              <a:rPr lang="en-GB" sz="1150" dirty="0" smtClean="0">
                <a:latin typeface="Lucida Console" panose="020B0609040504020204" pitchFamily="49" charset="0"/>
              </a:rPr>
              <a:t>,</a:t>
            </a:r>
            <a:endParaRPr lang="en-GB" sz="1150" dirty="0">
              <a:latin typeface="Lucida Console" panose="020B0609040504020204" pitchFamily="49" charset="0"/>
            </a:endParaRPr>
          </a:p>
          <a:p>
            <a:r>
              <a:rPr lang="en-GB" sz="1150" dirty="0">
                <a:latin typeface="Lucida Console" panose="020B0609040504020204" pitchFamily="49" charset="0"/>
              </a:rPr>
              <a:t>		</a:t>
            </a:r>
            <a:r>
              <a:rPr lang="en-GB" sz="1150" dirty="0" err="1">
                <a:latin typeface="Lucida Console" panose="020B0609040504020204" pitchFamily="49" charset="0"/>
              </a:rPr>
              <a:t>collection</a:t>
            </a:r>
            <a:r>
              <a:rPr lang="en-GB" sz="1150" dirty="0" err="1" smtClean="0">
                <a:latin typeface="Lucida Console" panose="020B0609040504020204" pitchFamily="49" charset="0"/>
              </a:rPr>
              <a:t>:</a:t>
            </a:r>
            <a:r>
              <a:rPr lang="en-GB" sz="1150" dirty="0" err="1">
                <a:latin typeface="Lucida Console" panose="020B0609040504020204" pitchFamily="49" charset="0"/>
              </a:rPr>
              <a:t>"</a:t>
            </a:r>
            <a:r>
              <a:rPr lang="en-GB" sz="1150" dirty="0" err="1" smtClean="0">
                <a:latin typeface="Lucida Console" panose="020B0609040504020204" pitchFamily="49" charset="0"/>
              </a:rPr>
              <a:t>Customer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}]})</a:t>
            </a:r>
          </a:p>
          <a:p>
            <a:endParaRPr lang="en-GB" sz="1150" dirty="0">
              <a:latin typeface="Lucida Console" panose="020B0609040504020204" pitchFamily="49" charset="0"/>
            </a:endParaRPr>
          </a:p>
          <a:p>
            <a:r>
              <a:rPr lang="en-GB" sz="1150" dirty="0" err="1">
                <a:latin typeface="Lucida Console" panose="020B0609040504020204" pitchFamily="49" charset="0"/>
              </a:rPr>
              <a:t>db.runCommand</a:t>
            </a:r>
            <a:r>
              <a:rPr lang="en-GB" sz="1150" dirty="0">
                <a:latin typeface="Lucida Console" panose="020B0609040504020204" pitchFamily="49" charset="0"/>
              </a:rPr>
              <a:t> ({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	</a:t>
            </a:r>
            <a:r>
              <a:rPr lang="en-GB" sz="1150" dirty="0" err="1">
                <a:latin typeface="Lucida Console" panose="020B0609040504020204" pitchFamily="49" charset="0"/>
              </a:rPr>
              <a:t>updateRole</a:t>
            </a:r>
            <a:r>
              <a:rPr lang="en-GB" sz="1150" dirty="0">
                <a:latin typeface="Lucida Console" panose="020B0609040504020204" pitchFamily="49" charset="0"/>
              </a:rPr>
              <a:t>:"test",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	</a:t>
            </a:r>
            <a:r>
              <a:rPr lang="en-GB" sz="1150" dirty="0" smtClean="0">
                <a:latin typeface="Lucida Console" panose="020B0609040504020204" pitchFamily="49" charset="0"/>
              </a:rPr>
              <a:t>privileges</a:t>
            </a:r>
            <a:r>
              <a:rPr lang="en-GB" sz="1150" dirty="0">
                <a:latin typeface="Lucida Console" panose="020B0609040504020204" pitchFamily="49" charset="0"/>
              </a:rPr>
              <a:t>:[{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		resource:{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			</a:t>
            </a:r>
            <a:r>
              <a:rPr lang="en-GB" sz="1150" dirty="0" err="1">
                <a:latin typeface="Lucida Console" panose="020B0609040504020204" pitchFamily="49" charset="0"/>
              </a:rPr>
              <a:t>db</a:t>
            </a:r>
            <a:r>
              <a:rPr lang="en-GB" sz="1150" dirty="0">
                <a:latin typeface="Lucida Console" panose="020B0609040504020204" pitchFamily="49" charset="0"/>
              </a:rPr>
              <a:t>:"test",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			</a:t>
            </a:r>
            <a:r>
              <a:rPr lang="en-GB" sz="1150" dirty="0" err="1">
                <a:latin typeface="Lucida Console" panose="020B0609040504020204" pitchFamily="49" charset="0"/>
              </a:rPr>
              <a:t>collection:"</a:t>
            </a:r>
            <a:r>
              <a:rPr lang="en-GB" sz="1150" dirty="0" err="1" smtClean="0">
                <a:latin typeface="Lucida Console" panose="020B0609040504020204" pitchFamily="49" charset="0"/>
              </a:rPr>
              <a:t>Customer</a:t>
            </a:r>
            <a:r>
              <a:rPr lang="en-GB" sz="1150" dirty="0">
                <a:latin typeface="Lucida Console" panose="020B0609040504020204" pitchFamily="49" charset="0"/>
              </a:rPr>
              <a:t>"</a:t>
            </a:r>
            <a:endParaRPr lang="en-GB" sz="1150" dirty="0" smtClean="0">
              <a:latin typeface="Lucida Console" panose="020B0609040504020204" pitchFamily="49" charset="0"/>
            </a:endParaRPr>
          </a:p>
          <a:p>
            <a:r>
              <a:rPr lang="en-GB" sz="1150" dirty="0">
                <a:latin typeface="Lucida Console" panose="020B0609040504020204" pitchFamily="49" charset="0"/>
              </a:rPr>
              <a:t>		}, actions:["find", "update", "insert", "remove"]</a:t>
            </a:r>
          </a:p>
          <a:p>
            <a:r>
              <a:rPr lang="en-GB" sz="1150" dirty="0">
                <a:latin typeface="Lucida Console" panose="020B0609040504020204" pitchFamily="49" charset="0"/>
              </a:rPr>
              <a:t>}]})</a:t>
            </a:r>
            <a:endParaRPr lang="en-GB" sz="1150" dirty="0"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8924" y="5960942"/>
            <a:ext cx="5486400" cy="5649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Crete Round" panose="02000503050000020004" pitchFamily="50" charset="0"/>
              </a:rPr>
              <a:t>Oracle</a:t>
            </a:r>
            <a:endParaRPr lang="en-US" sz="2400" b="0" dirty="0">
              <a:latin typeface="Crete Round" panose="02000503050000020004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07724" y="5960942"/>
            <a:ext cx="5486400" cy="5649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Crete Round" panose="02000503050000020004" pitchFamily="50" charset="0"/>
              </a:rPr>
              <a:t>MongoDB</a:t>
            </a:r>
            <a:endParaRPr lang="en-US" sz="2400" b="0" dirty="0">
              <a:latin typeface="Crete Round" panose="020005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rete Round" panose="02000503050000020004" pitchFamily="50" charset="0"/>
              </a:rPr>
              <a:t>Oracle: </a:t>
            </a:r>
            <a:r>
              <a:rPr lang="en-US" sz="3200" b="0" dirty="0" smtClean="0">
                <a:latin typeface="Crete Round" panose="02000503050000020004" pitchFamily="50" charset="0"/>
              </a:rPr>
              <a:t>Query</a:t>
            </a:r>
            <a:endParaRPr lang="en-US" sz="3200" b="0" dirty="0">
              <a:latin typeface="Crete Round" panose="02000503050000020004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609" y="2204864"/>
            <a:ext cx="5760452" cy="45554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latin typeface="Lucida Console" panose="020B0609040504020204" pitchFamily="49" charset="0"/>
              </a:rPr>
              <a:t>DECLARE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CURSOR </a:t>
            </a:r>
            <a:r>
              <a:rPr lang="en-GB" sz="900" dirty="0" err="1">
                <a:latin typeface="Lucida Console" panose="020B0609040504020204" pitchFamily="49" charset="0"/>
              </a:rPr>
              <a:t>cursor</a:t>
            </a:r>
            <a:r>
              <a:rPr lang="en-GB" sz="900" dirty="0">
                <a:latin typeface="Lucida Console" panose="020B0609040504020204" pitchFamily="49" charset="0"/>
              </a:rPr>
              <a:t> IS SELECT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CustomerOrder.customerOrderid</a:t>
            </a:r>
            <a:r>
              <a:rPr lang="en-GB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CustomerOrderLine.productID</a:t>
            </a:r>
            <a:r>
              <a:rPr lang="en-GB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CustomerOrderLine.clineQuantity</a:t>
            </a:r>
            <a:r>
              <a:rPr lang="en-GB" sz="900" dirty="0">
                <a:latin typeface="Lucida Console" panose="020B0609040504020204" pitchFamily="49" charset="0"/>
              </a:rPr>
              <a:t>,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Product.productprice</a:t>
            </a:r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>
                <a:latin typeface="Lucida Console" panose="020B0609040504020204" pitchFamily="49" charset="0"/>
              </a:rPr>
              <a:t>FROM Customer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JOIN </a:t>
            </a:r>
            <a:r>
              <a:rPr lang="en-GB" sz="900" dirty="0" err="1">
                <a:latin typeface="Lucida Console" panose="020B0609040504020204" pitchFamily="49" charset="0"/>
              </a:rPr>
              <a:t>Customerorder</a:t>
            </a:r>
            <a:r>
              <a:rPr lang="en-GB" sz="900" dirty="0">
                <a:latin typeface="Lucida Console" panose="020B0609040504020204" pitchFamily="49" charset="0"/>
              </a:rPr>
              <a:t>     ON </a:t>
            </a:r>
            <a:r>
              <a:rPr lang="en-GB" sz="900" dirty="0" err="1">
                <a:latin typeface="Lucida Console" panose="020B0609040504020204" pitchFamily="49" charset="0"/>
              </a:rPr>
              <a:t>CustomerOrder.customerID</a:t>
            </a:r>
            <a:r>
              <a:rPr lang="en-GB" sz="900" dirty="0">
                <a:latin typeface="Lucida Console" panose="020B0609040504020204" pitchFamily="49" charset="0"/>
              </a:rPr>
              <a:t> = </a:t>
            </a:r>
            <a:r>
              <a:rPr lang="en-GB" sz="900" dirty="0" err="1">
                <a:latin typeface="Lucida Console" panose="020B0609040504020204" pitchFamily="49" charset="0"/>
              </a:rPr>
              <a:t>Customer.customerID</a:t>
            </a:r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>
                <a:latin typeface="Lucida Console" panose="020B0609040504020204" pitchFamily="49" charset="0"/>
              </a:rPr>
              <a:t>JOIN </a:t>
            </a:r>
            <a:r>
              <a:rPr lang="en-GB" sz="900" dirty="0" err="1">
                <a:latin typeface="Lucida Console" panose="020B0609040504020204" pitchFamily="49" charset="0"/>
              </a:rPr>
              <a:t>Customerorderline</a:t>
            </a:r>
            <a:r>
              <a:rPr lang="en-GB" sz="900" dirty="0">
                <a:latin typeface="Lucida Console" panose="020B0609040504020204" pitchFamily="49" charset="0"/>
              </a:rPr>
              <a:t> ON </a:t>
            </a:r>
            <a:r>
              <a:rPr lang="en-GB" sz="900" dirty="0" err="1">
                <a:latin typeface="Lucida Console" panose="020B0609040504020204" pitchFamily="49" charset="0"/>
              </a:rPr>
              <a:t>CustomerOrderLine.clineOrderID</a:t>
            </a:r>
            <a:r>
              <a:rPr lang="en-GB" sz="900" dirty="0">
                <a:latin typeface="Lucida Console" panose="020B0609040504020204" pitchFamily="49" charset="0"/>
              </a:rPr>
              <a:t> = </a:t>
            </a:r>
            <a:r>
              <a:rPr lang="en-GB" sz="900" dirty="0" err="1">
                <a:latin typeface="Lucida Console" panose="020B0609040504020204" pitchFamily="49" charset="0"/>
              </a:rPr>
              <a:t>Customerorder.orderID</a:t>
            </a:r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>
                <a:latin typeface="Lucida Console" panose="020B0609040504020204" pitchFamily="49" charset="0"/>
              </a:rPr>
              <a:t>JOIN Product           ON </a:t>
            </a:r>
            <a:r>
              <a:rPr lang="en-GB" sz="900" dirty="0" err="1">
                <a:latin typeface="Lucida Console" panose="020B0609040504020204" pitchFamily="49" charset="0"/>
              </a:rPr>
              <a:t>Product.productID</a:t>
            </a:r>
            <a:r>
              <a:rPr lang="en-GB" sz="900" dirty="0">
                <a:latin typeface="Lucida Console" panose="020B0609040504020204" pitchFamily="49" charset="0"/>
              </a:rPr>
              <a:t> = </a:t>
            </a:r>
            <a:r>
              <a:rPr lang="en-GB" sz="900" dirty="0" err="1">
                <a:latin typeface="Lucida Console" panose="020B0609040504020204" pitchFamily="49" charset="0"/>
              </a:rPr>
              <a:t>customerorderline.productid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WHERE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latin typeface="Lucida Console" panose="020B0609040504020204" pitchFamily="49" charset="0"/>
              </a:rPr>
              <a:t>Customer.customerid</a:t>
            </a:r>
            <a:r>
              <a:rPr lang="en-GB" sz="900" dirty="0">
                <a:latin typeface="Lucida Console" panose="020B0609040504020204" pitchFamily="49" charset="0"/>
              </a:rPr>
              <a:t> = 5</a:t>
            </a:r>
            <a:r>
              <a:rPr lang="en-GB" sz="900" dirty="0" smtClean="0">
                <a:latin typeface="Lucida Console" panose="020B0609040504020204" pitchFamily="49" charset="0"/>
              </a:rPr>
              <a:t>;</a:t>
            </a:r>
          </a:p>
          <a:p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 err="1" smtClean="0">
                <a:latin typeface="Lucida Console" panose="020B0609040504020204" pitchFamily="49" charset="0"/>
              </a:rPr>
              <a:t>order_ID</a:t>
            </a:r>
            <a:r>
              <a:rPr lang="en-GB" sz="900" dirty="0" smtClean="0">
                <a:latin typeface="Lucida Console" panose="020B0609040504020204" pitchFamily="49" charset="0"/>
              </a:rPr>
              <a:t> </a:t>
            </a:r>
            <a:r>
              <a:rPr lang="en-GB" sz="900" dirty="0" err="1">
                <a:latin typeface="Lucida Console" panose="020B0609040504020204" pitchFamily="49" charset="0"/>
              </a:rPr>
              <a:t>CustomerOrder.orderID%type</a:t>
            </a:r>
            <a:r>
              <a:rPr lang="en-GB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900" dirty="0" err="1" smtClean="0">
                <a:latin typeface="Lucida Console" panose="020B0609040504020204" pitchFamily="49" charset="0"/>
              </a:rPr>
              <a:t>product_ID</a:t>
            </a:r>
            <a:r>
              <a:rPr lang="en-GB" sz="900" dirty="0" smtClean="0">
                <a:latin typeface="Lucida Console" panose="020B0609040504020204" pitchFamily="49" charset="0"/>
              </a:rPr>
              <a:t> </a:t>
            </a:r>
            <a:r>
              <a:rPr lang="en-GB" sz="900" dirty="0" err="1">
                <a:latin typeface="Lucida Console" panose="020B0609040504020204" pitchFamily="49" charset="0"/>
              </a:rPr>
              <a:t>CustomerOrderLine.productID%type</a:t>
            </a:r>
            <a:r>
              <a:rPr lang="en-GB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quantity </a:t>
            </a:r>
            <a:r>
              <a:rPr lang="en-GB" sz="900" dirty="0" err="1">
                <a:latin typeface="Lucida Console" panose="020B0609040504020204" pitchFamily="49" charset="0"/>
              </a:rPr>
              <a:t>CustomerOrderLine.clineQuantity%type</a:t>
            </a:r>
            <a:r>
              <a:rPr lang="en-GB" sz="900" dirty="0">
                <a:latin typeface="Lucida Console" panose="020B0609040504020204" pitchFamily="49" charset="0"/>
              </a:rPr>
              <a:t>;</a:t>
            </a:r>
          </a:p>
          <a:p>
            <a:r>
              <a:rPr lang="en-GB" sz="900" dirty="0" err="1" smtClean="0">
                <a:latin typeface="Lucida Console" panose="020B0609040504020204" pitchFamily="49" charset="0"/>
              </a:rPr>
              <a:t>product_Price</a:t>
            </a:r>
            <a:r>
              <a:rPr lang="en-GB" sz="900" dirty="0" smtClean="0">
                <a:latin typeface="Lucida Console" panose="020B0609040504020204" pitchFamily="49" charset="0"/>
              </a:rPr>
              <a:t> </a:t>
            </a:r>
            <a:r>
              <a:rPr lang="en-GB" sz="900" dirty="0" err="1">
                <a:latin typeface="Lucida Console" panose="020B0609040504020204" pitchFamily="49" charset="0"/>
              </a:rPr>
              <a:t>product.productPrice%type</a:t>
            </a:r>
            <a:r>
              <a:rPr lang="en-GB" sz="900" dirty="0" smtClean="0">
                <a:latin typeface="Lucida Console" panose="020B0609040504020204" pitchFamily="49" charset="0"/>
              </a:rPr>
              <a:t>;</a:t>
            </a:r>
          </a:p>
          <a:p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OPEN cursor;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LOOP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  FETCH cursor into </a:t>
            </a:r>
            <a:r>
              <a:rPr lang="en-GB" sz="900" dirty="0" err="1" smtClean="0">
                <a:latin typeface="Lucida Console" panose="020B0609040504020204" pitchFamily="49" charset="0"/>
              </a:rPr>
              <a:t>order_ID</a:t>
            </a:r>
            <a:r>
              <a:rPr lang="en-GB" sz="900" dirty="0" smtClean="0">
                <a:latin typeface="Lucida Console" panose="020B0609040504020204" pitchFamily="49" charset="0"/>
              </a:rPr>
              <a:t>, 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product_ID</a:t>
            </a:r>
            <a:r>
              <a:rPr lang="en-GB" sz="900" dirty="0" smtClean="0">
                <a:latin typeface="Lucida Console" panose="020B0609040504020204" pitchFamily="49" charset="0"/>
              </a:rPr>
              <a:t>, quantity, 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product_Price</a:t>
            </a:r>
            <a:r>
              <a:rPr lang="en-GB" sz="9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  IF </a:t>
            </a:r>
            <a:r>
              <a:rPr lang="en-GB" sz="900" dirty="0" err="1" smtClean="0">
                <a:latin typeface="Lucida Console" panose="020B0609040504020204" pitchFamily="49" charset="0"/>
              </a:rPr>
              <a:t>cursor%found</a:t>
            </a:r>
            <a:r>
              <a:rPr lang="en-GB" sz="900" dirty="0" smtClean="0">
                <a:latin typeface="Lucida Console" panose="020B0609040504020204" pitchFamily="49" charset="0"/>
              </a:rPr>
              <a:t> then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    </a:t>
            </a:r>
            <a:r>
              <a:rPr lang="en-GB" sz="900" dirty="0" err="1" smtClean="0">
                <a:latin typeface="Lucida Console" panose="020B0609040504020204" pitchFamily="49" charset="0"/>
              </a:rPr>
              <a:t>dbms_output.put_line</a:t>
            </a:r>
            <a:r>
              <a:rPr lang="en-GB" sz="900" dirty="0" smtClean="0">
                <a:latin typeface="Lucida Console" panose="020B0609040504020204" pitchFamily="49" charset="0"/>
              </a:rPr>
              <a:t>('Order ID: '||</a:t>
            </a:r>
            <a:r>
              <a:rPr lang="en-GB" sz="900" dirty="0" err="1" smtClean="0">
                <a:latin typeface="Lucida Console" panose="020B0609040504020204" pitchFamily="49" charset="0"/>
              </a:rPr>
              <a:t>order_ID</a:t>
            </a:r>
            <a:r>
              <a:rPr lang="en-GB" sz="900" dirty="0" smtClean="0">
                <a:latin typeface="Lucida Console" panose="020B0609040504020204" pitchFamily="49" charset="0"/>
              </a:rPr>
              <a:t> ||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	'  Product ID: ' || 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product_ID</a:t>
            </a:r>
            <a:r>
              <a:rPr lang="en-GB" sz="900" dirty="0" smtClean="0">
                <a:latin typeface="Lucida Console" panose="020B0609040504020204" pitchFamily="49" charset="0"/>
              </a:rPr>
              <a:t> ||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	' Quantity: '|| quantity ||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	' Product Price: '|| 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product_Price</a:t>
            </a:r>
            <a:r>
              <a:rPr lang="en-GB" sz="900" dirty="0" smtClean="0">
                <a:latin typeface="Lucida Console" panose="020B0609040504020204" pitchFamily="49" charset="0"/>
              </a:rPr>
              <a:t>||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	' Total: ' || quantity * 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product_Price</a:t>
            </a:r>
            <a:r>
              <a:rPr lang="en-GB" sz="9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  ELSE exit;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  END if;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END loop;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END;</a:t>
            </a:r>
          </a:p>
          <a:p>
            <a:r>
              <a:rPr lang="en-GB" sz="900" dirty="0" smtClean="0">
                <a:latin typeface="Lucida Console" panose="020B0609040504020204" pitchFamily="49" charset="0"/>
              </a:rPr>
              <a:t>/</a:t>
            </a:r>
            <a:endParaRPr lang="en-GB" sz="900" dirty="0"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5702" y="2190159"/>
            <a:ext cx="5760452" cy="45554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Order </a:t>
            </a:r>
            <a:r>
              <a:rPr lang="en-GB" sz="1000" dirty="0">
                <a:solidFill>
                  <a:schemeClr val="accent6"/>
                </a:solidFill>
                <a:latin typeface="Lucida Console" panose="020B0609040504020204" pitchFamily="49" charset="0"/>
              </a:rPr>
              <a:t>ID: 3  Product ID: 3 Quantity: 1  Product Price: 3000 Total: 3000</a:t>
            </a:r>
          </a:p>
          <a:p>
            <a:r>
              <a:rPr lang="en-GB" sz="1000" dirty="0">
                <a:solidFill>
                  <a:schemeClr val="accent6"/>
                </a:solidFill>
                <a:latin typeface="Lucida Console" panose="020B0609040504020204" pitchFamily="49" charset="0"/>
              </a:rPr>
              <a:t>Order ID: 4  Product ID: 2 Quantity: 1  Product Price: 100 </a:t>
            </a:r>
            <a:r>
              <a:rPr lang="en-GB" sz="1000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 Total</a:t>
            </a:r>
            <a:r>
              <a:rPr lang="en-GB" sz="1000" dirty="0">
                <a:solidFill>
                  <a:schemeClr val="accent6"/>
                </a:solidFill>
                <a:latin typeface="Lucida Console" panose="020B0609040504020204" pitchFamily="49" charset="0"/>
              </a:rPr>
              <a:t>: 100</a:t>
            </a:r>
          </a:p>
          <a:p>
            <a:r>
              <a:rPr lang="en-GB" sz="1000" dirty="0">
                <a:solidFill>
                  <a:schemeClr val="accent6"/>
                </a:solidFill>
                <a:latin typeface="Lucida Console" panose="020B0609040504020204" pitchFamily="49" charset="0"/>
              </a:rPr>
              <a:t>Order ID: 4  Product ID: 5 Quantity: 2  Product Price: 300 </a:t>
            </a:r>
            <a:r>
              <a:rPr lang="en-GB" sz="1000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 Total</a:t>
            </a:r>
            <a:r>
              <a:rPr lang="en-GB" sz="1000" dirty="0">
                <a:solidFill>
                  <a:schemeClr val="accent6"/>
                </a:solidFill>
                <a:latin typeface="Lucida Console" panose="020B0609040504020204" pitchFamily="49" charset="0"/>
              </a:rPr>
              <a:t>: 600</a:t>
            </a:r>
          </a:p>
        </p:txBody>
      </p:sp>
    </p:spTree>
    <p:extLst>
      <p:ext uri="{BB962C8B-B14F-4D97-AF65-F5344CB8AC3E}">
        <p14:creationId xmlns:p14="http://schemas.microsoft.com/office/powerpoint/2010/main" val="199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rete Round" panose="02000503050000020004" pitchFamily="50" charset="0"/>
              </a:rPr>
              <a:t>MongoDB: </a:t>
            </a:r>
            <a:r>
              <a:rPr lang="en-US" sz="3200" b="0" dirty="0" smtClean="0">
                <a:latin typeface="Crete Round" panose="02000503050000020004" pitchFamily="50" charset="0"/>
              </a:rPr>
              <a:t>Query</a:t>
            </a:r>
            <a:endParaRPr lang="en-US" b="0" dirty="0">
              <a:latin typeface="Crete Round" panose="02000503050000020004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133" y="3150526"/>
            <a:ext cx="11723590" cy="30392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900" dirty="0">
              <a:solidFill>
                <a:srgbClr val="FF0066"/>
              </a:solidFill>
              <a:latin typeface="Lucida Console" panose="020B0609040504020204" pitchFamily="49" charset="0"/>
            </a:endParaRPr>
          </a:p>
          <a:p>
            <a:r>
              <a:rPr lang="en-GB" sz="900" dirty="0" smtClean="0">
                <a:solidFill>
                  <a:srgbClr val="FF0066"/>
                </a:solidFill>
                <a:latin typeface="Lucida Console" panose="020B0609040504020204" pitchFamily="49" charset="0"/>
              </a:rPr>
              <a:t>&gt; </a:t>
            </a:r>
            <a:r>
              <a:rPr lang="en-GB" sz="900" dirty="0" err="1" smtClean="0">
                <a:solidFill>
                  <a:srgbClr val="FF0066"/>
                </a:solidFill>
                <a:latin typeface="Lucida Console" panose="020B0609040504020204" pitchFamily="49" charset="0"/>
              </a:rPr>
              <a:t>db.Customer.find</a:t>
            </a:r>
            <a:r>
              <a:rPr lang="en-GB" sz="900" dirty="0" smtClean="0">
                <a:solidFill>
                  <a:srgbClr val="FF0066"/>
                </a:solidFill>
                <a:latin typeface="Lucida Console" panose="020B0609040504020204" pitchFamily="49" charset="0"/>
              </a:rPr>
              <a:t>().pretty()</a:t>
            </a:r>
          </a:p>
          <a:p>
            <a:endParaRPr lang="en-GB" sz="900" dirty="0">
              <a:solidFill>
                <a:srgbClr val="FF0066"/>
              </a:solidFill>
              <a:latin typeface="Lucida Console" panose="020B0609040504020204" pitchFamily="49" charset="0"/>
            </a:endParaRPr>
          </a:p>
          <a:p>
            <a:r>
              <a:rPr lang="en-GB" sz="900" dirty="0" smtClean="0">
                <a:solidFill>
                  <a:srgbClr val="FF0066"/>
                </a:solidFill>
                <a:latin typeface="Lucida Console" panose="020B0609040504020204" pitchFamily="49" charset="0"/>
              </a:rPr>
              <a:t>&gt; </a:t>
            </a:r>
            <a:r>
              <a:rPr lang="en-GB" sz="900" dirty="0" err="1" smtClean="0">
                <a:solidFill>
                  <a:srgbClr val="FF0066"/>
                </a:solidFill>
                <a:latin typeface="Lucida Console" panose="020B0609040504020204" pitchFamily="49" charset="0"/>
              </a:rPr>
              <a:t>db.Customer.find</a:t>
            </a:r>
            <a:r>
              <a:rPr lang="en-GB" sz="900" dirty="0">
                <a:solidFill>
                  <a:srgbClr val="FF0066"/>
                </a:solidFill>
                <a:latin typeface="Lucida Console" panose="020B0609040504020204" pitchFamily="49" charset="0"/>
              </a:rPr>
              <a:t>({customerID:800001},{customerID:1}).pretty()</a:t>
            </a:r>
          </a:p>
          <a:p>
            <a:endParaRPr lang="en-GB" sz="900" dirty="0" smtClean="0">
              <a:solidFill>
                <a:srgbClr val="FF0066"/>
              </a:solidFill>
              <a:latin typeface="Lucida Console" panose="020B0609040504020204" pitchFamily="49" charset="0"/>
            </a:endParaRPr>
          </a:p>
          <a:p>
            <a:r>
              <a:rPr lang="en-GB" sz="900" dirty="0" smtClean="0">
                <a:solidFill>
                  <a:srgbClr val="FF0066"/>
                </a:solidFill>
                <a:latin typeface="Lucida Console" panose="020B0609040504020204" pitchFamily="49" charset="0"/>
              </a:rPr>
              <a:t>&gt; </a:t>
            </a:r>
            <a:r>
              <a:rPr lang="en-GB" sz="900" dirty="0" err="1" smtClean="0">
                <a:solidFill>
                  <a:srgbClr val="FF0066"/>
                </a:solidFill>
                <a:latin typeface="Lucida Console" panose="020B0609040504020204" pitchFamily="49" charset="0"/>
              </a:rPr>
              <a:t>db.CustomerOrder.find</a:t>
            </a:r>
            <a:r>
              <a:rPr lang="en-GB" sz="900" dirty="0">
                <a:solidFill>
                  <a:srgbClr val="FF0066"/>
                </a:solidFill>
                <a:latin typeface="Lucida Console" panose="020B0609040504020204" pitchFamily="49" charset="0"/>
              </a:rPr>
              <a:t>({ products : {$all : [</a:t>
            </a:r>
          </a:p>
          <a:p>
            <a:r>
              <a:rPr lang="en-GB" sz="900" dirty="0">
                <a:solidFill>
                  <a:srgbClr val="FF0066"/>
                </a:solidFill>
                <a:latin typeface="Lucida Console" panose="020B0609040504020204" pitchFamily="49" charset="0"/>
              </a:rPr>
              <a:t>	{ $</a:t>
            </a:r>
            <a:r>
              <a:rPr lang="en-GB" sz="900" dirty="0" err="1">
                <a:solidFill>
                  <a:srgbClr val="FF0066"/>
                </a:solidFill>
                <a:latin typeface="Lucida Console" panose="020B0609040504020204" pitchFamily="49" charset="0"/>
              </a:rPr>
              <a:t>elemMatch</a:t>
            </a:r>
            <a:r>
              <a:rPr lang="en-GB" sz="900" dirty="0">
                <a:solidFill>
                  <a:srgbClr val="FF0066"/>
                </a:solidFill>
                <a:latin typeface="Lucida Console" panose="020B0609040504020204" pitchFamily="49" charset="0"/>
              </a:rPr>
              <a:t> : {productQuantity:1}},</a:t>
            </a:r>
          </a:p>
          <a:p>
            <a:r>
              <a:rPr lang="en-GB" sz="900" dirty="0">
                <a:solidFill>
                  <a:srgbClr val="FF0066"/>
                </a:solidFill>
                <a:latin typeface="Lucida Console" panose="020B0609040504020204" pitchFamily="49" charset="0"/>
              </a:rPr>
              <a:t>	{ $</a:t>
            </a:r>
            <a:r>
              <a:rPr lang="en-GB" sz="900" dirty="0" err="1">
                <a:solidFill>
                  <a:srgbClr val="FF0066"/>
                </a:solidFill>
                <a:latin typeface="Lucida Console" panose="020B0609040504020204" pitchFamily="49" charset="0"/>
              </a:rPr>
              <a:t>elemMatch</a:t>
            </a:r>
            <a:r>
              <a:rPr lang="en-GB" sz="900" dirty="0">
                <a:solidFill>
                  <a:srgbClr val="FF0066"/>
                </a:solidFill>
                <a:latin typeface="Lucida Console" panose="020B0609040504020204" pitchFamily="49" charset="0"/>
              </a:rPr>
              <a:t> : {productQuantity:1</a:t>
            </a:r>
            <a:r>
              <a:rPr lang="en-GB" sz="900" dirty="0" smtClean="0">
                <a:solidFill>
                  <a:srgbClr val="FF0066"/>
                </a:solidFill>
                <a:latin typeface="Lucida Console" panose="020B0609040504020204" pitchFamily="49" charset="0"/>
              </a:rPr>
              <a:t>}}]}},</a:t>
            </a:r>
          </a:p>
          <a:p>
            <a:r>
              <a:rPr lang="en-GB" sz="900" dirty="0">
                <a:solidFill>
                  <a:srgbClr val="FF0066"/>
                </a:solidFill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solidFill>
                  <a:srgbClr val="FF0066"/>
                </a:solidFill>
                <a:latin typeface="Lucida Console" panose="020B0609040504020204" pitchFamily="49" charset="0"/>
              </a:rPr>
              <a:t>{ "</a:t>
            </a:r>
            <a:r>
              <a:rPr lang="en-GB" sz="900" dirty="0" err="1">
                <a:solidFill>
                  <a:srgbClr val="FF0066"/>
                </a:solidFill>
                <a:latin typeface="Lucida Console" panose="020B0609040504020204" pitchFamily="49" charset="0"/>
              </a:rPr>
              <a:t>products.productID</a:t>
            </a:r>
            <a:r>
              <a:rPr lang="en-GB" sz="900" dirty="0">
                <a:solidFill>
                  <a:srgbClr val="FF0066"/>
                </a:solidFill>
                <a:latin typeface="Lucida Console" panose="020B0609040504020204" pitchFamily="49" charset="0"/>
              </a:rPr>
              <a:t>.$":1, _id:0</a:t>
            </a:r>
            <a:r>
              <a:rPr lang="en-GB" sz="900" dirty="0" smtClean="0">
                <a:solidFill>
                  <a:srgbClr val="FF0066"/>
                </a:solidFill>
                <a:latin typeface="Lucida Console" panose="020B0609040504020204" pitchFamily="49" charset="0"/>
              </a:rPr>
              <a:t>}).pretty()</a:t>
            </a:r>
          </a:p>
          <a:p>
            <a:endParaRPr lang="en-GB" sz="900" dirty="0">
              <a:latin typeface="Lucida Console" panose="020B0609040504020204" pitchFamily="49" charset="0"/>
            </a:endParaRPr>
          </a:p>
          <a:p>
            <a:r>
              <a:rPr lang="en-GB" sz="9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latin typeface="Lucida Console" panose="020B0609040504020204" pitchFamily="49" charset="0"/>
              </a:rPr>
              <a:t>“products” : [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latin typeface="Lucida Console" panose="020B0609040504020204" pitchFamily="49" charset="0"/>
              </a:rPr>
              <a:t>	{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latin typeface="Lucida Console" panose="020B0609040504020204" pitchFamily="49" charset="0"/>
              </a:rPr>
              <a:t>		“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productID</a:t>
            </a:r>
            <a:r>
              <a:rPr lang="en-GB" sz="900" dirty="0" smtClean="0">
                <a:latin typeface="Lucida Console" panose="020B0609040504020204" pitchFamily="49" charset="0"/>
              </a:rPr>
              <a:t>” : 600003,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latin typeface="Lucida Console" panose="020B0609040504020204" pitchFamily="49" charset="0"/>
              </a:rPr>
              <a:t>		“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productQuantity</a:t>
            </a:r>
            <a:r>
              <a:rPr lang="en-GB" sz="900" dirty="0" smtClean="0">
                <a:latin typeface="Lucida Console" panose="020B0609040504020204" pitchFamily="49" charset="0"/>
              </a:rPr>
              <a:t>” : 1,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latin typeface="Lucida Console" panose="020B0609040504020204" pitchFamily="49" charset="0"/>
              </a:rPr>
              <a:t>		“</a:t>
            </a:r>
            <a:r>
              <a:rPr lang="en-GB" sz="900" dirty="0" err="1" smtClean="0">
                <a:latin typeface="Lucida Console" panose="020B0609040504020204" pitchFamily="49" charset="0"/>
              </a:rPr>
              <a:t>productStatus</a:t>
            </a:r>
            <a:r>
              <a:rPr lang="en-GB" sz="900" dirty="0" smtClean="0">
                <a:latin typeface="Lucida Console" panose="020B0609040504020204" pitchFamily="49" charset="0"/>
              </a:rPr>
              <a:t>” : “packed”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latin typeface="Lucida Console" panose="020B0609040504020204" pitchFamily="49" charset="0"/>
              </a:rPr>
              <a:t>		“</a:t>
            </a:r>
            <a:r>
              <a:rPr lang="en-GB" sz="900" dirty="0" err="1" smtClean="0">
                <a:latin typeface="Lucida Console" panose="020B0609040504020204" pitchFamily="49" charset="0"/>
              </a:rPr>
              <a:t>warehouseID</a:t>
            </a:r>
            <a:r>
              <a:rPr lang="en-GB" sz="900" dirty="0" smtClean="0">
                <a:latin typeface="Lucida Console" panose="020B0609040504020204" pitchFamily="49" charset="0"/>
              </a:rPr>
              <a:t> : 303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latin typeface="Lucida Console" panose="020B0609040504020204" pitchFamily="49" charset="0"/>
              </a:rPr>
              <a:t>	}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	</a:t>
            </a:r>
            <a:r>
              <a:rPr lang="en-GB" sz="900" dirty="0" smtClean="0">
                <a:latin typeface="Lucida Console" panose="020B0609040504020204" pitchFamily="49" charset="0"/>
              </a:rPr>
              <a:t>]</a:t>
            </a:r>
          </a:p>
          <a:p>
            <a:r>
              <a:rPr lang="en-GB" sz="900" dirty="0">
                <a:latin typeface="Lucida Console" panose="020B0609040504020204" pitchFamily="49" charset="0"/>
              </a:rPr>
              <a:t>}</a:t>
            </a:r>
          </a:p>
          <a:p>
            <a:endParaRPr lang="en-GB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0002" y="5280847"/>
            <a:ext cx="10572000" cy="1172489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Chris Luckhurst</a:t>
            </a:r>
          </a:p>
          <a:p>
            <a:pPr algn="r"/>
            <a:r>
              <a:rPr lang="en-US" dirty="0"/>
              <a:t>Ben Miller</a:t>
            </a:r>
          </a:p>
          <a:p>
            <a:pPr algn="r"/>
            <a:r>
              <a:rPr lang="en-US" dirty="0"/>
              <a:t>Rhianna Tomlinson</a:t>
            </a:r>
          </a:p>
        </p:txBody>
      </p:sp>
    </p:spTree>
    <p:extLst>
      <p:ext uri="{BB962C8B-B14F-4D97-AF65-F5344CB8AC3E}">
        <p14:creationId xmlns:p14="http://schemas.microsoft.com/office/powerpoint/2010/main" val="342330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we’re going to talk about:</a:t>
            </a:r>
          </a:p>
          <a:p>
            <a:pPr lvl="1"/>
            <a:r>
              <a:rPr lang="en-GB" sz="1400" dirty="0"/>
              <a:t>Comparison between Relational and Non-Relational Databases</a:t>
            </a:r>
          </a:p>
          <a:p>
            <a:pPr lvl="1"/>
            <a:r>
              <a:rPr lang="en-GB" sz="1400" dirty="0"/>
              <a:t>Creating a </a:t>
            </a:r>
            <a:r>
              <a:rPr lang="en-GB" sz="1400" dirty="0" smtClean="0"/>
              <a:t>relational </a:t>
            </a:r>
            <a:r>
              <a:rPr lang="en-GB" sz="1400" dirty="0"/>
              <a:t>Database with Oracle</a:t>
            </a:r>
          </a:p>
          <a:p>
            <a:pPr lvl="1"/>
            <a:r>
              <a:rPr lang="en-GB" sz="1400" dirty="0"/>
              <a:t>Creating a non-relational database with MongoDB</a:t>
            </a:r>
          </a:p>
          <a:p>
            <a:pPr lvl="1"/>
            <a:r>
              <a:rPr lang="en-GB" sz="1400" dirty="0"/>
              <a:t>Querying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92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Relational databases:</a:t>
            </a:r>
          </a:p>
          <a:p>
            <a:pPr lvl="1"/>
            <a:r>
              <a:rPr lang="en-GB" dirty="0"/>
              <a:t>SQL</a:t>
            </a:r>
          </a:p>
          <a:p>
            <a:pPr lvl="1"/>
            <a:r>
              <a:rPr lang="en-GB" dirty="0"/>
              <a:t>Apache Hive</a:t>
            </a:r>
          </a:p>
          <a:p>
            <a:r>
              <a:rPr lang="en-GB" dirty="0"/>
              <a:t>Non-relational databases:</a:t>
            </a:r>
          </a:p>
          <a:p>
            <a:pPr lvl="1"/>
            <a:r>
              <a:rPr lang="en-GB" dirty="0"/>
              <a:t>MongoDB </a:t>
            </a:r>
          </a:p>
          <a:p>
            <a:pPr lvl="1"/>
            <a:r>
              <a:rPr lang="en-GB" dirty="0"/>
              <a:t>Elasticsearch</a:t>
            </a:r>
          </a:p>
          <a:p>
            <a:pPr lvl="1"/>
            <a:r>
              <a:rPr lang="en-GB" dirty="0"/>
              <a:t>Apache Cassandra</a:t>
            </a:r>
          </a:p>
        </p:txBody>
      </p:sp>
    </p:spTree>
    <p:extLst>
      <p:ext uri="{BB962C8B-B14F-4D97-AF65-F5344CB8AC3E}">
        <p14:creationId xmlns:p14="http://schemas.microsoft.com/office/powerpoint/2010/main" val="142944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92774"/>
              </p:ext>
            </p:extLst>
          </p:nvPr>
        </p:nvGraphicFramePr>
        <p:xfrm>
          <a:off x="819150" y="2222499"/>
          <a:ext cx="10553700" cy="2228204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619619">
                  <a:extLst>
                    <a:ext uri="{9D8B030D-6E8A-4147-A177-3AD203B41FA5}">
                      <a16:colId xmlns:a16="http://schemas.microsoft.com/office/drawing/2014/main" xmlns="" val="3528419154"/>
                    </a:ext>
                  </a:extLst>
                </a:gridCol>
                <a:gridCol w="4416181">
                  <a:extLst>
                    <a:ext uri="{9D8B030D-6E8A-4147-A177-3AD203B41FA5}">
                      <a16:colId xmlns:a16="http://schemas.microsoft.com/office/drawing/2014/main" xmlns="" val="76207883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xmlns="" val="907314636"/>
                    </a:ext>
                  </a:extLst>
                </a:gridCol>
              </a:tblGrid>
              <a:tr h="471475">
                <a:tc>
                  <a:txBody>
                    <a:bodyPr/>
                    <a:lstStyle/>
                    <a:p>
                      <a:r>
                        <a:rPr lang="en-GB" dirty="0"/>
                        <a:t>Database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SQL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MongoDB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5985319"/>
                  </a:ext>
                </a:extLst>
              </a:tr>
              <a:tr h="471475">
                <a:tc>
                  <a:txBody>
                    <a:bodyPr/>
                    <a:lstStyle/>
                    <a:p>
                      <a:r>
                        <a:rPr lang="en-GB" dirty="0"/>
                        <a:t>Structure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Highly Structured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Eventual consistency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62620938"/>
                  </a:ext>
                </a:extLst>
              </a:tr>
              <a:tr h="471475">
                <a:tc>
                  <a:txBody>
                    <a:bodyPr/>
                    <a:lstStyle/>
                    <a:p>
                      <a:r>
                        <a:rPr lang="en-GB" dirty="0"/>
                        <a:t>Querying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Powerful querying</a:t>
                      </a:r>
                      <a:r>
                        <a:rPr lang="en-GB" baseline="0" dirty="0"/>
                        <a:t> language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7313943"/>
                  </a:ext>
                </a:extLst>
              </a:tr>
              <a:tr h="813779">
                <a:tc>
                  <a:txBody>
                    <a:bodyPr/>
                    <a:lstStyle/>
                    <a:p>
                      <a:r>
                        <a:rPr lang="en-GB" dirty="0"/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 stored on</a:t>
                      </a:r>
                      <a:r>
                        <a:rPr lang="en-GB" baseline="0" dirty="0"/>
                        <a:t> a single server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Distributed</a:t>
                      </a:r>
                      <a:r>
                        <a:rPr lang="en-GB" baseline="0" dirty="0"/>
                        <a:t> Databases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668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32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data efficiently in predefined schemas</a:t>
            </a:r>
          </a:p>
          <a:p>
            <a:r>
              <a:rPr lang="en-GB" dirty="0"/>
              <a:t>Uses structured query language (SQL) for database access</a:t>
            </a:r>
          </a:p>
          <a:p>
            <a:r>
              <a:rPr lang="en-GB" dirty="0"/>
              <a:t>Linking tables with keys limits data duplication</a:t>
            </a:r>
          </a:p>
        </p:txBody>
      </p:sp>
    </p:spTree>
    <p:extLst>
      <p:ext uri="{BB962C8B-B14F-4D97-AF65-F5344CB8AC3E}">
        <p14:creationId xmlns:p14="http://schemas.microsoft.com/office/powerpoint/2010/main" val="42916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able to handle large datasets and streaming data</a:t>
            </a:r>
          </a:p>
          <a:p>
            <a:r>
              <a:rPr lang="en-GB" dirty="0"/>
              <a:t>Producing replicas of data to prevent data loss</a:t>
            </a:r>
          </a:p>
          <a:p>
            <a:r>
              <a:rPr lang="en-GB" dirty="0"/>
              <a:t>If schemas need to change new rows can be added to new datasets without affecting old ones</a:t>
            </a:r>
          </a:p>
        </p:txBody>
      </p:sp>
    </p:spTree>
    <p:extLst>
      <p:ext uri="{BB962C8B-B14F-4D97-AF65-F5344CB8AC3E}">
        <p14:creationId xmlns:p14="http://schemas.microsoft.com/office/powerpoint/2010/main" val="126223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81" y="3081979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 smtClean="0"/>
              <a:t>Identify the entity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Identify the attributes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Identify the primary key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Identify the relationships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Identify the cardinality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Draw a draft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Map the attributes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Refine the Entity Relationship Diagram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22214" y="2360247"/>
            <a:ext cx="10331939" cy="8128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As a member of the Accounts team, I want to store a customer’s delivery address on the system so that orders can be delivered directly to the customer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29" y="3855771"/>
            <a:ext cx="5320324" cy="2006023"/>
          </a:xfrm>
          <a:prstGeom prst="rect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523652" y="4604866"/>
            <a:ext cx="635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</a:rPr>
              <a:t>has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rete Round" panose="02000503050000020004" pitchFamily="50" charset="0"/>
              </a:rPr>
              <a:t>Relational</a:t>
            </a:r>
            <a:endParaRPr lang="en-US" dirty="0">
              <a:latin typeface="Crete Round" panose="02000503050000020004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6" y="2284665"/>
            <a:ext cx="9884035" cy="44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Non-Relational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76" y="2271496"/>
            <a:ext cx="5048738" cy="4301670"/>
          </a:xfrm>
        </p:spPr>
      </p:pic>
    </p:spTree>
    <p:extLst>
      <p:ext uri="{BB962C8B-B14F-4D97-AF65-F5344CB8AC3E}">
        <p14:creationId xmlns:p14="http://schemas.microsoft.com/office/powerpoint/2010/main" val="2435653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506</TotalTime>
  <Words>619</Words>
  <Application>Microsoft Office PowerPoint</Application>
  <PresentationFormat>Custom</PresentationFormat>
  <Paragraphs>171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Quotable</vt:lpstr>
      <vt:lpstr>Databases </vt:lpstr>
      <vt:lpstr>Introduction</vt:lpstr>
      <vt:lpstr>Relational Databases</vt:lpstr>
      <vt:lpstr>Database Comparison</vt:lpstr>
      <vt:lpstr>Advantages of SQL</vt:lpstr>
      <vt:lpstr>Advantages of MongoDB</vt:lpstr>
      <vt:lpstr>Relational Database</vt:lpstr>
      <vt:lpstr>Relational</vt:lpstr>
      <vt:lpstr>Non-Relational</vt:lpstr>
      <vt:lpstr>Oracle: Create</vt:lpstr>
      <vt:lpstr>MongoDB: Create</vt:lpstr>
      <vt:lpstr>Oracle &amp; MongoDB: Secure</vt:lpstr>
      <vt:lpstr>Oracle: Query</vt:lpstr>
      <vt:lpstr>MongoDB: Query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Chris</dc:creator>
  <cp:lastModifiedBy>student</cp:lastModifiedBy>
  <cp:revision>24</cp:revision>
  <dcterms:created xsi:type="dcterms:W3CDTF">2016-03-07T21:13:51Z</dcterms:created>
  <dcterms:modified xsi:type="dcterms:W3CDTF">2016-03-08T17:24:43Z</dcterms:modified>
</cp:coreProperties>
</file>