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0" r:id="rId5"/>
    <p:sldId id="259" r:id="rId6"/>
    <p:sldId id="263" r:id="rId7"/>
    <p:sldId id="266" r:id="rId8"/>
    <p:sldId id="269" r:id="rId9"/>
    <p:sldId id="268" r:id="rId10"/>
    <p:sldId id="267" r:id="rId11"/>
    <p:sldId id="270" r:id="rId12"/>
    <p:sldId id="271" r:id="rId13"/>
    <p:sldId id="274" r:id="rId14"/>
    <p:sldId id="273" r:id="rId15"/>
    <p:sldId id="272" r:id="rId16"/>
    <p:sldId id="26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317" autoAdjust="0"/>
  </p:normalViewPr>
  <p:slideViewPr>
    <p:cSldViewPr>
      <p:cViewPr varScale="1">
        <p:scale>
          <a:sx n="77" d="100"/>
          <a:sy n="77" d="100"/>
        </p:scale>
        <p:origin x="173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Consistency</a:t>
          </a:r>
        </a:p>
      </dgm: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Availability</a:t>
          </a:r>
        </a:p>
      </dgm: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Partition Tolerance</a:t>
          </a:r>
        </a:p>
      </dgm: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ADFB2C05-243E-41AD-8BA0-EFE168331220}" type="pres">
      <dgm:prSet presAssocID="{7857A2B9-82F1-47E0-A1E4-CF4F93602F77}" presName="circ1" presStyleLbl="vennNode1" presStyleIdx="0" presStyleCnt="3"/>
      <dgm:spPr/>
    </dgm:pt>
    <dgm:pt modelId="{650863D7-CE00-479F-9166-49F8C7CA03C9}" type="pres">
      <dgm:prSet presAssocID="{7857A2B9-82F1-47E0-A1E4-CF4F93602F7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6A0689A-9C79-436A-9D4B-E6E37CCF2CC4}" type="pres">
      <dgm:prSet presAssocID="{72E6E978-ACDC-4EB6-A64E-0818A3CE1713}" presName="circ2" presStyleLbl="vennNode1" presStyleIdx="1" presStyleCnt="3"/>
      <dgm:spPr/>
    </dgm:pt>
    <dgm:pt modelId="{9481FA54-6A39-4144-89B6-85170A9F4F80}" type="pres">
      <dgm:prSet presAssocID="{72E6E978-ACDC-4EB6-A64E-0818A3CE17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08DE81-B87F-4F4D-B555-F107CE4DB66D}" type="pres">
      <dgm:prSet presAssocID="{3F365547-0919-4C94-A54E-69A7DF73309A}" presName="circ3" presStyleLbl="vennNode1" presStyleIdx="2" presStyleCnt="3"/>
      <dgm:spPr/>
    </dgm:pt>
    <dgm:pt modelId="{79E73FBD-660B-455A-B3BB-258BE45A449F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655C83D-05C4-4D2F-9F0C-D726843AFFD5}" type="presOf" srcId="{3F365547-0919-4C94-A54E-69A7DF73309A}" destId="{79E73FBD-660B-455A-B3BB-258BE45A449F}" srcOrd="1" destOrd="0" presId="urn:microsoft.com/office/officeart/2005/8/layout/venn1"/>
    <dgm:cxn modelId="{48216F9C-11C3-49EB-906D-D6D952E132F7}" srcId="{94425BE1-5216-4905-BFA8-3A50E745A0F1}" destId="{7857A2B9-82F1-47E0-A1E4-CF4F93602F77}" srcOrd="0" destOrd="0" parTransId="{4CF2B930-4CBC-4FEC-8F76-E4271D22ACC1}" sibTransId="{FBF4032C-6BF0-45B2-963F-81F9DEBFE1BC}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80A6A35C-2F0F-40AB-AB8A-9161201FEC5F}" type="presOf" srcId="{72E6E978-ACDC-4EB6-A64E-0818A3CE1713}" destId="{9481FA54-6A39-4144-89B6-85170A9F4F80}" srcOrd="1" destOrd="0" presId="urn:microsoft.com/office/officeart/2005/8/layout/venn1"/>
    <dgm:cxn modelId="{605F6E3C-8D57-4433-8C59-B45B1BD29062}" type="presOf" srcId="{3F365547-0919-4C94-A54E-69A7DF73309A}" destId="{B908DE81-B87F-4F4D-B555-F107CE4DB66D}" srcOrd="0" destOrd="0" presId="urn:microsoft.com/office/officeart/2005/8/layout/venn1"/>
    <dgm:cxn modelId="{094FBBCE-2935-4D72-A60F-B7736F48A835}" type="presOf" srcId="{7857A2B9-82F1-47E0-A1E4-CF4F93602F77}" destId="{650863D7-CE00-479F-9166-49F8C7CA03C9}" srcOrd="1" destOrd="0" presId="urn:microsoft.com/office/officeart/2005/8/layout/venn1"/>
    <dgm:cxn modelId="{FC2C30CF-3172-4751-9EE0-539A9CE04091}" type="presOf" srcId="{72E6E978-ACDC-4EB6-A64E-0818A3CE1713}" destId="{26A0689A-9C79-436A-9D4B-E6E37CCF2CC4}" srcOrd="0" destOrd="0" presId="urn:microsoft.com/office/officeart/2005/8/layout/venn1"/>
    <dgm:cxn modelId="{8F9C65CA-CD63-4E75-812F-0489056A9E13}" srcId="{94425BE1-5216-4905-BFA8-3A50E745A0F1}" destId="{72E6E978-ACDC-4EB6-A64E-0818A3CE1713}" srcOrd="1" destOrd="0" parTransId="{6798258A-CE66-400B-BAA5-62EB85BD6B99}" sibTransId="{DBF0854F-D6D6-4677-842A-EC4FFEC6BDED}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94B94B78-DFF4-4E6E-B72A-12D4F681CEFC}" type="presOf" srcId="{7857A2B9-82F1-47E0-A1E4-CF4F93602F77}" destId="{ADFB2C05-243E-41AD-8BA0-EFE168331220}" srcOrd="0" destOrd="0" presId="urn:microsoft.com/office/officeart/2005/8/layout/venn1"/>
    <dgm:cxn modelId="{D2D01CBC-6B0A-4527-B8CA-C5CB4654985B}" type="presParOf" srcId="{2EC7B525-8CD9-45FA-8836-339D46FDD2A6}" destId="{ADFB2C05-243E-41AD-8BA0-EFE168331220}" srcOrd="0" destOrd="0" presId="urn:microsoft.com/office/officeart/2005/8/layout/venn1"/>
    <dgm:cxn modelId="{464A26A9-0FA5-48B9-B417-30EAC2104D91}" type="presParOf" srcId="{2EC7B525-8CD9-45FA-8836-339D46FDD2A6}" destId="{650863D7-CE00-479F-9166-49F8C7CA03C9}" srcOrd="1" destOrd="0" presId="urn:microsoft.com/office/officeart/2005/8/layout/venn1"/>
    <dgm:cxn modelId="{D93D73DA-6CCF-49B1-A86F-25140F93E57F}" type="presParOf" srcId="{2EC7B525-8CD9-45FA-8836-339D46FDD2A6}" destId="{26A0689A-9C79-436A-9D4B-E6E37CCF2CC4}" srcOrd="2" destOrd="0" presId="urn:microsoft.com/office/officeart/2005/8/layout/venn1"/>
    <dgm:cxn modelId="{59187356-F360-481B-B1C9-12BB7F4E135E}" type="presParOf" srcId="{2EC7B525-8CD9-45FA-8836-339D46FDD2A6}" destId="{9481FA54-6A39-4144-89B6-85170A9F4F80}" srcOrd="3" destOrd="0" presId="urn:microsoft.com/office/officeart/2005/8/layout/venn1"/>
    <dgm:cxn modelId="{24A04120-A8A3-4BB1-90BA-A597F43DBEB5}" type="presParOf" srcId="{2EC7B525-8CD9-45FA-8836-339D46FDD2A6}" destId="{B908DE81-B87F-4F4D-B555-F107CE4DB66D}" srcOrd="4" destOrd="0" presId="urn:microsoft.com/office/officeart/2005/8/layout/venn1"/>
    <dgm:cxn modelId="{2E994E3C-75CD-4A83-A2AD-E39622E1787F}" type="presParOf" srcId="{2EC7B525-8CD9-45FA-8836-339D46FDD2A6}" destId="{79E73FBD-660B-455A-B3BB-258BE45A44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B2C05-243E-41AD-8BA0-EFE168331220}">
      <dsp:nvSpPr>
        <dsp:cNvPr id="0" name=""/>
        <dsp:cNvSpPr/>
      </dsp:nvSpPr>
      <dsp:spPr>
        <a:xfrm>
          <a:off x="1391912" y="50185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Consistency</a:t>
          </a:r>
        </a:p>
      </dsp:txBody>
      <dsp:txXfrm>
        <a:off x="1713097" y="471740"/>
        <a:ext cx="1766517" cy="1083999"/>
      </dsp:txXfrm>
    </dsp:sp>
    <dsp:sp modelId="{26A0689A-9C79-436A-9D4B-E6E37CCF2CC4}">
      <dsp:nvSpPr>
        <dsp:cNvPr id="0" name=""/>
        <dsp:cNvSpPr/>
      </dsp:nvSpPr>
      <dsp:spPr>
        <a:xfrm>
          <a:off x="2261119" y="1555739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Availability</a:t>
          </a:r>
        </a:p>
      </dsp:txBody>
      <dsp:txXfrm>
        <a:off x="2997837" y="2178035"/>
        <a:ext cx="1445332" cy="1324887"/>
      </dsp:txXfrm>
    </dsp:sp>
    <dsp:sp modelId="{B908DE81-B87F-4F4D-B555-F107CE4DB66D}">
      <dsp:nvSpPr>
        <dsp:cNvPr id="0" name=""/>
        <dsp:cNvSpPr/>
      </dsp:nvSpPr>
      <dsp:spPr>
        <a:xfrm>
          <a:off x="522705" y="1555739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Partition Tolerance</a:t>
          </a:r>
        </a:p>
      </dsp:txBody>
      <dsp:txXfrm>
        <a:off x="749542" y="2178035"/>
        <a:ext cx="1445332" cy="132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3/7/2016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NoSQL less structured, more flexibility</a:t>
            </a:r>
          </a:p>
          <a:p>
            <a:r>
              <a:rPr lang="en-GB" dirty="0"/>
              <a:t>NoSQL queries written as programs</a:t>
            </a:r>
          </a:p>
          <a:p>
            <a:r>
              <a:rPr lang="en-GB" dirty="0"/>
              <a:t>NoSQL partitioning pattern called </a:t>
            </a:r>
            <a:r>
              <a:rPr lang="en-GB" dirty="0" err="1"/>
              <a:t>sharding</a:t>
            </a:r>
            <a:r>
              <a:rPr lang="en-GB" baseline="0" dirty="0"/>
              <a:t> &amp; allows for geographically distributed databases (partitions can be managed on different servers)</a:t>
            </a:r>
          </a:p>
          <a:p>
            <a:r>
              <a:rPr lang="en-GB" baseline="0" dirty="0"/>
              <a:t>NoSQL partitions replicated for recovery</a:t>
            </a:r>
          </a:p>
          <a:p>
            <a:r>
              <a:rPr lang="en-GB" baseline="0" dirty="0"/>
              <a:t>NoSQL fan-out queries</a:t>
            </a:r>
          </a:p>
          <a:p>
            <a:endParaRPr lang="en-GB" baseline="0" dirty="0"/>
          </a:p>
          <a:p>
            <a:r>
              <a:rPr lang="en-GB" baseline="0" dirty="0"/>
              <a:t>(NoSQL write buffering &amp; primary keys only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9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table structure first and define relationships,</a:t>
            </a:r>
            <a:r>
              <a:rPr lang="en-GB" baseline="0" dirty="0"/>
              <a:t> primary &amp; foreign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02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MongoDB consists of key-value pairs &amp; documents &amp;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8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>
                <a:latin typeface="Crete Round" panose="0200050305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Alegreya Sans" panose="00000500000000000000" pitchFamily="50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365B-5397-4552-89D2-3C31D6B894C4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6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8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5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fld id="{CAEBD992-82F2-4752-BCD7-4BDCCFA26099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&amp; Non-Relational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creating users &amp; granting privileges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69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MongoDB: </a:t>
            </a:r>
            <a:r>
              <a:rPr lang="en-US" b="0" dirty="0">
                <a:latin typeface="Crete Round" panose="02000503050000020004" pitchFamily="50" charset="0"/>
              </a:rPr>
              <a:t>Users &amp; Privileges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796" y="2348880"/>
            <a:ext cx="10757230" cy="41044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latin typeface="Arvo" panose="02000000000000000000" pitchFamily="2" charset="0"/>
              </a:rPr>
              <a:t>db.createUser</a:t>
            </a:r>
            <a:r>
              <a:rPr lang="en-GB" sz="1400" dirty="0">
                <a:latin typeface="Arvo" panose="02000000000000000000" pitchFamily="2" charset="0"/>
              </a:rPr>
              <a:t> ({</a:t>
            </a:r>
          </a:p>
          <a:p>
            <a:r>
              <a:rPr lang="en-GB" sz="1400" dirty="0">
                <a:latin typeface="Arvo" panose="02000000000000000000" pitchFamily="2" charset="0"/>
              </a:rPr>
              <a:t>	user : 'test',</a:t>
            </a:r>
          </a:p>
          <a:p>
            <a:r>
              <a:rPr lang="en-GB" sz="1400" dirty="0">
                <a:latin typeface="Arvo" panose="02000000000000000000" pitchFamily="2" charset="0"/>
              </a:rPr>
              <a:t>	</a:t>
            </a:r>
            <a:r>
              <a:rPr lang="en-GB" sz="1400" dirty="0" err="1">
                <a:latin typeface="Arvo" panose="02000000000000000000" pitchFamily="2" charset="0"/>
              </a:rPr>
              <a:t>pwd</a:t>
            </a:r>
            <a:r>
              <a:rPr lang="en-GB" sz="1400" dirty="0">
                <a:latin typeface="Arvo" panose="02000000000000000000" pitchFamily="2" charset="0"/>
              </a:rPr>
              <a:t> : 'test',</a:t>
            </a:r>
          </a:p>
          <a:p>
            <a:r>
              <a:rPr lang="en-GB" sz="1400" dirty="0">
                <a:latin typeface="Arvo" panose="02000000000000000000" pitchFamily="2" charset="0"/>
              </a:rPr>
              <a:t>	roles : [{</a:t>
            </a:r>
          </a:p>
          <a:p>
            <a:r>
              <a:rPr lang="en-GB" sz="1400" dirty="0">
                <a:latin typeface="Arvo" panose="02000000000000000000" pitchFamily="2" charset="0"/>
              </a:rPr>
              <a:t>		role : '</a:t>
            </a:r>
            <a:r>
              <a:rPr lang="en-GB" sz="1400" dirty="0" err="1">
                <a:latin typeface="Arvo" panose="02000000000000000000" pitchFamily="2" charset="0"/>
              </a:rPr>
              <a:t>readWrite</a:t>
            </a:r>
            <a:r>
              <a:rPr lang="en-GB" sz="1400" dirty="0">
                <a:latin typeface="Arvo" panose="02000000000000000000" pitchFamily="2" charset="0"/>
              </a:rPr>
              <a:t>',</a:t>
            </a:r>
          </a:p>
          <a:p>
            <a:r>
              <a:rPr lang="en-GB" sz="1400" dirty="0">
                <a:latin typeface="Arvo" panose="02000000000000000000" pitchFamily="2" charset="0"/>
              </a:rPr>
              <a:t>		</a:t>
            </a:r>
            <a:r>
              <a:rPr lang="en-GB" sz="1400" dirty="0" err="1">
                <a:latin typeface="Arvo" panose="02000000000000000000" pitchFamily="2" charset="0"/>
              </a:rPr>
              <a:t>db</a:t>
            </a:r>
            <a:r>
              <a:rPr lang="en-GB" sz="1400" dirty="0">
                <a:latin typeface="Arvo" panose="02000000000000000000" pitchFamily="2" charset="0"/>
              </a:rPr>
              <a:t> : 'test',</a:t>
            </a:r>
          </a:p>
          <a:p>
            <a:r>
              <a:rPr lang="en-GB" sz="1400" dirty="0">
                <a:latin typeface="Arvo" panose="02000000000000000000" pitchFamily="2" charset="0"/>
              </a:rPr>
              <a:t>		collection : 'Customer‘</a:t>
            </a:r>
          </a:p>
          <a:p>
            <a:r>
              <a:rPr lang="en-GB" sz="1400" dirty="0">
                <a:latin typeface="Arvo" panose="02000000000000000000" pitchFamily="2" charset="0"/>
              </a:rPr>
              <a:t>	}]</a:t>
            </a:r>
          </a:p>
          <a:p>
            <a:r>
              <a:rPr lang="en-GB" sz="1400" dirty="0">
                <a:latin typeface="Arvo" panose="02000000000000000000" pitchFamily="2" charset="0"/>
              </a:rPr>
              <a:t>})</a:t>
            </a:r>
          </a:p>
          <a:p>
            <a:r>
              <a:rPr lang="en-GB" sz="1400" dirty="0" err="1">
                <a:latin typeface="Arvo" panose="02000000000000000000" pitchFamily="2" charset="0"/>
              </a:rPr>
              <a:t>db.runCommand</a:t>
            </a:r>
            <a:r>
              <a:rPr lang="en-GB" sz="1400" dirty="0">
                <a:latin typeface="Arvo" panose="02000000000000000000" pitchFamily="2" charset="0"/>
              </a:rPr>
              <a:t> ({</a:t>
            </a:r>
          </a:p>
          <a:p>
            <a:r>
              <a:rPr lang="en-GB" sz="1400" dirty="0">
                <a:latin typeface="Arvo" panose="02000000000000000000" pitchFamily="2" charset="0"/>
              </a:rPr>
              <a:t>	</a:t>
            </a:r>
            <a:r>
              <a:rPr lang="en-GB" sz="1400" dirty="0" err="1">
                <a:latin typeface="Arvo" panose="02000000000000000000" pitchFamily="2" charset="0"/>
              </a:rPr>
              <a:t>updateRole</a:t>
            </a:r>
            <a:r>
              <a:rPr lang="en-GB" sz="1400" dirty="0">
                <a:latin typeface="Arvo" panose="02000000000000000000" pitchFamily="2" charset="0"/>
              </a:rPr>
              <a:t> : "test",</a:t>
            </a:r>
          </a:p>
          <a:p>
            <a:r>
              <a:rPr lang="en-GB" sz="1400" dirty="0">
                <a:latin typeface="Arvo" panose="02000000000000000000" pitchFamily="2" charset="0"/>
              </a:rPr>
              <a:t>	</a:t>
            </a:r>
            <a:r>
              <a:rPr lang="en-GB" sz="1400" dirty="0" err="1">
                <a:latin typeface="Arvo" panose="02000000000000000000" pitchFamily="2" charset="0"/>
              </a:rPr>
              <a:t>priveleges</a:t>
            </a:r>
            <a:r>
              <a:rPr lang="en-GB" sz="1400" dirty="0">
                <a:latin typeface="Arvo" panose="02000000000000000000" pitchFamily="2" charset="0"/>
              </a:rPr>
              <a:t> : [{</a:t>
            </a:r>
          </a:p>
          <a:p>
            <a:r>
              <a:rPr lang="en-GB" sz="1400" dirty="0">
                <a:latin typeface="Arvo" panose="02000000000000000000" pitchFamily="2" charset="0"/>
              </a:rPr>
              <a:t>		resource : {</a:t>
            </a:r>
          </a:p>
          <a:p>
            <a:r>
              <a:rPr lang="en-GB" sz="1400" dirty="0">
                <a:latin typeface="Arvo" panose="02000000000000000000" pitchFamily="2" charset="0"/>
              </a:rPr>
              <a:t>			</a:t>
            </a:r>
            <a:r>
              <a:rPr lang="en-GB" sz="1400" dirty="0" err="1">
                <a:latin typeface="Arvo" panose="02000000000000000000" pitchFamily="2" charset="0"/>
              </a:rPr>
              <a:t>db</a:t>
            </a:r>
            <a:r>
              <a:rPr lang="en-GB" sz="1400" dirty="0">
                <a:latin typeface="Arvo" panose="02000000000000000000" pitchFamily="2" charset="0"/>
              </a:rPr>
              <a:t> : "test",</a:t>
            </a:r>
          </a:p>
          <a:p>
            <a:r>
              <a:rPr lang="en-GB" sz="1400" dirty="0">
                <a:latin typeface="Arvo" panose="02000000000000000000" pitchFamily="2" charset="0"/>
              </a:rPr>
              <a:t>			collection : "Customer“</a:t>
            </a:r>
          </a:p>
          <a:p>
            <a:r>
              <a:rPr lang="en-GB" sz="1400" dirty="0">
                <a:latin typeface="Arvo" panose="02000000000000000000" pitchFamily="2" charset="0"/>
              </a:rPr>
              <a:t>		},</a:t>
            </a:r>
          </a:p>
          <a:p>
            <a:r>
              <a:rPr lang="en-GB" sz="1400" dirty="0">
                <a:latin typeface="Arvo" panose="02000000000000000000" pitchFamily="2" charset="0"/>
              </a:rPr>
              <a:t>		actions : ["find", "update", "insert", "remove“]</a:t>
            </a:r>
          </a:p>
          <a:p>
            <a:r>
              <a:rPr lang="en-GB" sz="1400" dirty="0">
                <a:latin typeface="Arvo" panose="02000000000000000000" pitchFamily="2" charset="0"/>
              </a:rPr>
              <a:t>	}]</a:t>
            </a:r>
          </a:p>
          <a:p>
            <a:r>
              <a:rPr lang="en-GB" sz="1400" dirty="0">
                <a:latin typeface="Arvo" panose="02000000000000000000" pitchFamily="2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65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796" y="2348880"/>
            <a:ext cx="10757230" cy="41044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latin typeface="Arvo" panose="02000000000000000000" pitchFamily="2" charset="0"/>
              </a:rPr>
              <a:t>db.Catalogue.find</a:t>
            </a:r>
            <a:r>
              <a:rPr lang="en-GB" sz="1400" dirty="0">
                <a:latin typeface="Arvo" panose="02000000000000000000" pitchFamily="2" charset="0"/>
              </a:rPr>
              <a:t>().pretty()</a:t>
            </a:r>
          </a:p>
          <a:p>
            <a:r>
              <a:rPr lang="en-GB" sz="1400" dirty="0" err="1">
                <a:latin typeface="Arvo" panose="02000000000000000000" pitchFamily="2" charset="0"/>
              </a:rPr>
              <a:t>db.Catalogue.find</a:t>
            </a:r>
            <a:r>
              <a:rPr lang="en-GB" sz="1400" dirty="0">
                <a:latin typeface="Arvo" panose="02000000000000000000" pitchFamily="2" charset="0"/>
              </a:rPr>
              <a:t>({customerID:800001},{customerID:1}).pretty()</a:t>
            </a:r>
          </a:p>
          <a:p>
            <a:endParaRPr lang="en-GB" sz="1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querying</a:t>
            </a:r>
          </a:p>
        </p:txBody>
      </p:sp>
    </p:spTree>
    <p:extLst>
      <p:ext uri="{BB962C8B-B14F-4D97-AF65-F5344CB8AC3E}">
        <p14:creationId xmlns:p14="http://schemas.microsoft.com/office/powerpoint/2010/main" val="4788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querying</a:t>
            </a:r>
          </a:p>
        </p:txBody>
      </p:sp>
    </p:spTree>
    <p:extLst>
      <p:ext uri="{BB962C8B-B14F-4D97-AF65-F5344CB8AC3E}">
        <p14:creationId xmlns:p14="http://schemas.microsoft.com/office/powerpoint/2010/main" val="32021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9790" y="5280846"/>
            <a:ext cx="10569247" cy="11724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Chris Luckhurst</a:t>
            </a:r>
          </a:p>
          <a:p>
            <a:pPr algn="r"/>
            <a:r>
              <a:rPr lang="en-US" dirty="0"/>
              <a:t>Ben Miller</a:t>
            </a:r>
          </a:p>
          <a:p>
            <a:pPr algn="r"/>
            <a:r>
              <a:rPr lang="en-US" dirty="0"/>
              <a:t>Rhianna Tomlinson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egreya Sans" panose="00000500000000000000" pitchFamily="50" charset="0"/>
              </a:rPr>
              <a:t>What we’re going to talk about…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Comparison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Creating the Oracle database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Creating the MongoDB database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Querying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Database Comparison</a:t>
            </a:r>
          </a:p>
        </p:txBody>
      </p:sp>
      <p:graphicFrame>
        <p:nvGraphicFramePr>
          <p:cNvPr id="6" name="Content Placeholder 5" title="Cost comparison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5187523"/>
              </p:ext>
            </p:extLst>
          </p:nvPr>
        </p:nvGraphicFramePr>
        <p:xfrm>
          <a:off x="809790" y="2222500"/>
          <a:ext cx="10569412" cy="305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Database Type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rete Round" panose="02000503050000020004" pitchFamily="50" charset="0"/>
                      </a:endParaRPr>
                    </a:p>
                  </a:txBody>
                  <a:tcPr marL="94413" marR="9441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SQL</a:t>
                      </a:r>
                    </a:p>
                  </a:txBody>
                  <a:tcPr marL="94413" marR="9441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NoSQL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rete Round" panose="02000503050000020004" pitchFamily="50" charset="0"/>
                      </a:endParaRPr>
                    </a:p>
                  </a:txBody>
                  <a:tcPr marL="94413" marR="9441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Structure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Highly structured</a:t>
                      </a: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Eventual consistency</a:t>
                      </a: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Querying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Powerful querying language</a:t>
                      </a: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No querying language</a:t>
                      </a: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Availability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Distributed databases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Database Comparison</a:t>
            </a:r>
          </a:p>
        </p:txBody>
      </p:sp>
      <p:graphicFrame>
        <p:nvGraphicFramePr>
          <p:cNvPr id="5" name="Content Placeholder 4" title="Products and services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6222274"/>
              </p:ext>
            </p:extLst>
          </p:nvPr>
        </p:nvGraphicFramePr>
        <p:xfrm>
          <a:off x="3498055" y="2212764"/>
          <a:ext cx="5192712" cy="40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6180" y="32129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EFEFE"/>
                </a:solidFill>
                <a:latin typeface="Crete Round" panose="02000503050000020004" pitchFamily="50" charset="0"/>
                <a:ea typeface="+mj-ea"/>
                <a:cs typeface="+mj-cs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0356" y="6193500"/>
            <a:ext cx="128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EFEFE"/>
                </a:solidFill>
                <a:latin typeface="Crete Round" panose="02000503050000020004" pitchFamily="50" charset="0"/>
                <a:ea typeface="+mj-ea"/>
                <a:cs typeface="+mj-cs"/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INSERT statements &amp; keys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creating users &amp; granting privileges for security</a:t>
            </a:r>
          </a:p>
        </p:txBody>
      </p:sp>
    </p:spTree>
    <p:extLst>
      <p:ext uri="{BB962C8B-B14F-4D97-AF65-F5344CB8AC3E}">
        <p14:creationId xmlns:p14="http://schemas.microsoft.com/office/powerpoint/2010/main" val="8625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insert statements &amp; flexibility</a:t>
            </a:r>
          </a:p>
        </p:txBody>
      </p:sp>
    </p:spTree>
    <p:extLst>
      <p:ext uri="{BB962C8B-B14F-4D97-AF65-F5344CB8AC3E}">
        <p14:creationId xmlns:p14="http://schemas.microsoft.com/office/powerpoint/2010/main" val="4223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200</Words>
  <Application>Microsoft Office PowerPoint</Application>
  <PresentationFormat>Custom</PresentationFormat>
  <Paragraphs>81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Alegreya Sans</vt:lpstr>
      <vt:lpstr>Arvo</vt:lpstr>
      <vt:lpstr>Calibri</vt:lpstr>
      <vt:lpstr>Century Gothic</vt:lpstr>
      <vt:lpstr>Crete Round</vt:lpstr>
      <vt:lpstr>Wingdings 2</vt:lpstr>
      <vt:lpstr>Quotable</vt:lpstr>
      <vt:lpstr>Databases</vt:lpstr>
      <vt:lpstr>Introduction</vt:lpstr>
      <vt:lpstr>Database Comparison</vt:lpstr>
      <vt:lpstr>Database Comparison</vt:lpstr>
      <vt:lpstr>Oracle</vt:lpstr>
      <vt:lpstr>Oracle</vt:lpstr>
      <vt:lpstr>Oracle</vt:lpstr>
      <vt:lpstr>MongoDB</vt:lpstr>
      <vt:lpstr>MongoDB</vt:lpstr>
      <vt:lpstr>MongoDB</vt:lpstr>
      <vt:lpstr>MongoDB: Users &amp; Privileges</vt:lpstr>
      <vt:lpstr>Querying</vt:lpstr>
      <vt:lpstr>Querying</vt:lpstr>
      <vt:lpstr>Querying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2016-03-03T21:39:45Z</dcterms:created>
  <dcterms:modified xsi:type="dcterms:W3CDTF">2016-03-08T19:21:40Z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