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60" r:id="rId5"/>
    <p:sldId id="259" r:id="rId6"/>
    <p:sldId id="263" r:id="rId7"/>
    <p:sldId id="266" r:id="rId8"/>
    <p:sldId id="269" r:id="rId9"/>
    <p:sldId id="268" r:id="rId10"/>
    <p:sldId id="267" r:id="rId11"/>
    <p:sldId id="270" r:id="rId12"/>
    <p:sldId id="271" r:id="rId13"/>
    <p:sldId id="273" r:id="rId14"/>
    <p:sldId id="272" r:id="rId15"/>
    <p:sldId id="265" r:id="rId1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89317" autoAdjust="0"/>
  </p:normalViewPr>
  <p:slideViewPr>
    <p:cSldViewPr>
      <p:cViewPr varScale="1">
        <p:scale>
          <a:sx n="77" d="100"/>
          <a:sy n="77" d="100"/>
        </p:scale>
        <p:origin x="77" y="72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0" d="100"/>
          <a:sy n="80" d="100"/>
        </p:scale>
        <p:origin x="317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25BE1-5216-4905-BFA8-3A50E745A0F1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</dgm:pt>
    <dgm:pt modelId="{7857A2B9-82F1-47E0-A1E4-CF4F93602F77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Alegreya Sans" panose="00000500000000000000" pitchFamily="50" charset="0"/>
            </a:rPr>
            <a:t>Consistency</a:t>
          </a:r>
        </a:p>
      </dgm:t>
    </dgm:pt>
    <dgm:pt modelId="{4CF2B930-4CBC-4FEC-8F76-E4271D22ACC1}" type="parTrans" cxnId="{48216F9C-11C3-49EB-906D-D6D952E132F7}">
      <dgm:prSet/>
      <dgm:spPr/>
      <dgm:t>
        <a:bodyPr/>
        <a:lstStyle/>
        <a:p>
          <a:endParaRPr lang="en-US">
            <a:latin typeface="Alegreya Sans" panose="00000500000000000000" pitchFamily="50" charset="0"/>
          </a:endParaRPr>
        </a:p>
      </dgm:t>
    </dgm:pt>
    <dgm:pt modelId="{FBF4032C-6BF0-45B2-963F-81F9DEBFE1BC}" type="sibTrans" cxnId="{48216F9C-11C3-49EB-906D-D6D952E132F7}">
      <dgm:prSet/>
      <dgm:spPr/>
      <dgm:t>
        <a:bodyPr/>
        <a:lstStyle/>
        <a:p>
          <a:endParaRPr lang="en-US">
            <a:latin typeface="Alegreya Sans" panose="00000500000000000000" pitchFamily="50" charset="0"/>
          </a:endParaRPr>
        </a:p>
      </dgm:t>
    </dgm:pt>
    <dgm:pt modelId="{72E6E978-ACDC-4EB6-A64E-0818A3CE1713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Alegreya Sans" panose="00000500000000000000" pitchFamily="50" charset="0"/>
            </a:rPr>
            <a:t>Availability</a:t>
          </a:r>
        </a:p>
      </dgm:t>
    </dgm:pt>
    <dgm:pt modelId="{6798258A-CE66-400B-BAA5-62EB85BD6B99}" type="parTrans" cxnId="{8F9C65CA-CD63-4E75-812F-0489056A9E13}">
      <dgm:prSet/>
      <dgm:spPr/>
      <dgm:t>
        <a:bodyPr/>
        <a:lstStyle/>
        <a:p>
          <a:endParaRPr lang="en-US">
            <a:latin typeface="Alegreya Sans" panose="00000500000000000000" pitchFamily="50" charset="0"/>
          </a:endParaRPr>
        </a:p>
      </dgm:t>
    </dgm:pt>
    <dgm:pt modelId="{DBF0854F-D6D6-4677-842A-EC4FFEC6BDED}" type="sibTrans" cxnId="{8F9C65CA-CD63-4E75-812F-0489056A9E13}">
      <dgm:prSet/>
      <dgm:spPr/>
      <dgm:t>
        <a:bodyPr/>
        <a:lstStyle/>
        <a:p>
          <a:endParaRPr lang="en-US">
            <a:latin typeface="Alegreya Sans" panose="00000500000000000000" pitchFamily="50" charset="0"/>
          </a:endParaRPr>
        </a:p>
      </dgm:t>
    </dgm:pt>
    <dgm:pt modelId="{3F365547-0919-4C94-A54E-69A7DF73309A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Alegreya Sans" panose="00000500000000000000" pitchFamily="50" charset="0"/>
            </a:rPr>
            <a:t>Partition Tolerance</a:t>
          </a:r>
        </a:p>
      </dgm:t>
    </dgm:pt>
    <dgm:pt modelId="{36F3B829-1134-43FE-9040-CCCFCF9016EB}" type="parTrans" cxnId="{0FBA7D36-4A19-459D-8DE1-94836224200A}">
      <dgm:prSet/>
      <dgm:spPr/>
      <dgm:t>
        <a:bodyPr/>
        <a:lstStyle/>
        <a:p>
          <a:endParaRPr lang="en-US">
            <a:latin typeface="Alegreya Sans" panose="00000500000000000000" pitchFamily="50" charset="0"/>
          </a:endParaRPr>
        </a:p>
      </dgm:t>
    </dgm:pt>
    <dgm:pt modelId="{A8D71198-7393-4BB2-A6DF-A980A7496AE3}" type="sibTrans" cxnId="{0FBA7D36-4A19-459D-8DE1-94836224200A}">
      <dgm:prSet/>
      <dgm:spPr/>
      <dgm:t>
        <a:bodyPr/>
        <a:lstStyle/>
        <a:p>
          <a:endParaRPr lang="en-US">
            <a:latin typeface="Alegreya Sans" panose="00000500000000000000" pitchFamily="50" charset="0"/>
          </a:endParaRPr>
        </a:p>
      </dgm:t>
    </dgm:pt>
    <dgm:pt modelId="{2EC7B525-8CD9-45FA-8836-339D46FDD2A6}" type="pres">
      <dgm:prSet presAssocID="{94425BE1-5216-4905-BFA8-3A50E745A0F1}" presName="compositeShape" presStyleCnt="0">
        <dgm:presLayoutVars>
          <dgm:chMax val="7"/>
          <dgm:dir/>
          <dgm:resizeHandles val="exact"/>
        </dgm:presLayoutVars>
      </dgm:prSet>
      <dgm:spPr/>
    </dgm:pt>
    <dgm:pt modelId="{ADFB2C05-243E-41AD-8BA0-EFE168331220}" type="pres">
      <dgm:prSet presAssocID="{7857A2B9-82F1-47E0-A1E4-CF4F93602F77}" presName="circ1" presStyleLbl="vennNode1" presStyleIdx="0" presStyleCnt="3"/>
      <dgm:spPr/>
    </dgm:pt>
    <dgm:pt modelId="{650863D7-CE00-479F-9166-49F8C7CA03C9}" type="pres">
      <dgm:prSet presAssocID="{7857A2B9-82F1-47E0-A1E4-CF4F93602F7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6A0689A-9C79-436A-9D4B-E6E37CCF2CC4}" type="pres">
      <dgm:prSet presAssocID="{72E6E978-ACDC-4EB6-A64E-0818A3CE1713}" presName="circ2" presStyleLbl="vennNode1" presStyleIdx="1" presStyleCnt="3"/>
      <dgm:spPr/>
    </dgm:pt>
    <dgm:pt modelId="{9481FA54-6A39-4144-89B6-85170A9F4F80}" type="pres">
      <dgm:prSet presAssocID="{72E6E978-ACDC-4EB6-A64E-0818A3CE171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908DE81-B87F-4F4D-B555-F107CE4DB66D}" type="pres">
      <dgm:prSet presAssocID="{3F365547-0919-4C94-A54E-69A7DF73309A}" presName="circ3" presStyleLbl="vennNode1" presStyleIdx="2" presStyleCnt="3"/>
      <dgm:spPr/>
    </dgm:pt>
    <dgm:pt modelId="{79E73FBD-660B-455A-B3BB-258BE45A449F}" type="pres">
      <dgm:prSet presAssocID="{3F365547-0919-4C94-A54E-69A7DF73309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FBA7D36-4A19-459D-8DE1-94836224200A}" srcId="{94425BE1-5216-4905-BFA8-3A50E745A0F1}" destId="{3F365547-0919-4C94-A54E-69A7DF73309A}" srcOrd="2" destOrd="0" parTransId="{36F3B829-1134-43FE-9040-CCCFCF9016EB}" sibTransId="{A8D71198-7393-4BB2-A6DF-A980A7496AE3}"/>
    <dgm:cxn modelId="{94B94B78-DFF4-4E6E-B72A-12D4F681CEFC}" type="presOf" srcId="{7857A2B9-82F1-47E0-A1E4-CF4F93602F77}" destId="{ADFB2C05-243E-41AD-8BA0-EFE168331220}" srcOrd="0" destOrd="0" presId="urn:microsoft.com/office/officeart/2005/8/layout/venn1"/>
    <dgm:cxn modelId="{8655C83D-05C4-4D2F-9F0C-D726843AFFD5}" type="presOf" srcId="{3F365547-0919-4C94-A54E-69A7DF73309A}" destId="{79E73FBD-660B-455A-B3BB-258BE45A449F}" srcOrd="1" destOrd="0" presId="urn:microsoft.com/office/officeart/2005/8/layout/venn1"/>
    <dgm:cxn modelId="{FC2C30CF-3172-4751-9EE0-539A9CE04091}" type="presOf" srcId="{72E6E978-ACDC-4EB6-A64E-0818A3CE1713}" destId="{26A0689A-9C79-436A-9D4B-E6E37CCF2CC4}" srcOrd="0" destOrd="0" presId="urn:microsoft.com/office/officeart/2005/8/layout/venn1"/>
    <dgm:cxn modelId="{80A6A35C-2F0F-40AB-AB8A-9161201FEC5F}" type="presOf" srcId="{72E6E978-ACDC-4EB6-A64E-0818A3CE1713}" destId="{9481FA54-6A39-4144-89B6-85170A9F4F80}" srcOrd="1" destOrd="0" presId="urn:microsoft.com/office/officeart/2005/8/layout/venn1"/>
    <dgm:cxn modelId="{48216F9C-11C3-49EB-906D-D6D952E132F7}" srcId="{94425BE1-5216-4905-BFA8-3A50E745A0F1}" destId="{7857A2B9-82F1-47E0-A1E4-CF4F93602F77}" srcOrd="0" destOrd="0" parTransId="{4CF2B930-4CBC-4FEC-8F76-E4271D22ACC1}" sibTransId="{FBF4032C-6BF0-45B2-963F-81F9DEBFE1BC}"/>
    <dgm:cxn modelId="{6AC4E105-A902-4A5A-8B9E-D7A078A7D07D}" type="presOf" srcId="{94425BE1-5216-4905-BFA8-3A50E745A0F1}" destId="{2EC7B525-8CD9-45FA-8836-339D46FDD2A6}" srcOrd="0" destOrd="0" presId="urn:microsoft.com/office/officeart/2005/8/layout/venn1"/>
    <dgm:cxn modelId="{605F6E3C-8D57-4433-8C59-B45B1BD29062}" type="presOf" srcId="{3F365547-0919-4C94-A54E-69A7DF73309A}" destId="{B908DE81-B87F-4F4D-B555-F107CE4DB66D}" srcOrd="0" destOrd="0" presId="urn:microsoft.com/office/officeart/2005/8/layout/venn1"/>
    <dgm:cxn modelId="{094FBBCE-2935-4D72-A60F-B7736F48A835}" type="presOf" srcId="{7857A2B9-82F1-47E0-A1E4-CF4F93602F77}" destId="{650863D7-CE00-479F-9166-49F8C7CA03C9}" srcOrd="1" destOrd="0" presId="urn:microsoft.com/office/officeart/2005/8/layout/venn1"/>
    <dgm:cxn modelId="{8F9C65CA-CD63-4E75-812F-0489056A9E13}" srcId="{94425BE1-5216-4905-BFA8-3A50E745A0F1}" destId="{72E6E978-ACDC-4EB6-A64E-0818A3CE1713}" srcOrd="1" destOrd="0" parTransId="{6798258A-CE66-400B-BAA5-62EB85BD6B99}" sibTransId="{DBF0854F-D6D6-4677-842A-EC4FFEC6BDED}"/>
    <dgm:cxn modelId="{D2D01CBC-6B0A-4527-B8CA-C5CB4654985B}" type="presParOf" srcId="{2EC7B525-8CD9-45FA-8836-339D46FDD2A6}" destId="{ADFB2C05-243E-41AD-8BA0-EFE168331220}" srcOrd="0" destOrd="0" presId="urn:microsoft.com/office/officeart/2005/8/layout/venn1"/>
    <dgm:cxn modelId="{464A26A9-0FA5-48B9-B417-30EAC2104D91}" type="presParOf" srcId="{2EC7B525-8CD9-45FA-8836-339D46FDD2A6}" destId="{650863D7-CE00-479F-9166-49F8C7CA03C9}" srcOrd="1" destOrd="0" presId="urn:microsoft.com/office/officeart/2005/8/layout/venn1"/>
    <dgm:cxn modelId="{D93D73DA-6CCF-49B1-A86F-25140F93E57F}" type="presParOf" srcId="{2EC7B525-8CD9-45FA-8836-339D46FDD2A6}" destId="{26A0689A-9C79-436A-9D4B-E6E37CCF2CC4}" srcOrd="2" destOrd="0" presId="urn:microsoft.com/office/officeart/2005/8/layout/venn1"/>
    <dgm:cxn modelId="{59187356-F360-481B-B1C9-12BB7F4E135E}" type="presParOf" srcId="{2EC7B525-8CD9-45FA-8836-339D46FDD2A6}" destId="{9481FA54-6A39-4144-89B6-85170A9F4F80}" srcOrd="3" destOrd="0" presId="urn:microsoft.com/office/officeart/2005/8/layout/venn1"/>
    <dgm:cxn modelId="{24A04120-A8A3-4BB1-90BA-A597F43DBEB5}" type="presParOf" srcId="{2EC7B525-8CD9-45FA-8836-339D46FDD2A6}" destId="{B908DE81-B87F-4F4D-B555-F107CE4DB66D}" srcOrd="4" destOrd="0" presId="urn:microsoft.com/office/officeart/2005/8/layout/venn1"/>
    <dgm:cxn modelId="{2E994E3C-75CD-4A83-A2AD-E39622E1787F}" type="presParOf" srcId="{2EC7B525-8CD9-45FA-8836-339D46FDD2A6}" destId="{79E73FBD-660B-455A-B3BB-258BE45A449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B2C05-243E-41AD-8BA0-EFE168331220}">
      <dsp:nvSpPr>
        <dsp:cNvPr id="0" name=""/>
        <dsp:cNvSpPr/>
      </dsp:nvSpPr>
      <dsp:spPr>
        <a:xfrm>
          <a:off x="1391912" y="50185"/>
          <a:ext cx="2408887" cy="2408887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alpha val="5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alpha val="5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R="0" lvl="0" algn="ctr" defTabSz="11557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tabLst/>
          </a:pPr>
          <a:r>
            <a:rPr kumimoji="0" lang="en-US" sz="2600" b="0" i="0" u="none" strike="noStrike" kern="1200" cap="none" normalizeH="0" baseline="0" dirty="0">
              <a:ln/>
              <a:effectLst/>
              <a:latin typeface="Alegreya Sans" panose="00000500000000000000" pitchFamily="50" charset="0"/>
            </a:rPr>
            <a:t>Consistency</a:t>
          </a:r>
        </a:p>
      </dsp:txBody>
      <dsp:txXfrm>
        <a:off x="1713097" y="471740"/>
        <a:ext cx="1766517" cy="1083999"/>
      </dsp:txXfrm>
    </dsp:sp>
    <dsp:sp modelId="{26A0689A-9C79-436A-9D4B-E6E37CCF2CC4}">
      <dsp:nvSpPr>
        <dsp:cNvPr id="0" name=""/>
        <dsp:cNvSpPr/>
      </dsp:nvSpPr>
      <dsp:spPr>
        <a:xfrm>
          <a:off x="2261119" y="1555739"/>
          <a:ext cx="2408887" cy="2408887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alpha val="5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R="0" lvl="0" algn="ctr" defTabSz="11557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tabLst/>
          </a:pPr>
          <a:r>
            <a:rPr kumimoji="0" lang="en-US" sz="2600" b="0" i="0" u="none" strike="noStrike" kern="1200" cap="none" normalizeH="0" baseline="0" dirty="0">
              <a:ln/>
              <a:effectLst/>
              <a:latin typeface="Alegreya Sans" panose="00000500000000000000" pitchFamily="50" charset="0"/>
            </a:rPr>
            <a:t>Availability</a:t>
          </a:r>
        </a:p>
      </dsp:txBody>
      <dsp:txXfrm>
        <a:off x="2997837" y="2178035"/>
        <a:ext cx="1445332" cy="1324887"/>
      </dsp:txXfrm>
    </dsp:sp>
    <dsp:sp modelId="{B908DE81-B87F-4F4D-B555-F107CE4DB66D}">
      <dsp:nvSpPr>
        <dsp:cNvPr id="0" name=""/>
        <dsp:cNvSpPr/>
      </dsp:nvSpPr>
      <dsp:spPr>
        <a:xfrm>
          <a:off x="522705" y="1555739"/>
          <a:ext cx="2408887" cy="2408887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alpha val="5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alpha val="5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R="0" lvl="0" algn="ctr" defTabSz="11557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tabLst/>
          </a:pPr>
          <a:r>
            <a:rPr kumimoji="0" lang="en-US" sz="2600" b="0" i="0" u="none" strike="noStrike" kern="1200" cap="none" normalizeH="0" baseline="0" dirty="0">
              <a:ln/>
              <a:effectLst/>
              <a:latin typeface="Alegreya Sans" panose="00000500000000000000" pitchFamily="50" charset="0"/>
            </a:rPr>
            <a:t>Partition Tolerance</a:t>
          </a:r>
        </a:p>
      </dsp:txBody>
      <dsp:txXfrm>
        <a:off x="749542" y="2178035"/>
        <a:ext cx="1445332" cy="1324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3/3/2016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3/3/2016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NoSQL less structured, more flexibility</a:t>
            </a:r>
          </a:p>
          <a:p>
            <a:r>
              <a:rPr lang="en-GB" dirty="0"/>
              <a:t>NoSQL queries written as programs</a:t>
            </a:r>
          </a:p>
          <a:p>
            <a:r>
              <a:rPr lang="en-GB" dirty="0"/>
              <a:t>NoSQL partitioning pattern called </a:t>
            </a:r>
            <a:r>
              <a:rPr lang="en-GB" dirty="0" err="1"/>
              <a:t>sharding</a:t>
            </a:r>
            <a:r>
              <a:rPr lang="en-GB" baseline="0" dirty="0"/>
              <a:t> &amp; allows for geographically distributed databases (partitions can be managed on different servers)</a:t>
            </a:r>
          </a:p>
          <a:p>
            <a:r>
              <a:rPr lang="en-GB" baseline="0" dirty="0"/>
              <a:t>NoSQL partitions replicated for recovery</a:t>
            </a:r>
          </a:p>
          <a:p>
            <a:r>
              <a:rPr lang="en-GB" baseline="0" dirty="0"/>
              <a:t>NoSQL fan-out queries</a:t>
            </a:r>
          </a:p>
          <a:p>
            <a:endParaRPr lang="en-GB" baseline="0" dirty="0"/>
          </a:p>
          <a:p>
            <a:r>
              <a:rPr lang="en-GB" baseline="0" dirty="0"/>
              <a:t>(NoSQL write buffering &amp; primary keys only index)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792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table structure first and define relationships,</a:t>
            </a:r>
            <a:r>
              <a:rPr lang="en-GB" baseline="0" dirty="0"/>
              <a:t> primary &amp; foreign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025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MongoDB consists of key-value pairs &amp; documents &amp;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86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88825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790" y="1449148"/>
            <a:ext cx="10569247" cy="2971051"/>
          </a:xfrm>
        </p:spPr>
        <p:txBody>
          <a:bodyPr/>
          <a:lstStyle>
            <a:lvl1pPr>
              <a:defRPr sz="5398">
                <a:latin typeface="Crete Round" panose="0200050305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790" y="5280847"/>
            <a:ext cx="10569247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  <a:latin typeface="Alegreya Sans" panose="00000500000000000000" pitchFamily="50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365B-5397-4552-89D2-3C31D6B894C4}" type="datetime1">
              <a:rPr lang="en-US" smtClean="0"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5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789" y="4800600"/>
            <a:ext cx="1055866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88825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789" y="5367338"/>
            <a:ext cx="1055866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C4DA-EDE6-465C-B91D-0B6D7078AFBA}" type="datetime1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862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532" y="1081456"/>
            <a:ext cx="6330767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763" y="1238502"/>
            <a:ext cx="5892305" cy="2645912"/>
          </a:xfrm>
        </p:spPr>
        <p:txBody>
          <a:bodyPr anchor="b"/>
          <a:lstStyle>
            <a:lvl1pPr algn="l">
              <a:defRPr sz="4199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2968" y="4443681"/>
            <a:ext cx="5890102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2670" y="1081457"/>
            <a:ext cx="3809009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C4DA-EDE6-465C-B91D-0B6D7078AFBA}" type="datetime1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083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588" y="2286585"/>
            <a:ext cx="4893840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6736" y="2435958"/>
            <a:ext cx="4381380" cy="2007789"/>
          </a:xfrm>
        </p:spPr>
        <p:txBody>
          <a:bodyPr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4397" y="2286001"/>
            <a:ext cx="4879029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C4DA-EDE6-465C-B91D-0B6D7078AFBA}" type="datetime1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959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88825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4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7654" y="446089"/>
            <a:ext cx="4521171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1410" y="586171"/>
            <a:ext cx="249414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9790" y="446089"/>
            <a:ext cx="6609818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9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88825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789" y="447188"/>
            <a:ext cx="10569245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499" y="2222287"/>
            <a:ext cx="10551825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2"/>
            <a:ext cx="12188825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789" y="2951396"/>
            <a:ext cx="10558668" cy="1468800"/>
          </a:xfrm>
        </p:spPr>
        <p:txBody>
          <a:bodyPr anchor="b"/>
          <a:lstStyle>
            <a:lvl1pPr algn="r">
              <a:defRPr sz="4799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789" y="5281202"/>
            <a:ext cx="1055866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88825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499" y="2222288"/>
            <a:ext cx="51845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804" y="2222287"/>
            <a:ext cx="5193230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3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88825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517" y="2174875"/>
            <a:ext cx="5188505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517" y="2751139"/>
            <a:ext cx="5188504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5804" y="2174875"/>
            <a:ext cx="519323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5804" y="2751139"/>
            <a:ext cx="519323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3/3/2016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3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88825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3/3/2016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3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3/3/2016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2872" y="446088"/>
            <a:ext cx="3546609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872" y="446088"/>
            <a:ext cx="3546609" cy="1618396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369" y="446089"/>
            <a:ext cx="625100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2872" y="2260739"/>
            <a:ext cx="3546609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4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516" y="727523"/>
            <a:ext cx="4851724" cy="1617163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6529" y="0"/>
            <a:ext cx="6092296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516" y="2344684"/>
            <a:ext cx="4851724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4798" y="6041363"/>
            <a:ext cx="976625" cy="365125"/>
          </a:xfrm>
        </p:spPr>
        <p:txBody>
          <a:bodyPr/>
          <a:lstStyle/>
          <a:p>
            <a:fld id="{CAEBD992-82F2-4752-BCD7-4BDCCFA26099}" type="datetime1">
              <a:rPr lang="en-US" smtClean="0"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243" y="6041363"/>
            <a:ext cx="329455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1423" y="5915889"/>
            <a:ext cx="1061878" cy="490599"/>
          </a:xfrm>
        </p:spPr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6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789" y="447188"/>
            <a:ext cx="10569245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790" y="2184402"/>
            <a:ext cx="10560534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396" y="6041363"/>
            <a:ext cx="864206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2195" y="6041363"/>
            <a:ext cx="134335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5551" y="5915889"/>
            <a:ext cx="1061878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999">
                <a:solidFill>
                  <a:schemeClr val="accent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86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3999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39928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16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892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Relational &amp; Non-Relational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ete Round" panose="02000503050000020004" pitchFamily="50" charset="0"/>
              </a:rPr>
              <a:t>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creating users &amp; granting privileges for security</a:t>
            </a:r>
          </a:p>
        </p:txBody>
      </p:sp>
    </p:spTree>
    <p:extLst>
      <p:ext uri="{BB962C8B-B14F-4D97-AF65-F5344CB8AC3E}">
        <p14:creationId xmlns:p14="http://schemas.microsoft.com/office/powerpoint/2010/main" val="136955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ete Round" panose="02000503050000020004" pitchFamily="50" charset="0"/>
              </a:rPr>
              <a:t>Querying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querying</a:t>
            </a:r>
          </a:p>
        </p:txBody>
      </p:sp>
    </p:spTree>
    <p:extLst>
      <p:ext uri="{BB962C8B-B14F-4D97-AF65-F5344CB8AC3E}">
        <p14:creationId xmlns:p14="http://schemas.microsoft.com/office/powerpoint/2010/main" val="10658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ete Round" panose="02000503050000020004" pitchFamily="50" charset="0"/>
              </a:rPr>
              <a:t>Querying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querying</a:t>
            </a:r>
          </a:p>
        </p:txBody>
      </p:sp>
    </p:spTree>
    <p:extLst>
      <p:ext uri="{BB962C8B-B14F-4D97-AF65-F5344CB8AC3E}">
        <p14:creationId xmlns:p14="http://schemas.microsoft.com/office/powerpoint/2010/main" val="47881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ete Round" panose="02000503050000020004" pitchFamily="50" charset="0"/>
              </a:rPr>
              <a:t>Querying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querying</a:t>
            </a:r>
          </a:p>
        </p:txBody>
      </p:sp>
    </p:spTree>
    <p:extLst>
      <p:ext uri="{BB962C8B-B14F-4D97-AF65-F5344CB8AC3E}">
        <p14:creationId xmlns:p14="http://schemas.microsoft.com/office/powerpoint/2010/main" val="320211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09790" y="5280846"/>
            <a:ext cx="10569247" cy="1172489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Chris Luckhurst</a:t>
            </a:r>
          </a:p>
          <a:p>
            <a:pPr algn="r"/>
            <a:r>
              <a:rPr lang="en-US" dirty="0"/>
              <a:t>Ben Miller</a:t>
            </a:r>
          </a:p>
          <a:p>
            <a:pPr algn="r"/>
            <a:r>
              <a:rPr lang="en-US" dirty="0"/>
              <a:t>Rhianna Tomlinson</a:t>
            </a:r>
          </a:p>
        </p:txBody>
      </p:sp>
    </p:spTree>
    <p:extLst>
      <p:ext uri="{BB962C8B-B14F-4D97-AF65-F5344CB8AC3E}">
        <p14:creationId xmlns:p14="http://schemas.microsoft.com/office/powerpoint/2010/main" val="39971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ete Round" panose="02000503050000020004" pitchFamily="50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legreya Sans" panose="00000500000000000000" pitchFamily="50" charset="0"/>
              </a:rPr>
              <a:t>What we’re going to talk about…</a:t>
            </a:r>
          </a:p>
          <a:p>
            <a:pPr lvl="1"/>
            <a:r>
              <a:rPr lang="en-US" dirty="0">
                <a:latin typeface="Alegreya Sans" panose="00000500000000000000" pitchFamily="50" charset="0"/>
              </a:rPr>
              <a:t>Comparison</a:t>
            </a:r>
          </a:p>
          <a:p>
            <a:pPr lvl="1"/>
            <a:r>
              <a:rPr lang="en-US" dirty="0">
                <a:latin typeface="Alegreya Sans" panose="00000500000000000000" pitchFamily="50" charset="0"/>
              </a:rPr>
              <a:t>Creating the Oracle database</a:t>
            </a:r>
          </a:p>
          <a:p>
            <a:pPr lvl="1"/>
            <a:r>
              <a:rPr lang="en-US" dirty="0">
                <a:latin typeface="Alegreya Sans" panose="00000500000000000000" pitchFamily="50" charset="0"/>
              </a:rPr>
              <a:t>Creating the MongoDB database</a:t>
            </a:r>
          </a:p>
          <a:p>
            <a:pPr lvl="1"/>
            <a:r>
              <a:rPr lang="en-US" dirty="0">
                <a:latin typeface="Alegreya Sans" panose="00000500000000000000" pitchFamily="50" charset="0"/>
              </a:rPr>
              <a:t>Querying</a:t>
            </a:r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ete Round" panose="02000503050000020004" pitchFamily="50" charset="0"/>
              </a:rPr>
              <a:t>Database Comparison</a:t>
            </a:r>
          </a:p>
        </p:txBody>
      </p:sp>
      <p:graphicFrame>
        <p:nvGraphicFramePr>
          <p:cNvPr id="6" name="Content Placeholder 5" title="Cost comparison graphic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95187523"/>
              </p:ext>
            </p:extLst>
          </p:nvPr>
        </p:nvGraphicFramePr>
        <p:xfrm>
          <a:off x="809790" y="2222500"/>
          <a:ext cx="10569412" cy="3053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96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0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rete Round" panose="02000503050000020004" pitchFamily="50" charset="0"/>
                        </a:rPr>
                        <a:t>Database Type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rete Round" panose="02000503050000020004" pitchFamily="50" charset="0"/>
                      </a:endParaRPr>
                    </a:p>
                  </a:txBody>
                  <a:tcPr marL="94413" marR="9441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rete Round" panose="02000503050000020004" pitchFamily="50" charset="0"/>
                        </a:rPr>
                        <a:t>SQL</a:t>
                      </a:r>
                    </a:p>
                  </a:txBody>
                  <a:tcPr marL="94413" marR="9441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rete Round" panose="02000503050000020004" pitchFamily="50" charset="0"/>
                        </a:rPr>
                        <a:t>NoSQL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rete Round" panose="02000503050000020004" pitchFamily="50" charset="0"/>
                      </a:endParaRPr>
                    </a:p>
                  </a:txBody>
                  <a:tcPr marL="94413" marR="94413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egreya Sans" panose="00000500000000000000" pitchFamily="50" charset="0"/>
                        </a:rPr>
                        <a:t>Structure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egreya Sans" panose="00000500000000000000" pitchFamily="50" charset="0"/>
                      </a:endParaRPr>
                    </a:p>
                  </a:txBody>
                  <a:tcPr marL="94413" marR="9441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egreya Sans" panose="00000500000000000000" pitchFamily="50" charset="0"/>
                        </a:rPr>
                        <a:t>Highly structured</a:t>
                      </a:r>
                    </a:p>
                  </a:txBody>
                  <a:tcPr marL="94413" marR="9441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egreya Sans" panose="00000500000000000000" pitchFamily="50" charset="0"/>
                        </a:rPr>
                        <a:t>Eventual consistency</a:t>
                      </a:r>
                    </a:p>
                  </a:txBody>
                  <a:tcPr marL="94413" marR="94413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egreya Sans" panose="00000500000000000000" pitchFamily="50" charset="0"/>
                        </a:rPr>
                        <a:t>Querying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egreya Sans" panose="00000500000000000000" pitchFamily="50" charset="0"/>
                      </a:endParaRPr>
                    </a:p>
                  </a:txBody>
                  <a:tcPr marL="94413" marR="9441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egreya Sans" panose="00000500000000000000" pitchFamily="50" charset="0"/>
                        </a:rPr>
                        <a:t>Powerful querying language</a:t>
                      </a:r>
                    </a:p>
                  </a:txBody>
                  <a:tcPr marL="94413" marR="9441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egreya Sans" panose="00000500000000000000" pitchFamily="50" charset="0"/>
                        </a:rPr>
                        <a:t>No querying language</a:t>
                      </a:r>
                    </a:p>
                  </a:txBody>
                  <a:tcPr marL="94413" marR="94413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egreya Sans" panose="00000500000000000000" pitchFamily="50" charset="0"/>
                        </a:rPr>
                        <a:t>Availability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egreya Sans" panose="00000500000000000000" pitchFamily="50" charset="0"/>
                      </a:endParaRPr>
                    </a:p>
                  </a:txBody>
                  <a:tcPr marL="94413" marR="9441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egreya Sans" panose="00000500000000000000" pitchFamily="50" charset="0"/>
                      </a:endParaRPr>
                    </a:p>
                  </a:txBody>
                  <a:tcPr marL="94413" marR="9441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egreya Sans" panose="00000500000000000000" pitchFamily="50" charset="0"/>
                        </a:rPr>
                        <a:t>Distributed databases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egreya Sans" panose="00000500000000000000" pitchFamily="50" charset="0"/>
                      </a:endParaRPr>
                    </a:p>
                  </a:txBody>
                  <a:tcPr marL="94413" marR="94413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egreya Sans" panose="00000500000000000000" pitchFamily="50" charset="0"/>
                      </a:endParaRPr>
                    </a:p>
                  </a:txBody>
                  <a:tcPr marL="94413" marR="9441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egreya Sans" panose="00000500000000000000" pitchFamily="50" charset="0"/>
                      </a:endParaRPr>
                    </a:p>
                  </a:txBody>
                  <a:tcPr marL="94413" marR="9441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egreya Sans" panose="00000500000000000000" pitchFamily="50" charset="0"/>
                      </a:endParaRPr>
                    </a:p>
                  </a:txBody>
                  <a:tcPr marL="94413" marR="94413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egreya Sans" panose="00000500000000000000" pitchFamily="50" charset="0"/>
                      </a:endParaRPr>
                    </a:p>
                  </a:txBody>
                  <a:tcPr marL="94413" marR="9441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egreya Sans" panose="00000500000000000000" pitchFamily="50" charset="0"/>
                      </a:endParaRPr>
                    </a:p>
                  </a:txBody>
                  <a:tcPr marL="94413" marR="9441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egreya Sans" panose="00000500000000000000" pitchFamily="50" charset="0"/>
                      </a:endParaRPr>
                    </a:p>
                  </a:txBody>
                  <a:tcPr marL="94413" marR="94413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egreya Sans" panose="00000500000000000000" pitchFamily="50" charset="0"/>
                      </a:endParaRPr>
                    </a:p>
                  </a:txBody>
                  <a:tcPr marL="94413" marR="9441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egreya Sans" panose="00000500000000000000" pitchFamily="50" charset="0"/>
                      </a:endParaRPr>
                    </a:p>
                  </a:txBody>
                  <a:tcPr marL="94413" marR="9441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egreya Sans" panose="00000500000000000000" pitchFamily="50" charset="0"/>
                      </a:endParaRPr>
                    </a:p>
                  </a:txBody>
                  <a:tcPr marL="94413" marR="94413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egreya Sans" panose="00000500000000000000" pitchFamily="50" charset="0"/>
                      </a:endParaRPr>
                    </a:p>
                  </a:txBody>
                  <a:tcPr marL="94413" marR="9441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egreya Sans" panose="00000500000000000000" pitchFamily="50" charset="0"/>
                      </a:endParaRPr>
                    </a:p>
                  </a:txBody>
                  <a:tcPr marL="94413" marR="9441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legreya Sans" panose="00000500000000000000" pitchFamily="50" charset="0"/>
                      </a:endParaRPr>
                    </a:p>
                  </a:txBody>
                  <a:tcPr marL="94413" marR="94413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ete Round" panose="02000503050000020004" pitchFamily="50" charset="0"/>
              </a:rPr>
              <a:t>Database Comparison</a:t>
            </a:r>
          </a:p>
        </p:txBody>
      </p:sp>
      <p:graphicFrame>
        <p:nvGraphicFramePr>
          <p:cNvPr id="5" name="Content Placeholder 4" title="Products and services graphic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6222274"/>
              </p:ext>
            </p:extLst>
          </p:nvPr>
        </p:nvGraphicFramePr>
        <p:xfrm>
          <a:off x="3498055" y="2212764"/>
          <a:ext cx="5192712" cy="4014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06180" y="321297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EFEFE"/>
                </a:solidFill>
                <a:latin typeface="Crete Round" panose="02000503050000020004" pitchFamily="50" charset="0"/>
                <a:ea typeface="+mj-ea"/>
                <a:cs typeface="+mj-cs"/>
              </a:rPr>
              <a:t>SQL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90356" y="6193500"/>
            <a:ext cx="128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EFEFE"/>
                </a:solidFill>
                <a:latin typeface="Crete Round" panose="02000503050000020004" pitchFamily="50" charset="0"/>
                <a:ea typeface="+mj-ea"/>
                <a:cs typeface="+mj-cs"/>
              </a:rPr>
              <a:t>NoSQL</a:t>
            </a:r>
          </a:p>
        </p:txBody>
      </p:sp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ete Round" panose="02000503050000020004" pitchFamily="50" charset="0"/>
              </a:rPr>
              <a:t>Oracle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INSERT statements &amp; keys</a:t>
            </a:r>
          </a:p>
        </p:txBody>
      </p:sp>
    </p:spTree>
    <p:extLst>
      <p:ext uri="{BB962C8B-B14F-4D97-AF65-F5344CB8AC3E}">
        <p14:creationId xmlns:p14="http://schemas.microsoft.com/office/powerpoint/2010/main" val="34156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rete Round" panose="02000503050000020004" pitchFamily="50" charset="0"/>
              </a:rPr>
              <a:t>Oracle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954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ete Round" panose="02000503050000020004" pitchFamily="50" charset="0"/>
              </a:rPr>
              <a:t>Oracle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creating users &amp; granting privileges for security</a:t>
            </a:r>
          </a:p>
        </p:txBody>
      </p:sp>
    </p:spTree>
    <p:extLst>
      <p:ext uri="{BB962C8B-B14F-4D97-AF65-F5344CB8AC3E}">
        <p14:creationId xmlns:p14="http://schemas.microsoft.com/office/powerpoint/2010/main" val="86251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ete Round" panose="02000503050000020004" pitchFamily="50" charset="0"/>
              </a:rPr>
              <a:t>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insert statements &amp; flexibility</a:t>
            </a:r>
          </a:p>
        </p:txBody>
      </p:sp>
    </p:spTree>
    <p:extLst>
      <p:ext uri="{BB962C8B-B14F-4D97-AF65-F5344CB8AC3E}">
        <p14:creationId xmlns:p14="http://schemas.microsoft.com/office/powerpoint/2010/main" val="42234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rete Round" panose="02000503050000020004" pitchFamily="50" charset="0"/>
              </a:rPr>
              <a:t>MongoDB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57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50A9AA-52B9-4BCE-8F7B-96CF968CD3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184</Words>
  <Application>Microsoft Office PowerPoint</Application>
  <PresentationFormat>Custom</PresentationFormat>
  <Paragraphs>60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Alegreya Sans</vt:lpstr>
      <vt:lpstr>Calibri</vt:lpstr>
      <vt:lpstr>Century Gothic</vt:lpstr>
      <vt:lpstr>Crete Round</vt:lpstr>
      <vt:lpstr>Wingdings 2</vt:lpstr>
      <vt:lpstr>Quotable</vt:lpstr>
      <vt:lpstr>Databases</vt:lpstr>
      <vt:lpstr>Introduction</vt:lpstr>
      <vt:lpstr>Database Comparison</vt:lpstr>
      <vt:lpstr>Database Comparison</vt:lpstr>
      <vt:lpstr>Oracle</vt:lpstr>
      <vt:lpstr>Oracle</vt:lpstr>
      <vt:lpstr>Oracle</vt:lpstr>
      <vt:lpstr>MongoDB</vt:lpstr>
      <vt:lpstr>MongoDB</vt:lpstr>
      <vt:lpstr>MongoDB</vt:lpstr>
      <vt:lpstr>Querying</vt:lpstr>
      <vt:lpstr>Querying</vt:lpstr>
      <vt:lpstr>Querying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2016-03-03T21:39:45Z</dcterms:created>
  <dcterms:modified xsi:type="dcterms:W3CDTF">2016-03-03T22:24:25Z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TC034605559991</vt:lpwstr>
  </property>
</Properties>
</file>