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72" r:id="rId8"/>
    <p:sldId id="266" r:id="rId9"/>
    <p:sldId id="267" r:id="rId10"/>
    <p:sldId id="263" r:id="rId11"/>
    <p:sldId id="268" r:id="rId12"/>
    <p:sldId id="265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Databases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01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Oracle: </a:t>
            </a:r>
            <a:r>
              <a:rPr lang="en-US" sz="3200" b="0" dirty="0">
                <a:latin typeface="Crete Round" panose="02000503050000020004" pitchFamily="50" charset="0"/>
              </a:rPr>
              <a:t>Create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4126" y="2348880"/>
            <a:ext cx="10155773" cy="4275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CREATE TABLE 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(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customerID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		INTEGER NOT NULL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customerName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	VARCHAR2 (45)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customerDOB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		DATE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customerStatus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		VARCHAR2 (45)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customerEmail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		VARCHAR2 (45)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customerPhone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	INTEGER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PaymentDetails_cardNumber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VARCHAR2 (16) NOT NULL 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PaymentDetails_cardSecurity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	VARCHAR2 (3) NOT NULL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) ;</a:t>
            </a:r>
          </a:p>
          <a:p>
            <a:endParaRPr lang="en-GB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ALTER TABLE 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</a:t>
            </a: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ADD CONSTRAINT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Customer_PK</a:t>
            </a:r>
            <a:endParaRPr lang="en-GB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PRIMARY KEY 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customerID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) ;</a:t>
            </a:r>
          </a:p>
          <a:p>
            <a:endParaRPr lang="en-GB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ALTER TABLE Customer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ADD CONSTRAINT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C_PaymentDetails_FK</a:t>
            </a:r>
            <a:endParaRPr lang="en-GB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FOREIGN KEY 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PaymentDetails_cardNumber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PaymentDetails_cardSecurity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)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REFERENCES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PaymentDetails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cardNumber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cardSecurity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) 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0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MongoDB: </a:t>
            </a:r>
            <a:r>
              <a:rPr lang="en-US" sz="3200" b="0" dirty="0">
                <a:latin typeface="Crete Round" panose="02000503050000020004" pitchFamily="50" charset="0"/>
              </a:rPr>
              <a:t>Create</a:t>
            </a:r>
            <a:endParaRPr lang="en-US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48880"/>
            <a:ext cx="10109199" cy="43160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db.Customer.ensureIndex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({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customerID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1}, {unique : 1})</a:t>
            </a:r>
          </a:p>
          <a:p>
            <a:endParaRPr lang="en-GB" sz="11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1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db.Customer.insert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({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customerID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800002, </a:t>
            </a:r>
          </a:p>
          <a:p>
            <a:pPr lvl="1"/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customerName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"Oliver 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Heald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", 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customerDateOfBirth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new Date (1940, 02, 18), 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customerEmail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"heald@email.com", 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customerPhone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4454370987976, 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customerStatus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"hold",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customerCard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{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cardNumber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2345678901234567,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   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cardExpiry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"05/17",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   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cardSecurity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234,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   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cardBillingID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810002 }})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GB" sz="11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customerAddress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[{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addressID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810002,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addressHouse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"11",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addressStreet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"Street" 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addressCity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"Letchworth Garden City",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addressCounty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"Hertfordshire",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addressPostcode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"SG6 OH1"}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    	           {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addressID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810003,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addressHouse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"12",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addressStreet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"Street",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addressCity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"Letchworth Garden City",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addressCounty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"Hertfordshire",</a:t>
            </a:r>
          </a:p>
          <a:p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addressPostcode</a:t>
            </a:r>
            <a:r>
              <a:rPr lang="en-GB" sz="11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"SG6 OH1"}})</a:t>
            </a:r>
            <a:endParaRPr lang="en-GB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 &amp; MongoDB: </a:t>
            </a:r>
            <a:r>
              <a:rPr lang="en-US" sz="3200" b="0" dirty="0">
                <a:latin typeface="Crete Round" panose="02000503050000020004" pitchFamily="50" charset="0"/>
              </a:rPr>
              <a:t>Secure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924" y="2360247"/>
            <a:ext cx="5486400" cy="35091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" dirty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CREATE ROLE Accounts IDENTIFIED BY password;</a:t>
            </a:r>
          </a:p>
          <a:p>
            <a:endParaRPr lang="en-GB" sz="1150" dirty="0">
              <a:solidFill>
                <a:schemeClr val="tx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150" dirty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GRANT SELECT ON Customer to Accounts;</a:t>
            </a:r>
          </a:p>
          <a:p>
            <a:r>
              <a:rPr lang="en-GB" sz="1150" dirty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GRANT INSERT ON Customer to Accounts;</a:t>
            </a:r>
          </a:p>
          <a:p>
            <a:r>
              <a:rPr lang="en-GB" sz="1150" dirty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GRANT UPDATE ON Customer to Accounts;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7724" y="2360246"/>
            <a:ext cx="5486400" cy="3509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use admin</a:t>
            </a:r>
          </a:p>
          <a:p>
            <a:endParaRPr lang="en-GB" sz="115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db.createUser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user : "Accounts",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pwd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"password",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roles : [{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role : "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readWrite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"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NBGardens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collection : "Customer"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}]})</a:t>
            </a:r>
          </a:p>
          <a:p>
            <a:endParaRPr lang="en-GB" sz="115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db.runCommand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({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updateRole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“Accounts",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privileges : [{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resource : {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“</a:t>
            </a:r>
            <a:r>
              <a:rPr lang="en-GB" sz="115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NBGardens</a:t>
            </a:r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",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collection : "Customer"},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actions : ["find", "update", "insert", "remove"]</a:t>
            </a:r>
          </a:p>
          <a:p>
            <a:r>
              <a:rPr lang="en-GB" sz="115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}]})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924" y="5960942"/>
            <a:ext cx="5486400" cy="5649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Crete Round" panose="02000503050000020004" pitchFamily="50" charset="0"/>
              </a:rPr>
              <a:t>Oracle</a:t>
            </a:r>
            <a:endParaRPr lang="en-US" sz="2400" b="0" dirty="0">
              <a:latin typeface="Crete Round" panose="0200050305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07724" y="5960942"/>
            <a:ext cx="5486400" cy="5649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Crete Round" panose="02000503050000020004" pitchFamily="50" charset="0"/>
              </a:rPr>
              <a:t>MongoDB</a:t>
            </a:r>
            <a:endParaRPr lang="en-US" sz="2400" b="0" dirty="0">
              <a:latin typeface="Crete Round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Oracle: </a:t>
            </a:r>
            <a:r>
              <a:rPr lang="en-US" sz="3200" b="0" dirty="0">
                <a:latin typeface="Crete Round" panose="02000503050000020004" pitchFamily="50" charset="0"/>
              </a:rPr>
              <a:t>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5953" y="5857942"/>
            <a:ext cx="5760452" cy="45554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latin typeface="Lucida Console" panose="020B0609040504020204" pitchFamily="49" charset="0"/>
              </a:rPr>
              <a:t>DECLARE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CURSOR </a:t>
            </a:r>
            <a:r>
              <a:rPr lang="en-GB" sz="900" dirty="0" err="1">
                <a:latin typeface="Lucida Console" panose="020B0609040504020204" pitchFamily="49" charset="0"/>
              </a:rPr>
              <a:t>cursor</a:t>
            </a:r>
            <a:r>
              <a:rPr lang="en-GB" sz="900" dirty="0">
                <a:latin typeface="Lucida Console" panose="020B0609040504020204" pitchFamily="49" charset="0"/>
              </a:rPr>
              <a:t> IS SELECT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CustomerOrder.customerOrderid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CustomerOrderLine.clineQuantity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Product.productprice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FROM Customer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JOIN </a:t>
            </a:r>
            <a:r>
              <a:rPr lang="en-GB" sz="900" dirty="0" err="1">
                <a:latin typeface="Lucida Console" panose="020B0609040504020204" pitchFamily="49" charset="0"/>
              </a:rPr>
              <a:t>Customerorder</a:t>
            </a:r>
            <a:r>
              <a:rPr lang="en-GB" sz="900" dirty="0">
                <a:latin typeface="Lucida Console" panose="020B0609040504020204" pitchFamily="49" charset="0"/>
              </a:rPr>
              <a:t>     ON </a:t>
            </a:r>
            <a:r>
              <a:rPr lang="en-GB" sz="900" dirty="0" err="1">
                <a:latin typeface="Lucida Console" panose="020B0609040504020204" pitchFamily="49" charset="0"/>
              </a:rPr>
              <a:t>CustomerOrder.customerID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Customer.customerID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JOIN </a:t>
            </a:r>
            <a:r>
              <a:rPr lang="en-GB" sz="900" dirty="0" err="1">
                <a:latin typeface="Lucida Console" panose="020B0609040504020204" pitchFamily="49" charset="0"/>
              </a:rPr>
              <a:t>Customerorderline</a:t>
            </a:r>
            <a:r>
              <a:rPr lang="en-GB" sz="900" dirty="0">
                <a:latin typeface="Lucida Console" panose="020B0609040504020204" pitchFamily="49" charset="0"/>
              </a:rPr>
              <a:t> ON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CustomerOrderLine.clineOrderID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Customerorder.orderID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JOIN Product           ON </a:t>
            </a:r>
            <a:r>
              <a:rPr lang="en-GB" sz="900" dirty="0" err="1">
                <a:latin typeface="Lucida Console" panose="020B0609040504020204" pitchFamily="49" charset="0"/>
              </a:rPr>
              <a:t>Product.productID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WHERE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Customer.customerid</a:t>
            </a:r>
            <a:r>
              <a:rPr lang="en-GB" sz="900" dirty="0">
                <a:latin typeface="Lucida Console" panose="020B0609040504020204" pitchFamily="49" charset="0"/>
              </a:rPr>
              <a:t> = 5;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 err="1">
                <a:latin typeface="Lucida Console" panose="020B0609040504020204" pitchFamily="49" charset="0"/>
              </a:rPr>
              <a:t>order_ID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CustomerOrder.orderID%type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err="1">
                <a:latin typeface="Lucida Console" panose="020B0609040504020204" pitchFamily="49" charset="0"/>
              </a:rPr>
              <a:t>product_ID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quantity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CustomerOrderLine.clineQuantity%type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err="1">
                <a:latin typeface="Lucida Console" panose="020B0609040504020204" pitchFamily="49" charset="0"/>
              </a:rPr>
              <a:t>product_Price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product.productPrice%type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OPEN cursor;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LOOP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FETCH cursor into </a:t>
            </a:r>
            <a:r>
              <a:rPr lang="en-GB" sz="900" dirty="0" err="1">
                <a:latin typeface="Lucida Console" panose="020B0609040504020204" pitchFamily="49" charset="0"/>
              </a:rPr>
              <a:t>order_ID</a:t>
            </a:r>
            <a:r>
              <a:rPr lang="en-GB" sz="900" dirty="0">
                <a:latin typeface="Lucida Console" panose="020B0609040504020204" pitchFamily="49" charset="0"/>
              </a:rPr>
              <a:t>, </a:t>
            </a:r>
            <a:r>
              <a:rPr lang="en-GB" sz="900" dirty="0" err="1">
                <a:latin typeface="Lucida Console" panose="020B0609040504020204" pitchFamily="49" charset="0"/>
              </a:rPr>
              <a:t>product_ID</a:t>
            </a:r>
            <a:r>
              <a:rPr lang="en-GB" sz="900" dirty="0">
                <a:latin typeface="Lucida Console" panose="020B0609040504020204" pitchFamily="49" charset="0"/>
              </a:rPr>
              <a:t>, quantity, </a:t>
            </a:r>
            <a:r>
              <a:rPr lang="en-GB" sz="900" dirty="0" err="1">
                <a:latin typeface="Lucida Console" panose="020B0609040504020204" pitchFamily="49" charset="0"/>
              </a:rPr>
              <a:t>product_Price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IF </a:t>
            </a:r>
            <a:r>
              <a:rPr lang="en-GB" sz="900" dirty="0" err="1">
                <a:latin typeface="Lucida Console" panose="020B0609040504020204" pitchFamily="49" charset="0"/>
              </a:rPr>
              <a:t>cursor%found</a:t>
            </a:r>
            <a:r>
              <a:rPr lang="en-GB" sz="900" dirty="0">
                <a:latin typeface="Lucida Console" panose="020B0609040504020204" pitchFamily="49" charset="0"/>
              </a:rPr>
              <a:t> then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dbms_output.put_line</a:t>
            </a:r>
            <a:r>
              <a:rPr lang="en-GB" sz="900" dirty="0">
                <a:latin typeface="Lucida Console" panose="020B0609040504020204" pitchFamily="49" charset="0"/>
              </a:rPr>
              <a:t>('Order ID: '||</a:t>
            </a:r>
            <a:r>
              <a:rPr lang="en-GB" sz="900" dirty="0" err="1">
                <a:latin typeface="Lucida Console" panose="020B0609040504020204" pitchFamily="49" charset="0"/>
              </a:rPr>
              <a:t>order_ID</a:t>
            </a:r>
            <a:r>
              <a:rPr lang="en-GB" sz="900" dirty="0">
                <a:latin typeface="Lucida Console" panose="020B0609040504020204" pitchFamily="49" charset="0"/>
              </a:rPr>
              <a:t> ||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'  Product ID: ' || </a:t>
            </a:r>
            <a:r>
              <a:rPr lang="en-GB" sz="900" dirty="0" err="1">
                <a:latin typeface="Lucida Console" panose="020B0609040504020204" pitchFamily="49" charset="0"/>
              </a:rPr>
              <a:t>product_ID</a:t>
            </a:r>
            <a:r>
              <a:rPr lang="en-GB" sz="900" dirty="0">
                <a:latin typeface="Lucida Console" panose="020B0609040504020204" pitchFamily="49" charset="0"/>
              </a:rPr>
              <a:t> ||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' Quantity: '|| quantity ||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' Product Price: '|| </a:t>
            </a:r>
            <a:r>
              <a:rPr lang="en-GB" sz="900" dirty="0" err="1">
                <a:latin typeface="Lucida Console" panose="020B0609040504020204" pitchFamily="49" charset="0"/>
              </a:rPr>
              <a:t>product_Price</a:t>
            </a:r>
            <a:r>
              <a:rPr lang="en-GB" sz="900" dirty="0">
                <a:latin typeface="Lucida Console" panose="020B0609040504020204" pitchFamily="49" charset="0"/>
              </a:rPr>
              <a:t>||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' Total: ' || quantity * </a:t>
            </a:r>
            <a:r>
              <a:rPr lang="en-GB" sz="900" dirty="0" err="1">
                <a:latin typeface="Lucida Console" panose="020B0609040504020204" pitchFamily="49" charset="0"/>
              </a:rPr>
              <a:t>product_Price</a:t>
            </a:r>
            <a:r>
              <a:rPr lang="en-GB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ELSE exit;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END if;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END loop;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END;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773" y="5354319"/>
            <a:ext cx="5760452" cy="80200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accent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Order ID: 3	Product ID: 3	Quantity: 1	Product Price: 3000	Total: 3000</a:t>
            </a:r>
          </a:p>
          <a:p>
            <a:r>
              <a:rPr lang="en-GB" sz="1000" dirty="0">
                <a:solidFill>
                  <a:schemeClr val="accent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Order ID: 4  	Product ID: 2 	Quantity: 1  	Product Price: 100  	Total: 100</a:t>
            </a:r>
          </a:p>
          <a:p>
            <a:r>
              <a:rPr lang="en-GB" sz="1000" dirty="0">
                <a:solidFill>
                  <a:schemeClr val="accent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Order ID: 4  	Product ID: 5 	Quantity: 2  	Product Price: 300  	Total: 600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71497"/>
              </p:ext>
            </p:extLst>
          </p:nvPr>
        </p:nvGraphicFramePr>
        <p:xfrm>
          <a:off x="4819437" y="3222866"/>
          <a:ext cx="2553124" cy="1645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76562">
                  <a:extLst>
                    <a:ext uri="{9D8B030D-6E8A-4147-A177-3AD203B41FA5}">
                      <a16:colId xmlns:a16="http://schemas.microsoft.com/office/drawing/2014/main" val="1298942262"/>
                    </a:ext>
                  </a:extLst>
                </a:gridCol>
                <a:gridCol w="1276562">
                  <a:extLst>
                    <a:ext uri="{9D8B030D-6E8A-4147-A177-3AD203B41FA5}">
                      <a16:colId xmlns:a16="http://schemas.microsoft.com/office/drawing/2014/main" val="394811963"/>
                    </a:ext>
                  </a:extLst>
                </a:gridCol>
              </a:tblGrid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Order ID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Customer ID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2068"/>
                  </a:ext>
                </a:extLst>
              </a:tr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53945"/>
                  </a:ext>
                </a:extLst>
              </a:tr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40154"/>
                  </a:ext>
                </a:extLst>
              </a:tr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27642"/>
                  </a:ext>
                </a:extLst>
              </a:tr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48757"/>
                  </a:ext>
                </a:extLst>
              </a:tr>
              <a:tr h="26444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92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19239"/>
              </p:ext>
            </p:extLst>
          </p:nvPr>
        </p:nvGraphicFramePr>
        <p:xfrm>
          <a:off x="345655" y="3222866"/>
          <a:ext cx="4068864" cy="1645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65154">
                  <a:extLst>
                    <a:ext uri="{9D8B030D-6E8A-4147-A177-3AD203B41FA5}">
                      <a16:colId xmlns:a16="http://schemas.microsoft.com/office/drawing/2014/main" val="2196832555"/>
                    </a:ext>
                  </a:extLst>
                </a:gridCol>
                <a:gridCol w="1401855">
                  <a:extLst>
                    <a:ext uri="{9D8B030D-6E8A-4147-A177-3AD203B41FA5}">
                      <a16:colId xmlns:a16="http://schemas.microsoft.com/office/drawing/2014/main" val="1352397420"/>
                    </a:ext>
                  </a:extLst>
                </a:gridCol>
                <a:gridCol w="1401855">
                  <a:extLst>
                    <a:ext uri="{9D8B030D-6E8A-4147-A177-3AD203B41FA5}">
                      <a16:colId xmlns:a16="http://schemas.microsoft.com/office/drawing/2014/main" val="3441529997"/>
                    </a:ext>
                  </a:extLst>
                </a:gridCol>
              </a:tblGrid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Product ID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Product</a:t>
                      </a:r>
                      <a:r>
                        <a:rPr lang="en-GB" sz="1200" baseline="0" dirty="0"/>
                        <a:t> Name</a:t>
                      </a:r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Product Price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47985"/>
                  </a:ext>
                </a:extLst>
              </a:tr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68276"/>
                  </a:ext>
                </a:extLst>
              </a:tr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24773"/>
                  </a:ext>
                </a:extLst>
              </a:tr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94837"/>
                  </a:ext>
                </a:extLst>
              </a:tr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5181"/>
                  </a:ext>
                </a:extLst>
              </a:tr>
              <a:tr h="2285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754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8576"/>
              </p:ext>
            </p:extLst>
          </p:nvPr>
        </p:nvGraphicFramePr>
        <p:xfrm>
          <a:off x="7777479" y="3222866"/>
          <a:ext cx="4068863" cy="16459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09137">
                  <a:extLst>
                    <a:ext uri="{9D8B030D-6E8A-4147-A177-3AD203B41FA5}">
                      <a16:colId xmlns:a16="http://schemas.microsoft.com/office/drawing/2014/main" val="1000880495"/>
                    </a:ext>
                  </a:extLst>
                </a:gridCol>
                <a:gridCol w="1309137">
                  <a:extLst>
                    <a:ext uri="{9D8B030D-6E8A-4147-A177-3AD203B41FA5}">
                      <a16:colId xmlns:a16="http://schemas.microsoft.com/office/drawing/2014/main" val="2196832555"/>
                    </a:ext>
                  </a:extLst>
                </a:gridCol>
                <a:gridCol w="1450589">
                  <a:extLst>
                    <a:ext uri="{9D8B030D-6E8A-4147-A177-3AD203B41FA5}">
                      <a16:colId xmlns:a16="http://schemas.microsoft.com/office/drawing/2014/main" val="1352397420"/>
                    </a:ext>
                  </a:extLst>
                </a:gridCol>
              </a:tblGrid>
              <a:tr h="18892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Order</a:t>
                      </a:r>
                      <a:r>
                        <a:rPr lang="en-GB" sz="1200" baseline="0" dirty="0"/>
                        <a:t> Line ID</a:t>
                      </a:r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Product ID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Product</a:t>
                      </a:r>
                      <a:r>
                        <a:rPr lang="en-GB" sz="1200" baseline="0" dirty="0"/>
                        <a:t> Quantity</a:t>
                      </a:r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47985"/>
                  </a:ext>
                </a:extLst>
              </a:tr>
              <a:tr h="15974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68276"/>
                  </a:ext>
                </a:extLst>
              </a:tr>
              <a:tr h="15974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24773"/>
                  </a:ext>
                </a:extLst>
              </a:tr>
              <a:tr h="15974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94837"/>
                  </a:ext>
                </a:extLst>
              </a:tr>
              <a:tr h="15974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5181"/>
                  </a:ext>
                </a:extLst>
              </a:tr>
              <a:tr h="15974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7543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698607" y="2733040"/>
            <a:ext cx="3362960" cy="3978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latin typeface="Crete Round" panose="02000503050000020004" pitchFamily="50" charset="0"/>
              </a:rPr>
              <a:t>Customer Order</a:t>
            </a:r>
            <a:endParaRPr lang="en-US" sz="2000" b="0" dirty="0">
              <a:latin typeface="Crete Round" panose="0200050305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130430" y="2733040"/>
            <a:ext cx="3362960" cy="3978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latin typeface="Crete Round" panose="02000503050000020004" pitchFamily="50" charset="0"/>
              </a:rPr>
              <a:t>Customer Order Line</a:t>
            </a:r>
            <a:endParaRPr lang="en-US" sz="2000" b="0" dirty="0">
              <a:latin typeface="Crete Round" panose="0200050305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14519" y="2733040"/>
            <a:ext cx="3362960" cy="3978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latin typeface="Crete Round" panose="02000503050000020004" pitchFamily="50" charset="0"/>
              </a:rPr>
              <a:t>Product</a:t>
            </a:r>
            <a:endParaRPr lang="en-US" sz="2000" b="0" dirty="0">
              <a:latin typeface="Crete Round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MongoDB: </a:t>
            </a:r>
            <a:r>
              <a:rPr lang="en-US" sz="3200" b="0" dirty="0">
                <a:latin typeface="Crete Round" panose="02000503050000020004" pitchFamily="50" charset="0"/>
              </a:rPr>
              <a:t>Query</a:t>
            </a:r>
            <a:endParaRPr lang="en-US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133" y="1960880"/>
            <a:ext cx="11723590" cy="422890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solidFill>
                <a:srgbClr val="FF0066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&gt; 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db.Customer.find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().pretty()</a:t>
            </a:r>
          </a:p>
          <a:p>
            <a:endParaRPr lang="en-GB" sz="1200" dirty="0">
              <a:solidFill>
                <a:srgbClr val="FF0066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&gt; 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db.Customer.find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({customerID:800001},{customerID:1}).pretty()</a:t>
            </a:r>
          </a:p>
          <a:p>
            <a:endParaRPr lang="en-GB" sz="1200" dirty="0">
              <a:solidFill>
                <a:srgbClr val="FF0066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&gt; 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db.CustomerOrder.find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({ products : {$all : [</a:t>
            </a: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{ $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elemMatch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{productQuantity:1}},</a:t>
            </a: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{ $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elemMatch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{productQuantity:1}}]}},</a:t>
            </a:r>
          </a:p>
          <a:p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{ "</a:t>
            </a:r>
            <a:r>
              <a:rPr lang="en-GB" sz="1200" dirty="0" err="1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products.productID</a:t>
            </a:r>
            <a:r>
              <a:rPr lang="en-GB" sz="1200" dirty="0">
                <a:solidFill>
                  <a:srgbClr val="FF0066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.$":1, _id:0}).pretty()</a:t>
            </a:r>
          </a:p>
          <a:p>
            <a:endParaRPr lang="en-GB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{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“products” : [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{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“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productID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” : 600003,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“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productQuantity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” : 1,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“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productStatus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” : “packed”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	“</a:t>
            </a:r>
            <a:r>
              <a:rPr lang="en-GB" sz="12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warehouseID</a:t>
            </a:r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: 303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	}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]</a:t>
            </a:r>
          </a:p>
          <a:p>
            <a:r>
              <a:rPr lang="en-GB" sz="12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</a:p>
          <a:p>
            <a:endParaRPr lang="en-GB" sz="10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0002" y="5280847"/>
            <a:ext cx="10572000" cy="11724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Chris Luckhurst</a:t>
            </a:r>
          </a:p>
          <a:p>
            <a:pPr algn="r"/>
            <a: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Ben Miller</a:t>
            </a:r>
          </a:p>
          <a:p>
            <a:pPr algn="r"/>
            <a:r>
              <a:rPr lang="en-US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Rhianna Tomlinson</a:t>
            </a:r>
          </a:p>
        </p:txBody>
      </p:sp>
    </p:spTree>
    <p:extLst>
      <p:ext uri="{BB962C8B-B14F-4D97-AF65-F5344CB8AC3E}">
        <p14:creationId xmlns:p14="http://schemas.microsoft.com/office/powerpoint/2010/main" val="34233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Relational vs Non-Relational Databases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Database Design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Database Creation (Oracle &amp; MongoDB)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Database Security (Oracle &amp; MongoDB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Database Querying (Oracle &amp; MongoDB)</a:t>
            </a:r>
          </a:p>
        </p:txBody>
      </p:sp>
    </p:spTree>
    <p:extLst>
      <p:ext uri="{BB962C8B-B14F-4D97-AF65-F5344CB8AC3E}">
        <p14:creationId xmlns:p14="http://schemas.microsoft.com/office/powerpoint/2010/main" val="350992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Relational databases</a:t>
            </a:r>
          </a:p>
          <a:p>
            <a:pPr lvl="1"/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Oracle SQL</a:t>
            </a:r>
          </a:p>
          <a:p>
            <a:pPr lvl="1"/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Apache Hive</a:t>
            </a:r>
          </a:p>
          <a:p>
            <a:r>
              <a:rPr lang="en-GB" b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Non-relational databases</a:t>
            </a:r>
          </a:p>
          <a:p>
            <a:pPr lvl="1"/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MongoDB </a:t>
            </a:r>
          </a:p>
          <a:p>
            <a:pPr lvl="1"/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Elasticsearch</a:t>
            </a:r>
          </a:p>
          <a:p>
            <a:pPr lvl="1"/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Apache Cassandra</a:t>
            </a:r>
          </a:p>
        </p:txBody>
      </p:sp>
    </p:spTree>
    <p:extLst>
      <p:ext uri="{BB962C8B-B14F-4D97-AF65-F5344CB8AC3E}">
        <p14:creationId xmlns:p14="http://schemas.microsoft.com/office/powerpoint/2010/main" val="14294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Database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760725"/>
              </p:ext>
            </p:extLst>
          </p:nvPr>
        </p:nvGraphicFramePr>
        <p:xfrm>
          <a:off x="1389379" y="3157219"/>
          <a:ext cx="9413239" cy="2334686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28419154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762078832"/>
                    </a:ext>
                  </a:extLst>
                </a:gridCol>
                <a:gridCol w="3835399">
                  <a:extLst>
                    <a:ext uri="{9D8B030D-6E8A-4147-A177-3AD203B41FA5}">
                      <a16:colId xmlns:a16="http://schemas.microsoft.com/office/drawing/2014/main" val="907314636"/>
                    </a:ext>
                  </a:extLst>
                </a:gridCol>
              </a:tblGrid>
              <a:tr h="642621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rete Round" panose="02000503050000020004" pitchFamily="50" charset="0"/>
                        </a:rPr>
                        <a:t>Database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rete Round" panose="02000503050000020004" pitchFamily="50" charset="0"/>
                        </a:rPr>
                        <a:t>Oracle 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rete Round" panose="02000503050000020004" pitchFamily="50" charset="0"/>
                        </a:rPr>
                        <a:t>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85319"/>
                  </a:ext>
                </a:extLst>
              </a:tr>
              <a:tr h="530861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Structure</a:t>
                      </a:r>
                      <a:endParaRPr lang="en-GB" sz="1600" dirty="0">
                        <a:solidFill>
                          <a:schemeClr val="bg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Highly Structured</a:t>
                      </a:r>
                      <a:endParaRPr lang="en-GB" sz="1600" dirty="0">
                        <a:solidFill>
                          <a:schemeClr val="bg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Eventual consistency</a:t>
                      </a:r>
                      <a:endParaRPr lang="en-GB" sz="1600" dirty="0">
                        <a:solidFill>
                          <a:schemeClr val="bg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62093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Querying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Powerful querying</a:t>
                      </a:r>
                      <a:r>
                        <a:rPr lang="en-GB" sz="1600" baseline="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 language</a:t>
                      </a:r>
                      <a:endParaRPr lang="en-GB" sz="1600" dirty="0">
                        <a:solidFill>
                          <a:schemeClr val="tx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Varies</a:t>
                      </a:r>
                      <a:endParaRPr lang="en-GB" sz="1600" dirty="0">
                        <a:solidFill>
                          <a:schemeClr val="tx1"/>
                        </a:solidFill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13943"/>
                  </a:ext>
                </a:extLst>
              </a:tr>
              <a:tr h="59224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Availability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Database stored on</a:t>
                      </a:r>
                      <a:r>
                        <a:rPr lang="en-GB" sz="1600" baseline="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 a single server</a:t>
                      </a:r>
                      <a:endParaRPr lang="en-GB" sz="1600" dirty="0"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Distributed</a:t>
                      </a:r>
                      <a:r>
                        <a:rPr lang="en-GB" sz="1600" baseline="0" dirty="0">
                          <a:latin typeface="Droid Sans" panose="020B0606030804020204" pitchFamily="34" charset="0"/>
                          <a:ea typeface="Droid Sans" panose="020B0606030804020204" pitchFamily="34" charset="0"/>
                          <a:cs typeface="Droid Sans" panose="020B0606030804020204" pitchFamily="34" charset="0"/>
                        </a:rPr>
                        <a:t> Databases</a:t>
                      </a:r>
                      <a:endParaRPr lang="en-GB" sz="1600" dirty="0">
                        <a:latin typeface="Droid Sans" panose="020B0606030804020204" pitchFamily="34" charset="0"/>
                        <a:ea typeface="Droid Sans" panose="020B0606030804020204" pitchFamily="34" charset="0"/>
                        <a:cs typeface="Droid Sans" panose="020B06060308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8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Advantages of Oracle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Store data efficiently in predefined schemas</a:t>
            </a:r>
          </a:p>
          <a:p>
            <a:r>
              <a:rPr lang="en-GB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Uses structured query language (SQL) for database access</a:t>
            </a:r>
          </a:p>
          <a:p>
            <a:r>
              <a:rPr lang="en-GB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Linking tables with keys limits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42916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Advantages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Better able to handle large datasets and streaming data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Producing replicas of data to prevent data loss</a:t>
            </a:r>
          </a:p>
          <a:p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If schemas need to change new rows can be added to new datasets without affecting old ones</a:t>
            </a:r>
          </a:p>
        </p:txBody>
      </p:sp>
    </p:spTree>
    <p:extLst>
      <p:ext uri="{BB962C8B-B14F-4D97-AF65-F5344CB8AC3E}">
        <p14:creationId xmlns:p14="http://schemas.microsoft.com/office/powerpoint/2010/main" val="126223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81" y="3081979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Identify the entity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Identify the attributes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Identify the primary key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Identify the relationships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Identify the cardinality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Draw a draft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Map the attributes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Refine the Entity Relationship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214" y="2360247"/>
            <a:ext cx="10331939" cy="812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As a member of the Accounts team, I want to store a customer’s delivery address on the system so that orders can be delivered directly to the customer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29" y="3855771"/>
            <a:ext cx="5320324" cy="2006023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523652" y="4604866"/>
            <a:ext cx="635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9682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Relational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6" y="2284665"/>
            <a:ext cx="9884035" cy="44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Non-Relational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76" y="2271496"/>
            <a:ext cx="5048738" cy="4301670"/>
          </a:xfrm>
        </p:spPr>
      </p:pic>
    </p:spTree>
    <p:extLst>
      <p:ext uri="{BB962C8B-B14F-4D97-AF65-F5344CB8AC3E}">
        <p14:creationId xmlns:p14="http://schemas.microsoft.com/office/powerpoint/2010/main" val="243565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648</TotalTime>
  <Words>438</Words>
  <Application>Microsoft Office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Gothic</vt:lpstr>
      <vt:lpstr>Crete Round</vt:lpstr>
      <vt:lpstr>Droid Sans</vt:lpstr>
      <vt:lpstr>Lucida Console</vt:lpstr>
      <vt:lpstr>Wingdings 2</vt:lpstr>
      <vt:lpstr>Quotable</vt:lpstr>
      <vt:lpstr>Databases </vt:lpstr>
      <vt:lpstr>Introduction</vt:lpstr>
      <vt:lpstr>Relational Databases</vt:lpstr>
      <vt:lpstr>Database Comparison</vt:lpstr>
      <vt:lpstr>Advantages of Oracle SQL</vt:lpstr>
      <vt:lpstr>Advantages of MongoDB</vt:lpstr>
      <vt:lpstr>Relational Database</vt:lpstr>
      <vt:lpstr>Relational Database</vt:lpstr>
      <vt:lpstr>Non-Relational Database</vt:lpstr>
      <vt:lpstr>Oracle: Create</vt:lpstr>
      <vt:lpstr>MongoDB: Create</vt:lpstr>
      <vt:lpstr>Oracle &amp; MongoDB: Secure</vt:lpstr>
      <vt:lpstr>Oracle: Query</vt:lpstr>
      <vt:lpstr>MongoDB: Query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Chris</dc:creator>
  <cp:lastModifiedBy>Rhianna Tomlinson</cp:lastModifiedBy>
  <cp:revision>39</cp:revision>
  <dcterms:created xsi:type="dcterms:W3CDTF">2016-03-07T21:13:51Z</dcterms:created>
  <dcterms:modified xsi:type="dcterms:W3CDTF">2016-03-08T22:18:15Z</dcterms:modified>
</cp:coreProperties>
</file>