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F196B8-D5C6-445F-90B8-25C27CF674AE}">
  <a:tblStyle styleId="{C4F196B8-D5C6-445F-90B8-25C27CF67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3313e15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3313e15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3313e15a8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3313e15a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3313e15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3313e15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3313e15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3313e15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3313e15a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3313e15a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3313e15a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3313e15a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3313e15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3313e15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323400d5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323400d5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313e15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3313e15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3313e15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3313e15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3313e15a8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3313e15a8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313e15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313e15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3313e15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3313e15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3313e15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3313e15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3313e15a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3313e15a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Algorítmica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#2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Divide y Vencerás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6006450" y="3851325"/>
            <a:ext cx="2805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María Gómez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Lojano Mayaguari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Valentino Lugli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Mulero Haro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 FB</a:t>
            </a:r>
            <a:r>
              <a:rPr lang="es"/>
              <a:t>: Ejecución</a:t>
            </a:r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49761" l="7202" r="43835" t="12966"/>
          <a:stretch/>
        </p:blipFill>
        <p:spPr>
          <a:xfrm>
            <a:off x="0" y="1613175"/>
            <a:ext cx="4572011" cy="259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12773" l="7202" r="43835" t="49955"/>
          <a:stretch/>
        </p:blipFill>
        <p:spPr>
          <a:xfrm>
            <a:off x="4571988" y="1613175"/>
            <a:ext cx="4572011" cy="259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 DyV: Ejecución</a:t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b="54006" l="0" r="64257" t="0"/>
          <a:stretch/>
        </p:blipFill>
        <p:spPr>
          <a:xfrm>
            <a:off x="-1425" y="1726250"/>
            <a:ext cx="4573426" cy="271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 rotWithShape="1">
          <a:blip r:embed="rId3">
            <a:alphaModFix/>
          </a:blip>
          <a:srcRect b="0" l="0" r="64257" t="45995"/>
          <a:stretch/>
        </p:blipFill>
        <p:spPr>
          <a:xfrm>
            <a:off x="4571999" y="1726250"/>
            <a:ext cx="4573426" cy="31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Repetidos: Análisis Teórico</a:t>
            </a:r>
            <a:endParaRPr/>
          </a:p>
        </p:txBody>
      </p:sp>
      <p:pic>
        <p:nvPicPr>
          <p:cNvPr descr="\text{Fuerza Bruta: } O(n^2)" id="361" name="Google Shape;361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625" y="1405675"/>
            <a:ext cx="2196724" cy="35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Divide y Vencerás}\\&#10;&#10;\begin{equation*}&#10;  T(n)=\begin{cases}&#10;    T(1) &amp; \text{si $n = 1$}.\\&#10;    2T(\frac{n}{2}) + n &amp; \text{si $n &gt; 1$ }.&#10;  \end{cases}&#10;\end{equation*}" id="362" name="Google Shape;362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25" y="1405675"/>
            <a:ext cx="3411126" cy="104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begin{align*}&#10; T(2^k) &amp;= 2T(2^{k-1})+2^k \\&#10; T(2^k) - 2T(2^{k-1}) &amp;= 2^k \\&#10;   (x-2)(x-2) &amp;= 0  \\&#10;T(k) &amp;= C_1 2^k+C_2 k2^k\\&#10;T(n) &amp;= (C_1) 2^{\log_2(n)} + (C_2)\log_2(n)2^{\log_2(n)} \\&#10;T(n) &amp;= (C_1) n + (C_2) n\log_2(n)\\.&#10;\end{align*}" id="363" name="Google Shape;363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0" y="3000400"/>
            <a:ext cx="5314950" cy="2232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Cambio de variable } n=2^k" id="364" name="Google Shape;364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25" y="2625450"/>
            <a:ext cx="2632824" cy="31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DyV: } O(n\log_2(n))" id="365" name="Google Shape;365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1688" y="1869250"/>
            <a:ext cx="2100600" cy="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Repetidos: Análisis Empírico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25" y="1741588"/>
            <a:ext cx="4051366" cy="3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525" y="1741600"/>
            <a:ext cx="4051374" cy="303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8" y="1126975"/>
            <a:ext cx="4950626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</a:t>
            </a:r>
            <a:r>
              <a:rPr lang="es"/>
              <a:t> FB: Análisis Híbrido</a:t>
            </a:r>
            <a:endParaRPr/>
          </a:p>
        </p:txBody>
      </p:sp>
      <p:pic>
        <p:nvPicPr>
          <p:cNvPr descr="f(x)=ax^2+bx+c" id="380" name="Google Shape;380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471" y="1734675"/>
            <a:ext cx="2605128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26"/>
          <p:cNvGraphicFramePr/>
          <p:nvPr/>
        </p:nvGraphicFramePr>
        <p:xfrm>
          <a:off x="5056600" y="22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{C4F196B8-D5C6-445F-90B8-25C27CF674AE}</a:tableStyleId>
              </a:tblPr>
              <a:tblGrid>
                <a:gridCol w="290850"/>
                <a:gridCol w="782400"/>
                <a:gridCol w="940500"/>
                <a:gridCol w="382850"/>
                <a:gridCol w="1480700"/>
              </a:tblGrid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Error de ajuste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Fuerza Bruta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0.2571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89.07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624.3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(x) = axlog(x)+b" id="386" name="Google Shape;386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62" y="1731777"/>
            <a:ext cx="2721548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8" y="1126975"/>
            <a:ext cx="4950626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 DyV: Análisis Híbrido</a:t>
            </a:r>
            <a:endParaRPr/>
          </a:p>
        </p:txBody>
      </p:sp>
      <p:graphicFrame>
        <p:nvGraphicFramePr>
          <p:cNvPr id="389" name="Google Shape;389;p27"/>
          <p:cNvGraphicFramePr/>
          <p:nvPr/>
        </p:nvGraphicFramePr>
        <p:xfrm>
          <a:off x="5056600" y="22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{C4F196B8-D5C6-445F-90B8-25C27CF674AE}</a:tableStyleId>
              </a:tblPr>
              <a:tblGrid>
                <a:gridCol w="290850"/>
                <a:gridCol w="782400"/>
                <a:gridCol w="940500"/>
                <a:gridCol w="382850"/>
                <a:gridCol w="1480700"/>
              </a:tblGrid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Error de ajuste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Divide y Vencerás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0.3423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10.35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Repetidos: Umbral</a:t>
            </a:r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00" y="1318725"/>
            <a:ext cx="4378301" cy="328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0=1310" id="396" name="Google Shape;396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275" y="4602473"/>
            <a:ext cx="200982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00" y="1340175"/>
            <a:ext cx="432110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8"/>
          <p:cNvSpPr/>
          <p:nvPr/>
        </p:nvSpPr>
        <p:spPr>
          <a:xfrm>
            <a:off x="722700" y="3866650"/>
            <a:ext cx="581100" cy="58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28"/>
          <p:cNvCxnSpPr>
            <a:stCxn id="398" idx="0"/>
          </p:cNvCxnSpPr>
          <p:nvPr/>
        </p:nvCxnSpPr>
        <p:spPr>
          <a:xfrm flipH="1" rot="10800000">
            <a:off x="1013250" y="3396850"/>
            <a:ext cx="3780900" cy="46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 FB: Ejecución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-2616" l="0" r="19309" t="0"/>
          <a:stretch/>
        </p:blipFill>
        <p:spPr>
          <a:xfrm>
            <a:off x="2283700" y="1257525"/>
            <a:ext cx="4576624" cy="38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 DyV: Ejecución 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29483" t="0"/>
          <a:stretch/>
        </p:blipFill>
        <p:spPr>
          <a:xfrm>
            <a:off x="1384000" y="1175475"/>
            <a:ext cx="2758745" cy="38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4">
            <a:alphaModFix/>
          </a:blip>
          <a:srcRect b="0" l="0" r="10378" t="0"/>
          <a:stretch/>
        </p:blipFill>
        <p:spPr>
          <a:xfrm>
            <a:off x="4603375" y="1123875"/>
            <a:ext cx="3387925" cy="3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Traspuesta: Análisis Teórico</a:t>
            </a:r>
            <a:endParaRPr/>
          </a:p>
        </p:txBody>
      </p:sp>
      <p:pic>
        <p:nvPicPr>
          <p:cNvPr descr="\text{Divide y Vencerás} \\&#10;  T(n)=\begin{cases}&#10;    T(1), &amp; \text{si $n = 2$.}\\&#10;    4T(\frac{n}{2}) + n^2, &amp; \text{si $n &gt; 2$.}&#10;  \end{cases}" id="299" name="Google Shape;299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8" y="1225550"/>
            <a:ext cx="4323404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Cambio $n=2^k$} \\&#10;\begin{align*}&#10;T(2^k) &amp;= 4T(2^{k-1})+(2^k)^2 \\&#10;T(k) - 4T(k-1) &amp;= 4^k \\&#10;    (x-4)(x-4) &amp;= 0 \\&#10;T(k) &amp;= C_1 4^k+C_2 k4^k \\&#10;    T(n) &amp;= C_1 n^2 + C_2 n^2\log_2(n) \Longrightarrow \text{O($n^2\log_2(n)$)}&#10;&#10;&#10;\end{align*}" id="300" name="Google Shape;300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90" y="2571753"/>
            <a:ext cx="7180752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Fuerza Bruta} \\&#10;O(n^2)" id="301" name="Google Shape;301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000" y="1225550"/>
            <a:ext cx="1537300" cy="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Transpuesta</a:t>
            </a:r>
            <a:r>
              <a:rPr lang="es"/>
              <a:t>: Análisis Empírico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25" y="1741588"/>
            <a:ext cx="4051366" cy="3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525" y="1741600"/>
            <a:ext cx="4051374" cy="303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8" y="1126975"/>
            <a:ext cx="4950626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 FB: Análisis Híbrido</a:t>
            </a:r>
            <a:endParaRPr/>
          </a:p>
        </p:txBody>
      </p:sp>
      <p:pic>
        <p:nvPicPr>
          <p:cNvPr descr="f(x)=ax^2+bx+c" id="316" name="Google Shape;316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471" y="1734675"/>
            <a:ext cx="2605128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18"/>
          <p:cNvGraphicFramePr/>
          <p:nvPr/>
        </p:nvGraphicFramePr>
        <p:xfrm>
          <a:off x="5056600" y="22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{C4F196B8-D5C6-445F-90B8-25C27CF674AE}</a:tableStyleId>
              </a:tblPr>
              <a:tblGrid>
                <a:gridCol w="290850"/>
                <a:gridCol w="782400"/>
                <a:gridCol w="940500"/>
                <a:gridCol w="382850"/>
                <a:gridCol w="1480700"/>
              </a:tblGrid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Error de ajuste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Fuerza Bruta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FB Optimizado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2.108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0.6732%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12.91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6.875%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78.3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60.82%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8" y="1126975"/>
            <a:ext cx="4950626" cy="3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 DyV: Análisis Híbrido</a:t>
            </a:r>
            <a:endParaRPr/>
          </a:p>
        </p:txBody>
      </p:sp>
      <p:pic>
        <p:nvPicPr>
          <p:cNvPr descr="f(x)=ax^2\log(x)+b" id="324" name="Google Shape;324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471" y="1746072"/>
            <a:ext cx="2770910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19"/>
          <p:cNvGraphicFramePr/>
          <p:nvPr/>
        </p:nvGraphicFramePr>
        <p:xfrm>
          <a:off x="5056600" y="22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{C4F196B8-D5C6-445F-90B8-25C27CF674AE}</a:tableStyleId>
              </a:tblPr>
              <a:tblGrid>
                <a:gridCol w="290850"/>
                <a:gridCol w="782400"/>
                <a:gridCol w="940500"/>
                <a:gridCol w="382850"/>
                <a:gridCol w="1480700"/>
              </a:tblGrid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Error de ajuste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DyV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DyV Optimizado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0.04571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0.3647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126.8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227.2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Traspuesta: Umbral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075" y="1126975"/>
            <a:ext cx="4566075" cy="342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26975"/>
            <a:ext cx="4566075" cy="342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Traspuesta: Umbral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075" y="1126975"/>
            <a:ext cx="4566075" cy="3424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26975"/>
            <a:ext cx="4566075" cy="3424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0=8" id="340" name="Google Shape;340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050" y="4551575"/>
            <a:ext cx="1303800" cy="464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_0=1024" id="341" name="Google Shape;341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900" y="4619059"/>
            <a:ext cx="2010268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