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A53157-D206-47AC-AB3D-CB5CC3B93628}">
  <a:tblStyle styleId="{02A53157-D206-47AC-AB3D-CB5CC3B936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e8feba5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6e8feba5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012541b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012541b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012541b09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012541b09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012541b09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012541b09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12541b09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12541b0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12541b09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12541b09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12541b09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12541b09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6e8feba5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6e8feba5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012541b0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012541b0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012541b0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012541b0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6e8feb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6e8feb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e8feba5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6e8feba5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6e8feba58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6e8feba5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012541b0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012541b0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6e8feba5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6e8feba5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012541b0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012541b0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012541b0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012541b0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12541b09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12541b09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Algorítmica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#3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Voraces o Greedy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006450" y="3851325"/>
            <a:ext cx="2805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María Gómez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Lojano Mayaguari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Valentino Lugli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Mulero Haro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Aristas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993050" y="1550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Componentes Greedy: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candidatos: </a:t>
            </a:r>
            <a:r>
              <a:rPr lang="es">
                <a:solidFill>
                  <a:srgbClr val="000000"/>
                </a:solidFill>
              </a:rPr>
              <a:t>Todas las parejas de nodos del grafo original posibles (distancia entre los nodos, la cual llamaremos "arista").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 utilizados: </a:t>
            </a:r>
            <a:r>
              <a:rPr lang="es">
                <a:solidFill>
                  <a:srgbClr val="000000"/>
                </a:solidFill>
              </a:rPr>
              <a:t>Todos los nodos que forman parte de las parejas seleccionadas como solución.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solución: </a:t>
            </a:r>
            <a:r>
              <a:rPr lang="es">
                <a:solidFill>
                  <a:srgbClr val="000000"/>
                </a:solidFill>
              </a:rPr>
              <a:t>El número de nodos de nuestra solución es el mismo que el número de nodos original; siendo el último igual que el primero para cerrar el camino.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selección: </a:t>
            </a:r>
            <a:r>
              <a:rPr lang="es">
                <a:solidFill>
                  <a:srgbClr val="000000"/>
                </a:solidFill>
              </a:rPr>
              <a:t>Se selecciona la pareja de nodos v</a:t>
            </a:r>
            <a:r>
              <a:rPr baseline="-25000" lang="es">
                <a:solidFill>
                  <a:srgbClr val="000000"/>
                </a:solidFill>
              </a:rPr>
              <a:t>0</a:t>
            </a:r>
            <a:r>
              <a:rPr lang="es">
                <a:solidFill>
                  <a:srgbClr val="000000"/>
                </a:solidFill>
              </a:rPr>
              <a:t> tal que la distancia entre ellos sea la mínima y cualquiera de sus nodos se pueda unir a la solución.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de factibilidad:</a:t>
            </a:r>
            <a:r>
              <a:rPr lang="es">
                <a:solidFill>
                  <a:srgbClr val="000000"/>
                </a:solidFill>
              </a:rPr>
              <a:t> No se forman ciclos ya que las parejas disponibles que podrían crearlos son eliminadas al insertar un nuevo nodo a la solución.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Funcíon objetivo: </a:t>
            </a:r>
            <a:r>
              <a:rPr lang="es">
                <a:solidFill>
                  <a:srgbClr val="000000"/>
                </a:solidFill>
              </a:rPr>
              <a:t>Encontrar un ciclo hamiltoniano minimal del grafo.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Aristas</a:t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695400" y="1748600"/>
            <a:ext cx="77532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funcion aristasTSP(x[], y[])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dimension := x.size() // Numero de nodos candidatos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// Calculamos las distancias entre todas las aristas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para i:=0 hasta dimension-1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para j:=i hasta dimension-1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si i != j entonces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distancias.push(calculardistancia(x[i],x[j],y[i],x[j])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aristas_aux.push(i)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aristas_aux.push(j)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fsi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fpara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fpara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731175" y="128475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Pseudocódigo: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Aristas</a:t>
            </a:r>
            <a:endParaRPr/>
          </a:p>
        </p:txBody>
      </p:sp>
      <p:sp>
        <p:nvSpPr>
          <p:cNvPr id="364" name="Google Shape;364;p24"/>
          <p:cNvSpPr txBox="1"/>
          <p:nvPr/>
        </p:nvSpPr>
        <p:spPr>
          <a:xfrm>
            <a:off x="695400" y="1748600"/>
            <a:ext cx="77532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// Ordenamos las distancias de menor a mayor distancia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mientras aristas_sol.size() sea menor que (dimension-1)*dimension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indicemenordistancia := posicion del menor elemento de distancias[]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aristas_ord.push(aristas_aux[indicemenordistancia*2])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aristas_ord.push(aristas_aux[indicemenordistancia*2+1])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distancias.eliminar(indicemenordistancia)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aristas_aux.eliminar(indicemenordistancia*2,indicemenordistancia*2+1)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fmientras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// Incluimos la primera arista a nuestra solucion (la pareja de nodos cuya distancia es la menor se encuentra la primera ya que ordenamos previamente las distancias)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solucion.push(aristas_ord[0])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solucion.push(aristas_ord[1])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aristas_ord.eliminar(0,1)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731175" y="128475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Pseudocódigo: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Aristas</a:t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695400" y="1748600"/>
            <a:ext cx="82848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mientras solucion.size() sea menor que dimension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para i:=0 hasta dimension-1 y mientras que !encontrado  con paso 2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si cualquier componente de la pareja de nodos puede insertarse en solucion entonces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encontrado := true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nodo_union := nodo de la pareja de nodos que ya forma parte de la solucion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solucion.insert(el nuevo nodo que forma parte de la solucion)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fsi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fpara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para i:=0 hasta aristas_ord.size() con paso 2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si aristas_ord[i] es igual a nodo_union o aristas_ord[i+1] es igual a nodo_union entonces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    aristas_ord.eliminar(i,i+1)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fsi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fpara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fmientras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// Cerramos el camino uniendo el final con el principio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solucion.push(solucion[0])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ffuncion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731175" y="128475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Pseudocódigo: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Aristas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1303800" y="109080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Recorridos:</a:t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1429500"/>
            <a:ext cx="3919000" cy="29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388" y="1463127"/>
            <a:ext cx="3829324" cy="28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 txBox="1"/>
          <p:nvPr/>
        </p:nvSpPr>
        <p:spPr>
          <a:xfrm>
            <a:off x="1348575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23,28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5721150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22,97%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Aristas</a:t>
            </a:r>
            <a:endParaRPr/>
          </a:p>
        </p:txBody>
      </p:sp>
      <p:sp>
        <p:nvSpPr>
          <p:cNvPr id="388" name="Google Shape;388;p27"/>
          <p:cNvSpPr txBox="1"/>
          <p:nvPr>
            <p:ph idx="1" type="body"/>
          </p:nvPr>
        </p:nvSpPr>
        <p:spPr>
          <a:xfrm>
            <a:off x="1303800" y="109080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Recorridos: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1429500"/>
            <a:ext cx="3919000" cy="29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388" y="1463127"/>
            <a:ext cx="3829324" cy="28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 txBox="1"/>
          <p:nvPr/>
        </p:nvSpPr>
        <p:spPr>
          <a:xfrm>
            <a:off x="1348575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25,75%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5721150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24,04%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Comparación</a:t>
            </a:r>
            <a:endParaRPr/>
          </a:p>
        </p:txBody>
      </p:sp>
      <p:graphicFrame>
        <p:nvGraphicFramePr>
          <p:cNvPr id="398" name="Google Shape;398;p28"/>
          <p:cNvGraphicFramePr/>
          <p:nvPr/>
        </p:nvGraphicFramePr>
        <p:xfrm>
          <a:off x="795263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{02A53157-D206-47AC-AB3D-CB5CC3B93628}</a:tableStyleId>
              </a:tblPr>
              <a:tblGrid>
                <a:gridCol w="1051175"/>
                <a:gridCol w="928900"/>
                <a:gridCol w="928900"/>
                <a:gridCol w="928900"/>
                <a:gridCol w="928900"/>
                <a:gridCol w="928900"/>
                <a:gridCol w="928900"/>
                <a:gridCol w="9289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TSP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Óptimo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Cercanía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Inserción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Aristas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Camino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Diferencia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Camino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Diferencia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Camino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Diferencia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A280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2579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3157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22,41%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4179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62,04%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3199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24,04%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ATT48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33522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40583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21,06%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55982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67,00%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42155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25,75%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Ulysses 16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73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41,1%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43,83%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90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23,28%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Ulysses 22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74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93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25,68%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25,68%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91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22,97%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 de Tareas</a:t>
            </a: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Componentes Greedy: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candidatos: </a:t>
            </a:r>
            <a:r>
              <a:rPr lang="es">
                <a:solidFill>
                  <a:srgbClr val="000000"/>
                </a:solidFill>
              </a:rPr>
              <a:t>Conjunto de tareas propuestas para su ejecución.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 utilizados: </a:t>
            </a:r>
            <a:r>
              <a:rPr lang="es">
                <a:solidFill>
                  <a:srgbClr val="000000"/>
                </a:solidFill>
              </a:rPr>
              <a:t>Conjunto de tareas que ya han sido elegidas para ser ejecutadas.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solución: </a:t>
            </a:r>
            <a:r>
              <a:rPr lang="es">
                <a:solidFill>
                  <a:srgbClr val="000000"/>
                </a:solidFill>
              </a:rPr>
              <a:t>Obtener el conjunto de tareas que otorguen el mayor beneficio.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selección: </a:t>
            </a:r>
            <a:r>
              <a:rPr lang="es">
                <a:solidFill>
                  <a:srgbClr val="000000"/>
                </a:solidFill>
              </a:rPr>
              <a:t>Escoge la tarea que más beneficio otorgue.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de factibilidad: </a:t>
            </a:r>
            <a:r>
              <a:rPr lang="es">
                <a:solidFill>
                  <a:srgbClr val="000000"/>
                </a:solidFill>
              </a:rPr>
              <a:t>La tarea seleccionada debe estar dentro de su plazo límite de ejecución.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objetivo: </a:t>
            </a:r>
            <a:r>
              <a:rPr lang="es">
                <a:solidFill>
                  <a:srgbClr val="000000"/>
                </a:solidFill>
              </a:rPr>
              <a:t>Obtener el conjunto de tareas que otorguen mayor beneficio al ser ejecutadas.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 de Tareas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943000" y="1597875"/>
            <a:ext cx="70830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funcion AsignacionTareas(priority_queue Q)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TIEMPO_CONSUMIDO := 0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BENEFICIO_TOTAL := 0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lFinal := Cola vacia de tareas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nTarea := Objeto tarea local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mientras !Q.Vacio()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nTarea := Q.top()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Q.pop()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si TIEMPO_CONSUMIDO es menor o igual que tiempo de nTarea entonces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BENEFICIO_TOTAL := BENEFICIO_TOTAL + nTarea.Beneficio()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TIEMPO_CONSUMIDO := TIEMPO_CONSUMIDO + 1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lFinal.insertar(nTarea)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si no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    Se descarta la tarea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fmientras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ffuncion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554325" y="1286075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Pseudocódigo: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 de Tareas </a:t>
            </a:r>
            <a:endParaRPr/>
          </a:p>
        </p:txBody>
      </p:sp>
      <p:sp>
        <p:nvSpPr>
          <p:cNvPr id="417" name="Google Shape;417;p31"/>
          <p:cNvSpPr txBox="1"/>
          <p:nvPr>
            <p:ph idx="1" type="body"/>
          </p:nvPr>
        </p:nvSpPr>
        <p:spPr>
          <a:xfrm>
            <a:off x="4460225" y="1330000"/>
            <a:ext cx="4326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Ideal</a:t>
            </a:r>
            <a:endParaRPr/>
          </a:p>
        </p:txBody>
      </p:sp>
      <p:pic>
        <p:nvPicPr>
          <p:cNvPr id="418" name="Google Shape;4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50" y="1852050"/>
            <a:ext cx="3061757" cy="29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859650" y="1330000"/>
            <a:ext cx="32928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Caso Base </a:t>
            </a:r>
            <a:endParaRPr/>
          </a:p>
        </p:txBody>
      </p:sp>
      <p:pic>
        <p:nvPicPr>
          <p:cNvPr id="420" name="Google Shape;4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225" y="1852050"/>
            <a:ext cx="3705074" cy="29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Cercanía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31175" y="1437150"/>
            <a:ext cx="76032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Componentes Greedy: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candidatos: </a:t>
            </a:r>
            <a:r>
              <a:rPr lang="es">
                <a:solidFill>
                  <a:srgbClr val="000000"/>
                </a:solidFill>
              </a:rPr>
              <a:t>Nodos del grafo original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 utilizados: </a:t>
            </a:r>
            <a:r>
              <a:rPr lang="es">
                <a:solidFill>
                  <a:srgbClr val="000000"/>
                </a:solidFill>
              </a:rPr>
              <a:t>Aquellos nodos que ya han sido seleccionados para formar parte de la solución.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solución: </a:t>
            </a:r>
            <a:r>
              <a:rPr lang="es">
                <a:solidFill>
                  <a:srgbClr val="000000"/>
                </a:solidFill>
              </a:rPr>
              <a:t>El número de nodos en la solución es el número de nodos del grafo.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selección: </a:t>
            </a:r>
            <a:r>
              <a:rPr lang="es">
                <a:solidFill>
                  <a:srgbClr val="000000"/>
                </a:solidFill>
              </a:rPr>
              <a:t>Se selecciona el nodo v</a:t>
            </a:r>
            <a:r>
              <a:rPr baseline="-25000" lang="es">
                <a:solidFill>
                  <a:srgbClr val="000000"/>
                </a:solidFill>
              </a:rPr>
              <a:t>0</a:t>
            </a:r>
            <a:r>
              <a:rPr lang="es">
                <a:solidFill>
                  <a:srgbClr val="000000"/>
                </a:solidFill>
              </a:rPr>
              <a:t> tal que la distancia con el último nodo ya visitado v</a:t>
            </a:r>
            <a:r>
              <a:rPr baseline="-25000" lang="es">
                <a:solidFill>
                  <a:srgbClr val="000000"/>
                </a:solidFill>
              </a:rPr>
              <a:t>i</a:t>
            </a:r>
            <a:r>
              <a:rPr lang="es">
                <a:solidFill>
                  <a:srgbClr val="000000"/>
                </a:solidFill>
              </a:rPr>
              <a:t> sea el mınimo.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de factibilidad: </a:t>
            </a:r>
            <a:r>
              <a:rPr lang="es">
                <a:solidFill>
                  <a:srgbClr val="000000"/>
                </a:solidFill>
              </a:rPr>
              <a:t>No se pueden formar ciclos, esto siempre se cumple ya que siempre se escoge un nodo nuevo.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Funcíon objetivo: </a:t>
            </a:r>
            <a:r>
              <a:rPr lang="es">
                <a:solidFill>
                  <a:srgbClr val="000000"/>
                </a:solidFill>
              </a:rPr>
              <a:t>Encontrar un ciclo hamiltoniano minimal del grafo.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Cercanía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695400" y="1748600"/>
            <a:ext cx="77532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funcion cercaniaTSP(G=(C,A), T=(V,A))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nIni := Nodo cualquiera de C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nFin := nIni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nVec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C.eliminar(nIni)	// C es ahora la lista de candidatos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T.insertar(nIni)	// Solucion a crear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mientras !C.esVacio()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		nVec := seleccionar nodo en C donde distancia=(nVec,nIni) sea menor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	T.insertar(nVec)	// Insertar en solucion nodo mas cercano a nIni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	C.eliminar(nVec)	// Quitarlo de los candidatos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	nIni := nVec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fmientras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	T.insertar(nIni)	// Cerrar el camino, insertando el nodo inicial y calculando distancia entre el ultimo nodo candidato y el inicial.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ffunc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731175" y="128475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Pseudocódigo: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Cercanía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09080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Recorridos: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75" y="1429500"/>
            <a:ext cx="3919000" cy="29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388" y="1463127"/>
            <a:ext cx="3829324" cy="28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348575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41,1%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5721150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25,68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Cercanía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09080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Recorridos: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1429500"/>
            <a:ext cx="3919000" cy="29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388" y="1463127"/>
            <a:ext cx="3829324" cy="28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1348575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21,06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5721150" y="4420750"/>
            <a:ext cx="20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22,41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Inserción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132350" y="1700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Componentes Greedy: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candidatos: </a:t>
            </a:r>
            <a:r>
              <a:rPr lang="es">
                <a:solidFill>
                  <a:srgbClr val="000000"/>
                </a:solidFill>
              </a:rPr>
              <a:t>Nodos del grafo original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Lista de candidatos utilizados: </a:t>
            </a:r>
            <a:r>
              <a:rPr lang="es">
                <a:solidFill>
                  <a:srgbClr val="000000"/>
                </a:solidFill>
              </a:rPr>
              <a:t>Aquellos nodos que ya han sido seleccionados para formar parte de la solución.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solución:  </a:t>
            </a:r>
            <a:r>
              <a:rPr lang="es">
                <a:solidFill>
                  <a:srgbClr val="000000"/>
                </a:solidFill>
              </a:rPr>
              <a:t>El número de nodos en la solución es el número de nodos del grafo.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selección: </a:t>
            </a:r>
            <a:r>
              <a:rPr lang="es">
                <a:solidFill>
                  <a:srgbClr val="000000"/>
                </a:solidFill>
              </a:rPr>
              <a:t>Devuelve el nodo a insertar en la siguiente iteración y el nodo delante del cual debe insertarse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Función de factibilidad: </a:t>
            </a:r>
            <a:r>
              <a:rPr lang="es">
                <a:solidFill>
                  <a:srgbClr val="000000"/>
                </a:solidFill>
              </a:rPr>
              <a:t>No se pueden formar ciclos, ya que el nodo seleccionado para ser insertado en la solución se elimina de los candidatos.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Funcíon objetivo: </a:t>
            </a:r>
            <a:r>
              <a:rPr lang="es">
                <a:solidFill>
                  <a:srgbClr val="000000"/>
                </a:solidFill>
              </a:rPr>
              <a:t>Encontrar un ciclo hamiltoniano minimal del grafo.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Inserción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731175" y="1189500"/>
            <a:ext cx="760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Pseudocódigo: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847725" y="1455000"/>
            <a:ext cx="73701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funcion insercionTSP(G, dist)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dist := G.nodoNorte().distancia(G.nodoEste())+G.nodoEste().distancia(G.nodoOeste())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g_res //Grafo donde se recoge la solucion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g_res = G.recorridoParcial() //recorrido parcial con los tres nodos inic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G.eliminar(G.nodoEste())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G.eliminar(G.nodoOeste())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G.eliminar(G.nodoNorte())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aux  //par de nodos vacío al principio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mientras !G.vacio() hacer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aux := seleccionar nodo en C donde distancia sea menor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g_res.insertar(aux.first, aux.second)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C.eliminar(aux.second)    // Quitarlo de los candidatos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    dist+=aux.first.distancia(aux.second)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fmientras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T.insertar(g_res.primero)   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    devolver g_res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>
                <a:latin typeface="Courier New"/>
                <a:ea typeface="Courier New"/>
                <a:cs typeface="Courier New"/>
                <a:sym typeface="Courier New"/>
              </a:rPr>
              <a:t>ffunc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Inserción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5" y="1349375"/>
            <a:ext cx="3658950" cy="29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425" y="1349375"/>
            <a:ext cx="3919000" cy="293924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228800" y="1091875"/>
            <a:ext cx="20121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Recorridos: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795125" y="4501000"/>
            <a:ext cx="2868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43,83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5423925" y="4515200"/>
            <a:ext cx="2868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44,59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TSP Inserción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228800" y="1091875"/>
            <a:ext cx="20121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/>
              <a:t>Recorridos: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00" y="1416775"/>
            <a:ext cx="3919000" cy="27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975" y="1459700"/>
            <a:ext cx="3857626" cy="26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1235300" y="4444200"/>
            <a:ext cx="2754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67,00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5480725" y="4458400"/>
            <a:ext cx="2754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62,04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% más largo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