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22EB388-E708-46EA-96A0-DABF4CFB8E1C}">
  <a:tblStyle styleId="{622EB388-E708-46EA-96A0-DABF4CFB8E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83562f2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83562f2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83562f27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83562f27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83ad64d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83ad64d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83626dd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83626dd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05466c1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05466c1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83626dd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83626dd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83626dd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83626dd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83626dd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83626dd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Algorítmica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 #4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Programación Dinámica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6006450" y="3851325"/>
            <a:ext cx="28056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María Gómez García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Fernando Lojano Mayaguari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Valentino Lugli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Mulero Haro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TSP y propiedades de Programación Dinámica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12052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Problema N-Etápico</a:t>
            </a:r>
            <a:r>
              <a:rPr lang="es"/>
              <a:t>: S</a:t>
            </a:r>
            <a:r>
              <a:rPr lang="es"/>
              <a:t>í se cumple, ya que para obtener el ciclo hamiltoniano mínimo se debe decidir a </a:t>
            </a:r>
            <a:r>
              <a:rPr lang="es"/>
              <a:t>qué</a:t>
            </a:r>
            <a:r>
              <a:rPr lang="es"/>
              <a:t> ciudad viajar de primero, luego a cual otra ir de segundo y así sucesivamente hasta que finalmente se hayan visitado todas las ciudades una sola vez y se complete el ciclo regresando a la ciudad de origen.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Verificación del Principio de Optimalidad de Bellman: </a:t>
            </a:r>
            <a:r>
              <a:rPr lang="es"/>
              <a:t>se verifica ya que si se tiene un ciclo hamiltoniano minimal que comienza y finaliza, por ejemplo, en la ciudad 1, este ciclo consiste de un camino de la ciudad 1 a otra ciudad j  junto a otro camino que parte de j visitando el resto de ciudades una sola vez y terminando en 1, si el ciclo posee el costo mínimo por lo tanto también el camino de j a 1 es de costo mínimo, ya que si existiese otro camino diferente de j  a 1 que fuese de coste aún menor, este ya hubiera sido elegido en el primer lugar, por lo tanto se cumple el Principio de Optimalidad de Bellman.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Ecuación de Recurrencia</a:t>
            </a:r>
            <a:endParaRPr/>
          </a:p>
        </p:txBody>
      </p:sp>
      <p:pic>
        <p:nvPicPr>
          <p:cNvPr descr="\begin{equation*}&#10;\begin{cases}&#10;    D_{[i,1]} &amp; \text{si $S=\emptyset$ }.\\&#10;     \text{Min}_{j\in S}(D_{[i,j]} + g(j,S-\{j\})) &amp; \text{en caso contrario}.&#10;  \end{cases}&#10;\end{equation*}" id="291" name="Google Shape;291;p1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625" y="1881267"/>
            <a:ext cx="7131538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i,S)=" id="292" name="Google Shape;292;p1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850" y="2157275"/>
            <a:ext cx="1227750" cy="395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1,N-\{1\})= \text{Min}_{2\geq j\geq n}(D_{[1,j]} + g(j,S-\{j\}))" id="293" name="Google Shape;293;p1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3275" y="3785300"/>
            <a:ext cx="7131550" cy="4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1255500" y="3031863"/>
            <a:ext cx="71271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Nunito"/>
                <a:ea typeface="Nunito"/>
                <a:cs typeface="Nunito"/>
                <a:sym typeface="Nunito"/>
              </a:rPr>
              <a:t>De aquí, podemos dar con la ecuación que dará el camino mínimo: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PSEUDOCÓDIGO DE LA SOLUCIÓN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63" y="1227850"/>
            <a:ext cx="5553075" cy="372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Escenarios de Ejecución</a:t>
            </a:r>
            <a:endParaRPr/>
          </a:p>
        </p:txBody>
      </p:sp>
      <p:graphicFrame>
        <p:nvGraphicFramePr>
          <p:cNvPr id="306" name="Google Shape;306;p17"/>
          <p:cNvGraphicFramePr/>
          <p:nvPr/>
        </p:nvGraphicFramePr>
        <p:xfrm>
          <a:off x="2554525" y="4164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{622EB388-E708-46EA-96A0-DABF4CFB8E1C}</a:tableStyleId>
              </a:tblPr>
              <a:tblGrid>
                <a:gridCol w="1062500"/>
                <a:gridCol w="938900"/>
                <a:gridCol w="938900"/>
                <a:gridCol w="1094625"/>
              </a:tblGrid>
              <a:tr h="28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TSP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Óptimo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Similitud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Ulysses 16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</a:rPr>
                        <a:t>97.26%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7" name="Google Shape;3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613" y="1370025"/>
            <a:ext cx="3204600" cy="240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 rotWithShape="1">
          <a:blip r:embed="rId4">
            <a:alphaModFix/>
          </a:blip>
          <a:srcRect b="199" l="0" r="0" t="199"/>
          <a:stretch/>
        </p:blipFill>
        <p:spPr>
          <a:xfrm>
            <a:off x="1199763" y="1368425"/>
            <a:ext cx="3221624" cy="240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Escenarios de Ejecución</a:t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 rotWithShape="1">
          <a:blip r:embed="rId3">
            <a:alphaModFix/>
          </a:blip>
          <a:srcRect b="199" l="0" r="0" t="199"/>
          <a:stretch/>
        </p:blipFill>
        <p:spPr>
          <a:xfrm>
            <a:off x="4688524" y="1368425"/>
            <a:ext cx="3221614" cy="24066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5" name="Google Shape;315;p18"/>
          <p:cNvGraphicFramePr/>
          <p:nvPr/>
        </p:nvGraphicFramePr>
        <p:xfrm>
          <a:off x="2554538" y="4132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{622EB388-E708-46EA-96A0-DABF4CFB8E1C}</a:tableStyleId>
              </a:tblPr>
              <a:tblGrid>
                <a:gridCol w="1062500"/>
                <a:gridCol w="938900"/>
                <a:gridCol w="938900"/>
                <a:gridCol w="1094625"/>
              </a:tblGrid>
              <a:tr h="29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TSP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Óptimo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Similitud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5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Ulysses 22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74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</a:rPr>
                        <a:t>97.30%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16" name="Google Shape;31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3850" y="1368425"/>
            <a:ext cx="3208866" cy="240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Greedy</a:t>
            </a:r>
            <a:endParaRPr/>
          </a:p>
        </p:txBody>
      </p:sp>
      <p:graphicFrame>
        <p:nvGraphicFramePr>
          <p:cNvPr id="322" name="Google Shape;322;p19"/>
          <p:cNvGraphicFramePr/>
          <p:nvPr/>
        </p:nvGraphicFramePr>
        <p:xfrm>
          <a:off x="96012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{622EB388-E708-46EA-96A0-DABF4CFB8E1C}</a:tableStyleId>
              </a:tblPr>
              <a:tblGrid>
                <a:gridCol w="2405375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Ulysses16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Tiempo de Ejecución (s)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Camino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Programación Dinámica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6.312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Cercanía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Inserción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Aristas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Greedy</a:t>
            </a:r>
            <a:endParaRPr/>
          </a:p>
        </p:txBody>
      </p:sp>
      <p:graphicFrame>
        <p:nvGraphicFramePr>
          <p:cNvPr id="328" name="Google Shape;328;p20"/>
          <p:cNvGraphicFramePr/>
          <p:nvPr/>
        </p:nvGraphicFramePr>
        <p:xfrm>
          <a:off x="96012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{622EB388-E708-46EA-96A0-DABF4CFB8E1C}</a:tableStyleId>
              </a:tblPr>
              <a:tblGrid>
                <a:gridCol w="2405375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Ulysses22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Tiempo de Ejecución (s)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Camino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Programación Dinámica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1029.45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Cercanía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Inserción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Aristas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TSP Comparación</a:t>
            </a:r>
            <a:endParaRPr/>
          </a:p>
        </p:txBody>
      </p:sp>
      <p:graphicFrame>
        <p:nvGraphicFramePr>
          <p:cNvPr id="334" name="Google Shape;334;p21"/>
          <p:cNvGraphicFramePr/>
          <p:nvPr/>
        </p:nvGraphicFramePr>
        <p:xfrm>
          <a:off x="795263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{622EB388-E708-46EA-96A0-DABF4CFB8E1C}</a:tableStyleId>
              </a:tblPr>
              <a:tblGrid>
                <a:gridCol w="1051175"/>
                <a:gridCol w="928900"/>
                <a:gridCol w="928900"/>
                <a:gridCol w="928900"/>
                <a:gridCol w="928900"/>
                <a:gridCol w="928900"/>
                <a:gridCol w="928900"/>
                <a:gridCol w="92890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TSP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PD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Cercanía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Inserción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Aristas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Camino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Diferencia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Camino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Diferencia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Camino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Diferencia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Ulysses 16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71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103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45,07%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105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47,88%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90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26,76%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Ulysses 22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72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93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29,17%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107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48,61%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91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26,38%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