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CE30CA4-8C0F-4B17-B0BF-92244C72D2AA}">
  <a:tblStyle styleId="{6CE30CA4-8C0F-4B17-B0BF-92244C72D2A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Nunito-regular.fntdata"/><Relationship Id="rId21" Type="http://schemas.openxmlformats.org/officeDocument/2006/relationships/slide" Target="slides/slide15.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885e7d7b4a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885e7d7b4a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896e47265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896e47265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896e47265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896e47265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896e47265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896e47265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896e47265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896e47265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885e7d7b4a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885e7d7b4a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88594b04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88594b04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885e7d7b4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885e7d7b4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885e7d7b4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885e7d7b4a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885e7d7b4a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885e7d7b4a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885e7d7b4a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885e7d7b4a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885d25f3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885d25f3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885e7d7b4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885e7d7b4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885e7d7b4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885e7d7b4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Algorítmica </a:t>
            </a:r>
            <a:endParaRPr/>
          </a:p>
          <a:p>
            <a:pPr indent="0" lvl="0" marL="0" rtl="0" algn="l">
              <a:spcBef>
                <a:spcPts val="0"/>
              </a:spcBef>
              <a:spcAft>
                <a:spcPts val="0"/>
              </a:spcAft>
              <a:buNone/>
            </a:pPr>
            <a:r>
              <a:rPr lang="es"/>
              <a:t>Práctica #5</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B&amp;B y Vuelta Atrás</a:t>
            </a:r>
            <a:endParaRPr/>
          </a:p>
        </p:txBody>
      </p:sp>
      <p:sp>
        <p:nvSpPr>
          <p:cNvPr id="279" name="Google Shape;279;p13"/>
          <p:cNvSpPr txBox="1"/>
          <p:nvPr>
            <p:ph idx="1" type="subTitle"/>
          </p:nvPr>
        </p:nvSpPr>
        <p:spPr>
          <a:xfrm>
            <a:off x="6006450" y="3851325"/>
            <a:ext cx="2805600" cy="108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José María Gómez García</a:t>
            </a:r>
            <a:endParaRPr/>
          </a:p>
          <a:p>
            <a:pPr indent="0" lvl="0" marL="0" rtl="0" algn="l">
              <a:spcBef>
                <a:spcPts val="0"/>
              </a:spcBef>
              <a:spcAft>
                <a:spcPts val="0"/>
              </a:spcAft>
              <a:buNone/>
            </a:pPr>
            <a:r>
              <a:rPr lang="es"/>
              <a:t>Fernando Lojano Mayaguari</a:t>
            </a:r>
            <a:endParaRPr/>
          </a:p>
          <a:p>
            <a:pPr indent="0" lvl="0" marL="0" rtl="0" algn="l">
              <a:spcBef>
                <a:spcPts val="0"/>
              </a:spcBef>
              <a:spcAft>
                <a:spcPts val="0"/>
              </a:spcAft>
              <a:buNone/>
            </a:pPr>
            <a:r>
              <a:rPr lang="es"/>
              <a:t>Valentino Lugli</a:t>
            </a:r>
            <a:endParaRPr/>
          </a:p>
          <a:p>
            <a:pPr indent="0" lvl="0" marL="0" rtl="0" algn="l">
              <a:spcBef>
                <a:spcPts val="0"/>
              </a:spcBef>
              <a:spcAft>
                <a:spcPts val="0"/>
              </a:spcAft>
              <a:buNone/>
            </a:pPr>
            <a:r>
              <a:rPr lang="es"/>
              <a:t>Carlos Mulero Haro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ESCENARIOS DE </a:t>
            </a:r>
            <a:r>
              <a:rPr lang="es"/>
              <a:t>EJECUCIÓN</a:t>
            </a:r>
            <a:endParaRPr/>
          </a:p>
        </p:txBody>
      </p:sp>
      <p:pic>
        <p:nvPicPr>
          <p:cNvPr id="341" name="Google Shape;341;p22"/>
          <p:cNvPicPr preferRelativeResize="0"/>
          <p:nvPr/>
        </p:nvPicPr>
        <p:blipFill>
          <a:blip r:embed="rId3">
            <a:alphaModFix/>
          </a:blip>
          <a:stretch>
            <a:fillRect/>
          </a:stretch>
        </p:blipFill>
        <p:spPr>
          <a:xfrm>
            <a:off x="174700" y="1310450"/>
            <a:ext cx="4321100" cy="3240825"/>
          </a:xfrm>
          <a:prstGeom prst="rect">
            <a:avLst/>
          </a:prstGeom>
          <a:noFill/>
          <a:ln>
            <a:noFill/>
          </a:ln>
        </p:spPr>
      </p:pic>
      <p:pic>
        <p:nvPicPr>
          <p:cNvPr id="342" name="Google Shape;342;p22"/>
          <p:cNvPicPr preferRelativeResize="0"/>
          <p:nvPr/>
        </p:nvPicPr>
        <p:blipFill>
          <a:blip r:embed="rId4">
            <a:alphaModFix/>
          </a:blip>
          <a:stretch>
            <a:fillRect/>
          </a:stretch>
        </p:blipFill>
        <p:spPr>
          <a:xfrm>
            <a:off x="4648200" y="1310450"/>
            <a:ext cx="4321100" cy="3240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ESCENARIOS DE EJECUCIÓN</a:t>
            </a:r>
            <a:endParaRPr/>
          </a:p>
        </p:txBody>
      </p:sp>
      <p:pic>
        <p:nvPicPr>
          <p:cNvPr id="348" name="Google Shape;348;p23"/>
          <p:cNvPicPr preferRelativeResize="0"/>
          <p:nvPr/>
        </p:nvPicPr>
        <p:blipFill>
          <a:blip r:embed="rId3">
            <a:alphaModFix/>
          </a:blip>
          <a:stretch>
            <a:fillRect/>
          </a:stretch>
        </p:blipFill>
        <p:spPr>
          <a:xfrm>
            <a:off x="174700" y="1304650"/>
            <a:ext cx="4321100" cy="3240825"/>
          </a:xfrm>
          <a:prstGeom prst="rect">
            <a:avLst/>
          </a:prstGeom>
          <a:noFill/>
          <a:ln>
            <a:noFill/>
          </a:ln>
        </p:spPr>
      </p:pic>
      <p:pic>
        <p:nvPicPr>
          <p:cNvPr id="349" name="Google Shape;349;p23"/>
          <p:cNvPicPr preferRelativeResize="0"/>
          <p:nvPr/>
        </p:nvPicPr>
        <p:blipFill>
          <a:blip r:embed="rId4">
            <a:alphaModFix/>
          </a:blip>
          <a:stretch>
            <a:fillRect/>
          </a:stretch>
        </p:blipFill>
        <p:spPr>
          <a:xfrm>
            <a:off x="4648200" y="1304650"/>
            <a:ext cx="4321100" cy="3240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ESCENARIOS DE EJECUCIÓN</a:t>
            </a:r>
            <a:endParaRPr/>
          </a:p>
        </p:txBody>
      </p:sp>
      <p:pic>
        <p:nvPicPr>
          <p:cNvPr id="355" name="Google Shape;355;p24"/>
          <p:cNvPicPr preferRelativeResize="0"/>
          <p:nvPr/>
        </p:nvPicPr>
        <p:blipFill>
          <a:blip r:embed="rId3">
            <a:alphaModFix/>
          </a:blip>
          <a:stretch>
            <a:fillRect/>
          </a:stretch>
        </p:blipFill>
        <p:spPr>
          <a:xfrm>
            <a:off x="152400" y="1750275"/>
            <a:ext cx="4321100" cy="3240825"/>
          </a:xfrm>
          <a:prstGeom prst="rect">
            <a:avLst/>
          </a:prstGeom>
          <a:noFill/>
          <a:ln>
            <a:noFill/>
          </a:ln>
        </p:spPr>
      </p:pic>
      <p:pic>
        <p:nvPicPr>
          <p:cNvPr id="356" name="Google Shape;356;p24"/>
          <p:cNvPicPr preferRelativeResize="0"/>
          <p:nvPr/>
        </p:nvPicPr>
        <p:blipFill>
          <a:blip r:embed="rId4">
            <a:alphaModFix/>
          </a:blip>
          <a:stretch>
            <a:fillRect/>
          </a:stretch>
        </p:blipFill>
        <p:spPr>
          <a:xfrm>
            <a:off x="4625900" y="1750275"/>
            <a:ext cx="4321100" cy="3240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ESCENARIOS DE EJECUCIÓN</a:t>
            </a:r>
            <a:endParaRPr/>
          </a:p>
        </p:txBody>
      </p:sp>
      <p:pic>
        <p:nvPicPr>
          <p:cNvPr id="362" name="Google Shape;362;p25"/>
          <p:cNvPicPr preferRelativeResize="0"/>
          <p:nvPr/>
        </p:nvPicPr>
        <p:blipFill>
          <a:blip r:embed="rId3">
            <a:alphaModFix/>
          </a:blip>
          <a:stretch>
            <a:fillRect/>
          </a:stretch>
        </p:blipFill>
        <p:spPr>
          <a:xfrm>
            <a:off x="4625900" y="1286000"/>
            <a:ext cx="4321100" cy="3240825"/>
          </a:xfrm>
          <a:prstGeom prst="rect">
            <a:avLst/>
          </a:prstGeom>
          <a:noFill/>
          <a:ln>
            <a:noFill/>
          </a:ln>
        </p:spPr>
      </p:pic>
      <p:pic>
        <p:nvPicPr>
          <p:cNvPr id="363" name="Google Shape;363;p25"/>
          <p:cNvPicPr preferRelativeResize="0"/>
          <p:nvPr/>
        </p:nvPicPr>
        <p:blipFill>
          <a:blip r:embed="rId4">
            <a:alphaModFix/>
          </a:blip>
          <a:stretch>
            <a:fillRect/>
          </a:stretch>
        </p:blipFill>
        <p:spPr>
          <a:xfrm>
            <a:off x="250900" y="1286000"/>
            <a:ext cx="4321100" cy="3240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ESCENARIOS DE EJECUCIÓN</a:t>
            </a:r>
            <a:endParaRPr/>
          </a:p>
        </p:txBody>
      </p:sp>
      <p:graphicFrame>
        <p:nvGraphicFramePr>
          <p:cNvPr id="369" name="Google Shape;369;p26"/>
          <p:cNvGraphicFramePr/>
          <p:nvPr/>
        </p:nvGraphicFramePr>
        <p:xfrm>
          <a:off x="424050" y="1746400"/>
          <a:ext cx="3000000" cy="3000000"/>
        </p:xfrm>
        <a:graphic>
          <a:graphicData uri="http://schemas.openxmlformats.org/drawingml/2006/table">
            <a:tbl>
              <a:tblPr>
                <a:noFill/>
                <a:tableStyleId>{6CE30CA4-8C0F-4B17-B0BF-92244C72D2AA}</a:tableStyleId>
              </a:tblPr>
              <a:tblGrid>
                <a:gridCol w="1072175"/>
                <a:gridCol w="849775"/>
                <a:gridCol w="849375"/>
                <a:gridCol w="1311150"/>
                <a:gridCol w="1283150"/>
                <a:gridCol w="1353150"/>
                <a:gridCol w="1577125"/>
              </a:tblGrid>
              <a:tr h="381000">
                <a:tc>
                  <a:txBody>
                    <a:bodyPr/>
                    <a:lstStyle/>
                    <a:p>
                      <a:pPr indent="0" lvl="0" marL="0" rtl="0" algn="ctr">
                        <a:spcBef>
                          <a:spcPts val="0"/>
                        </a:spcBef>
                        <a:spcAft>
                          <a:spcPts val="0"/>
                        </a:spcAft>
                        <a:buNone/>
                      </a:pPr>
                      <a:r>
                        <a:rPr lang="es"/>
                        <a:t>TSP</a:t>
                      </a:r>
                      <a:endParaRPr/>
                    </a:p>
                  </a:txBody>
                  <a:tcPr marT="91425" marB="91425" marR="91425" marL="91425"/>
                </a:tc>
                <a:tc>
                  <a:txBody>
                    <a:bodyPr/>
                    <a:lstStyle/>
                    <a:p>
                      <a:pPr indent="0" lvl="0" marL="0" rtl="0" algn="ctr">
                        <a:spcBef>
                          <a:spcPts val="0"/>
                        </a:spcBef>
                        <a:spcAft>
                          <a:spcPts val="0"/>
                        </a:spcAft>
                        <a:buNone/>
                      </a:pPr>
                      <a:r>
                        <a:rPr lang="es"/>
                        <a:t>Greedy</a:t>
                      </a:r>
                      <a:endParaRPr/>
                    </a:p>
                  </a:txBody>
                  <a:tcPr marT="91425" marB="91425" marR="91425" marL="91425"/>
                </a:tc>
                <a:tc>
                  <a:txBody>
                    <a:bodyPr/>
                    <a:lstStyle/>
                    <a:p>
                      <a:pPr indent="0" lvl="0" marL="0" rtl="0" algn="ctr">
                        <a:spcBef>
                          <a:spcPts val="0"/>
                        </a:spcBef>
                        <a:spcAft>
                          <a:spcPts val="0"/>
                        </a:spcAft>
                        <a:buNone/>
                      </a:pPr>
                      <a:r>
                        <a:rPr lang="es"/>
                        <a:t>B&amp;B</a:t>
                      </a:r>
                      <a:endParaRPr/>
                    </a:p>
                  </a:txBody>
                  <a:tcPr marT="91425" marB="91425" marR="91425" marL="91425"/>
                </a:tc>
                <a:tc>
                  <a:txBody>
                    <a:bodyPr/>
                    <a:lstStyle/>
                    <a:p>
                      <a:pPr indent="0" lvl="0" marL="0" rtl="0" algn="ctr">
                        <a:spcBef>
                          <a:spcPts val="0"/>
                        </a:spcBef>
                        <a:spcAft>
                          <a:spcPts val="0"/>
                        </a:spcAft>
                        <a:buNone/>
                      </a:pPr>
                      <a:r>
                        <a:rPr lang="es"/>
                        <a:t>Tiempo (s)</a:t>
                      </a:r>
                      <a:endParaRPr/>
                    </a:p>
                  </a:txBody>
                  <a:tcPr marT="91425" marB="91425" marR="91425" marL="91425"/>
                </a:tc>
                <a:tc>
                  <a:txBody>
                    <a:bodyPr/>
                    <a:lstStyle/>
                    <a:p>
                      <a:pPr indent="0" lvl="0" marL="0" rtl="0" algn="ctr">
                        <a:spcBef>
                          <a:spcPts val="0"/>
                        </a:spcBef>
                        <a:spcAft>
                          <a:spcPts val="0"/>
                        </a:spcAft>
                        <a:buNone/>
                      </a:pPr>
                      <a:r>
                        <a:rPr lang="es"/>
                        <a:t>Nodos Expandidos</a:t>
                      </a:r>
                      <a:endParaRPr/>
                    </a:p>
                  </a:txBody>
                  <a:tcPr marT="91425" marB="91425" marR="91425" marL="91425"/>
                </a:tc>
                <a:tc>
                  <a:txBody>
                    <a:bodyPr/>
                    <a:lstStyle/>
                    <a:p>
                      <a:pPr indent="0" lvl="0" marL="0" rtl="0" algn="ctr">
                        <a:spcBef>
                          <a:spcPts val="0"/>
                        </a:spcBef>
                        <a:spcAft>
                          <a:spcPts val="0"/>
                        </a:spcAft>
                        <a:buNone/>
                      </a:pPr>
                      <a:r>
                        <a:rPr lang="es"/>
                        <a:t>Número de podas</a:t>
                      </a:r>
                      <a:endParaRPr/>
                    </a:p>
                  </a:txBody>
                  <a:tcPr marT="91425" marB="91425" marR="91425" marL="91425"/>
                </a:tc>
                <a:tc>
                  <a:txBody>
                    <a:bodyPr/>
                    <a:lstStyle/>
                    <a:p>
                      <a:pPr indent="0" lvl="0" marL="0" rtl="0" algn="ctr">
                        <a:spcBef>
                          <a:spcPts val="0"/>
                        </a:spcBef>
                        <a:spcAft>
                          <a:spcPts val="0"/>
                        </a:spcAft>
                        <a:buNone/>
                      </a:pPr>
                      <a:r>
                        <a:rPr lang="es"/>
                        <a:t>Tamaño máximo LNV</a:t>
                      </a:r>
                      <a:endParaRPr/>
                    </a:p>
                  </a:txBody>
                  <a:tcPr marT="91425" marB="91425" marR="91425" marL="91425"/>
                </a:tc>
              </a:tr>
              <a:tr h="396200">
                <a:tc>
                  <a:txBody>
                    <a:bodyPr/>
                    <a:lstStyle/>
                    <a:p>
                      <a:pPr indent="0" lvl="0" marL="0" rtl="0" algn="ctr">
                        <a:spcBef>
                          <a:spcPts val="0"/>
                        </a:spcBef>
                        <a:spcAft>
                          <a:spcPts val="0"/>
                        </a:spcAft>
                        <a:buNone/>
                      </a:pPr>
                      <a:r>
                        <a:rPr lang="es"/>
                        <a:t>Ulysses6</a:t>
                      </a:r>
                      <a:endParaRPr/>
                    </a:p>
                  </a:txBody>
                  <a:tcPr marT="91425" marB="91425" marR="91425" marL="91425"/>
                </a:tc>
                <a:tc>
                  <a:txBody>
                    <a:bodyPr/>
                    <a:lstStyle/>
                    <a:p>
                      <a:pPr indent="0" lvl="0" marL="0" rtl="0" algn="ctr">
                        <a:spcBef>
                          <a:spcPts val="0"/>
                        </a:spcBef>
                        <a:spcAft>
                          <a:spcPts val="0"/>
                        </a:spcAft>
                        <a:buNone/>
                      </a:pPr>
                      <a:r>
                        <a:rPr lang="es"/>
                        <a:t>36</a:t>
                      </a:r>
                      <a:endParaRPr/>
                    </a:p>
                  </a:txBody>
                  <a:tcPr marT="91425" marB="91425" marR="91425" marL="91425"/>
                </a:tc>
                <a:tc>
                  <a:txBody>
                    <a:bodyPr/>
                    <a:lstStyle/>
                    <a:p>
                      <a:pPr indent="0" lvl="0" marL="0" rtl="0" algn="ctr">
                        <a:spcBef>
                          <a:spcPts val="0"/>
                        </a:spcBef>
                        <a:spcAft>
                          <a:spcPts val="0"/>
                        </a:spcAft>
                        <a:buNone/>
                      </a:pPr>
                      <a:r>
                        <a:rPr lang="es"/>
                        <a:t>35</a:t>
                      </a:r>
                      <a:endParaRPr/>
                    </a:p>
                  </a:txBody>
                  <a:tcPr marT="91425" marB="91425" marR="91425" marL="91425"/>
                </a:tc>
                <a:tc>
                  <a:txBody>
                    <a:bodyPr/>
                    <a:lstStyle/>
                    <a:p>
                      <a:pPr indent="0" lvl="0" marL="0" rtl="0" algn="ctr">
                        <a:spcBef>
                          <a:spcPts val="0"/>
                        </a:spcBef>
                        <a:spcAft>
                          <a:spcPts val="0"/>
                        </a:spcAft>
                        <a:buNone/>
                      </a:pPr>
                      <a:r>
                        <a:rPr lang="es"/>
                        <a:t> 0.000407</a:t>
                      </a:r>
                      <a:endParaRPr/>
                    </a:p>
                  </a:txBody>
                  <a:tcPr marT="91425" marB="91425" marR="91425" marL="91425"/>
                </a:tc>
                <a:tc>
                  <a:txBody>
                    <a:bodyPr/>
                    <a:lstStyle/>
                    <a:p>
                      <a:pPr indent="0" lvl="0" marL="0" rtl="0" algn="ctr">
                        <a:spcBef>
                          <a:spcPts val="0"/>
                        </a:spcBef>
                        <a:spcAft>
                          <a:spcPts val="0"/>
                        </a:spcAft>
                        <a:buNone/>
                      </a:pPr>
                      <a:r>
                        <a:rPr lang="es"/>
                        <a:t>166</a:t>
                      </a:r>
                      <a:endParaRPr/>
                    </a:p>
                  </a:txBody>
                  <a:tcPr marT="91425" marB="91425" marR="91425" marL="91425"/>
                </a:tc>
                <a:tc>
                  <a:txBody>
                    <a:bodyPr/>
                    <a:lstStyle/>
                    <a:p>
                      <a:pPr indent="0" lvl="0" marL="0" rtl="0" algn="ctr">
                        <a:spcBef>
                          <a:spcPts val="0"/>
                        </a:spcBef>
                        <a:spcAft>
                          <a:spcPts val="0"/>
                        </a:spcAft>
                        <a:buNone/>
                      </a:pPr>
                      <a:r>
                        <a:rPr lang="es"/>
                        <a:t>82</a:t>
                      </a:r>
                      <a:endParaRPr/>
                    </a:p>
                  </a:txBody>
                  <a:tcPr marT="91425" marB="91425" marR="91425" marL="91425"/>
                </a:tc>
                <a:tc>
                  <a:txBody>
                    <a:bodyPr/>
                    <a:lstStyle/>
                    <a:p>
                      <a:pPr indent="0" lvl="0" marL="0" rtl="0" algn="ctr">
                        <a:spcBef>
                          <a:spcPts val="0"/>
                        </a:spcBef>
                        <a:spcAft>
                          <a:spcPts val="0"/>
                        </a:spcAft>
                        <a:buNone/>
                      </a:pPr>
                      <a:r>
                        <a:rPr lang="es"/>
                        <a:t>5</a:t>
                      </a:r>
                      <a:endParaRPr/>
                    </a:p>
                  </a:txBody>
                  <a:tcPr marT="91425" marB="91425" marR="91425" marL="91425"/>
                </a:tc>
              </a:tr>
              <a:tr h="381000">
                <a:tc>
                  <a:txBody>
                    <a:bodyPr/>
                    <a:lstStyle/>
                    <a:p>
                      <a:pPr indent="0" lvl="0" marL="0" rtl="0" algn="ctr">
                        <a:spcBef>
                          <a:spcPts val="0"/>
                        </a:spcBef>
                        <a:spcAft>
                          <a:spcPts val="0"/>
                        </a:spcAft>
                        <a:buNone/>
                      </a:pPr>
                      <a:r>
                        <a:rPr lang="es"/>
                        <a:t>Ulysses8</a:t>
                      </a:r>
                      <a:endParaRPr/>
                    </a:p>
                  </a:txBody>
                  <a:tcPr marT="91425" marB="91425" marR="91425" marL="91425"/>
                </a:tc>
                <a:tc>
                  <a:txBody>
                    <a:bodyPr/>
                    <a:lstStyle/>
                    <a:p>
                      <a:pPr indent="0" lvl="0" marL="0" rtl="0" algn="ctr">
                        <a:spcBef>
                          <a:spcPts val="0"/>
                        </a:spcBef>
                        <a:spcAft>
                          <a:spcPts val="0"/>
                        </a:spcAft>
                        <a:buNone/>
                      </a:pPr>
                      <a:r>
                        <a:rPr lang="es"/>
                        <a:t>40</a:t>
                      </a:r>
                      <a:endParaRPr/>
                    </a:p>
                  </a:txBody>
                  <a:tcPr marT="91425" marB="91425" marR="91425" marL="91425"/>
                </a:tc>
                <a:tc>
                  <a:txBody>
                    <a:bodyPr/>
                    <a:lstStyle/>
                    <a:p>
                      <a:pPr indent="0" lvl="0" marL="0" rtl="0" algn="ctr">
                        <a:spcBef>
                          <a:spcPts val="0"/>
                        </a:spcBef>
                        <a:spcAft>
                          <a:spcPts val="0"/>
                        </a:spcAft>
                        <a:buNone/>
                      </a:pPr>
                      <a:r>
                        <a:rPr lang="es"/>
                        <a:t>36</a:t>
                      </a:r>
                      <a:endParaRPr/>
                    </a:p>
                  </a:txBody>
                  <a:tcPr marT="91425" marB="91425" marR="91425" marL="91425"/>
                </a:tc>
                <a:tc>
                  <a:txBody>
                    <a:bodyPr/>
                    <a:lstStyle/>
                    <a:p>
                      <a:pPr indent="0" lvl="0" marL="0" rtl="0" algn="ctr">
                        <a:spcBef>
                          <a:spcPts val="0"/>
                        </a:spcBef>
                        <a:spcAft>
                          <a:spcPts val="0"/>
                        </a:spcAft>
                        <a:buNone/>
                      </a:pPr>
                      <a:r>
                        <a:rPr lang="es"/>
                        <a:t>0.009283</a:t>
                      </a:r>
                      <a:endParaRPr/>
                    </a:p>
                  </a:txBody>
                  <a:tcPr marT="91425" marB="91425" marR="91425" marL="91425"/>
                </a:tc>
                <a:tc>
                  <a:txBody>
                    <a:bodyPr/>
                    <a:lstStyle/>
                    <a:p>
                      <a:pPr indent="0" lvl="0" marL="0" rtl="0" algn="ctr">
                        <a:spcBef>
                          <a:spcPts val="0"/>
                        </a:spcBef>
                        <a:spcAft>
                          <a:spcPts val="0"/>
                        </a:spcAft>
                        <a:buNone/>
                      </a:pPr>
                      <a:r>
                        <a:rPr lang="es"/>
                        <a:t>2246</a:t>
                      </a:r>
                      <a:endParaRPr/>
                    </a:p>
                  </a:txBody>
                  <a:tcPr marT="91425" marB="91425" marR="91425" marL="91425"/>
                </a:tc>
                <a:tc>
                  <a:txBody>
                    <a:bodyPr/>
                    <a:lstStyle/>
                    <a:p>
                      <a:pPr indent="0" lvl="0" marL="0" rtl="0" algn="ctr">
                        <a:spcBef>
                          <a:spcPts val="0"/>
                        </a:spcBef>
                        <a:spcAft>
                          <a:spcPts val="0"/>
                        </a:spcAft>
                        <a:buNone/>
                      </a:pPr>
                      <a:r>
                        <a:rPr lang="es"/>
                        <a:t>2669</a:t>
                      </a:r>
                      <a:endParaRPr/>
                    </a:p>
                  </a:txBody>
                  <a:tcPr marT="91425" marB="91425" marR="91425" marL="91425"/>
                </a:tc>
                <a:tc>
                  <a:txBody>
                    <a:bodyPr/>
                    <a:lstStyle/>
                    <a:p>
                      <a:pPr indent="0" lvl="0" marL="0" rtl="0" algn="ctr">
                        <a:spcBef>
                          <a:spcPts val="0"/>
                        </a:spcBef>
                        <a:spcAft>
                          <a:spcPts val="0"/>
                        </a:spcAft>
                        <a:buNone/>
                      </a:pPr>
                      <a:r>
                        <a:rPr lang="es"/>
                        <a:t>7</a:t>
                      </a:r>
                      <a:endParaRPr/>
                    </a:p>
                  </a:txBody>
                  <a:tcPr marT="91425" marB="91425" marR="91425" marL="91425"/>
                </a:tc>
              </a:tr>
              <a:tr h="381000">
                <a:tc>
                  <a:txBody>
                    <a:bodyPr/>
                    <a:lstStyle/>
                    <a:p>
                      <a:pPr indent="0" lvl="0" marL="0" rtl="0" algn="ctr">
                        <a:spcBef>
                          <a:spcPts val="0"/>
                        </a:spcBef>
                        <a:spcAft>
                          <a:spcPts val="0"/>
                        </a:spcAft>
                        <a:buNone/>
                      </a:pPr>
                      <a:r>
                        <a:rPr lang="es"/>
                        <a:t>Ulysses12</a:t>
                      </a:r>
                      <a:endParaRPr/>
                    </a:p>
                  </a:txBody>
                  <a:tcPr marT="91425" marB="91425" marR="91425" marL="91425"/>
                </a:tc>
                <a:tc>
                  <a:txBody>
                    <a:bodyPr/>
                    <a:lstStyle/>
                    <a:p>
                      <a:pPr indent="0" lvl="0" marL="0" rtl="0" algn="ctr">
                        <a:spcBef>
                          <a:spcPts val="0"/>
                        </a:spcBef>
                        <a:spcAft>
                          <a:spcPts val="0"/>
                        </a:spcAft>
                        <a:buNone/>
                      </a:pPr>
                      <a:r>
                        <a:rPr lang="es"/>
                        <a:t>83</a:t>
                      </a:r>
                      <a:endParaRPr/>
                    </a:p>
                  </a:txBody>
                  <a:tcPr marT="91425" marB="91425" marR="91425" marL="91425"/>
                </a:tc>
                <a:tc>
                  <a:txBody>
                    <a:bodyPr/>
                    <a:lstStyle/>
                    <a:p>
                      <a:pPr indent="0" lvl="0" marL="0" rtl="0" algn="ctr">
                        <a:spcBef>
                          <a:spcPts val="0"/>
                        </a:spcBef>
                        <a:spcAft>
                          <a:spcPts val="0"/>
                        </a:spcAft>
                        <a:buNone/>
                      </a:pPr>
                      <a:r>
                        <a:rPr lang="es"/>
                        <a:t>68</a:t>
                      </a:r>
                      <a:endParaRPr/>
                    </a:p>
                  </a:txBody>
                  <a:tcPr marT="91425" marB="91425" marR="91425" marL="91425"/>
                </a:tc>
                <a:tc>
                  <a:txBody>
                    <a:bodyPr/>
                    <a:lstStyle/>
                    <a:p>
                      <a:pPr indent="0" lvl="0" marL="0" rtl="0" algn="ctr">
                        <a:spcBef>
                          <a:spcPts val="0"/>
                        </a:spcBef>
                        <a:spcAft>
                          <a:spcPts val="0"/>
                        </a:spcAft>
                        <a:buNone/>
                      </a:pPr>
                      <a:r>
                        <a:rPr lang="es"/>
                        <a:t>13.0852</a:t>
                      </a:r>
                      <a:endParaRPr/>
                    </a:p>
                  </a:txBody>
                  <a:tcPr marT="91425" marB="91425" marR="91425" marL="91425"/>
                </a:tc>
                <a:tc>
                  <a:txBody>
                    <a:bodyPr/>
                    <a:lstStyle/>
                    <a:p>
                      <a:pPr indent="0" lvl="0" marL="0" rtl="0" algn="ctr">
                        <a:spcBef>
                          <a:spcPts val="0"/>
                        </a:spcBef>
                        <a:spcAft>
                          <a:spcPts val="0"/>
                        </a:spcAft>
                        <a:buNone/>
                      </a:pPr>
                      <a:r>
                        <a:rPr lang="es"/>
                        <a:t>3701838</a:t>
                      </a:r>
                      <a:endParaRPr/>
                    </a:p>
                  </a:txBody>
                  <a:tcPr marT="91425" marB="91425" marR="91425" marL="91425"/>
                </a:tc>
                <a:tc>
                  <a:txBody>
                    <a:bodyPr/>
                    <a:lstStyle/>
                    <a:p>
                      <a:pPr indent="0" lvl="0" marL="0" rtl="0" algn="ctr">
                        <a:spcBef>
                          <a:spcPts val="0"/>
                        </a:spcBef>
                        <a:spcAft>
                          <a:spcPts val="0"/>
                        </a:spcAft>
                        <a:buNone/>
                      </a:pPr>
                      <a:r>
                        <a:rPr lang="es"/>
                        <a:t>6443600</a:t>
                      </a:r>
                      <a:endParaRPr/>
                    </a:p>
                  </a:txBody>
                  <a:tcPr marT="91425" marB="91425" marR="91425" marL="91425"/>
                </a:tc>
                <a:tc>
                  <a:txBody>
                    <a:bodyPr/>
                    <a:lstStyle/>
                    <a:p>
                      <a:pPr indent="0" lvl="0" marL="0" rtl="0" algn="ctr">
                        <a:spcBef>
                          <a:spcPts val="0"/>
                        </a:spcBef>
                        <a:spcAft>
                          <a:spcPts val="0"/>
                        </a:spcAft>
                        <a:buNone/>
                      </a:pPr>
                      <a:r>
                        <a:rPr lang="es"/>
                        <a:t>11</a:t>
                      </a:r>
                      <a:endParaRPr/>
                    </a:p>
                  </a:txBody>
                  <a:tcPr marT="91425" marB="91425" marR="91425" marL="91425"/>
                </a:tc>
              </a:tr>
              <a:tr h="381000">
                <a:tc>
                  <a:txBody>
                    <a:bodyPr/>
                    <a:lstStyle/>
                    <a:p>
                      <a:pPr indent="0" lvl="0" marL="0" rtl="0" algn="ctr">
                        <a:spcBef>
                          <a:spcPts val="0"/>
                        </a:spcBef>
                        <a:spcAft>
                          <a:spcPts val="0"/>
                        </a:spcAft>
                        <a:buNone/>
                      </a:pPr>
                      <a:r>
                        <a:rPr lang="es"/>
                        <a:t>Ulysses14</a:t>
                      </a:r>
                      <a:endParaRPr/>
                    </a:p>
                  </a:txBody>
                  <a:tcPr marT="91425" marB="91425" marR="91425" marL="91425"/>
                </a:tc>
                <a:tc>
                  <a:txBody>
                    <a:bodyPr/>
                    <a:lstStyle/>
                    <a:p>
                      <a:pPr indent="0" lvl="0" marL="0" rtl="0" algn="ctr">
                        <a:spcBef>
                          <a:spcPts val="0"/>
                        </a:spcBef>
                        <a:spcAft>
                          <a:spcPts val="0"/>
                        </a:spcAft>
                        <a:buNone/>
                      </a:pPr>
                      <a:r>
                        <a:rPr lang="es"/>
                        <a:t>84</a:t>
                      </a:r>
                      <a:endParaRPr/>
                    </a:p>
                  </a:txBody>
                  <a:tcPr marT="91425" marB="91425" marR="91425" marL="91425"/>
                </a:tc>
                <a:tc>
                  <a:txBody>
                    <a:bodyPr/>
                    <a:lstStyle/>
                    <a:p>
                      <a:pPr indent="0" lvl="0" marL="0" rtl="0" algn="ctr">
                        <a:spcBef>
                          <a:spcPts val="0"/>
                        </a:spcBef>
                        <a:spcAft>
                          <a:spcPts val="0"/>
                        </a:spcAft>
                        <a:buNone/>
                      </a:pPr>
                      <a:r>
                        <a:rPr lang="es"/>
                        <a:t>68</a:t>
                      </a:r>
                      <a:endParaRPr/>
                    </a:p>
                  </a:txBody>
                  <a:tcPr marT="91425" marB="91425" marR="91425" marL="91425"/>
                </a:tc>
                <a:tc>
                  <a:txBody>
                    <a:bodyPr/>
                    <a:lstStyle/>
                    <a:p>
                      <a:pPr indent="0" lvl="0" marL="0" rtl="0" algn="ctr">
                        <a:spcBef>
                          <a:spcPts val="0"/>
                        </a:spcBef>
                        <a:spcAft>
                          <a:spcPts val="0"/>
                        </a:spcAft>
                        <a:buNone/>
                      </a:pPr>
                      <a:r>
                        <a:rPr lang="es"/>
                        <a:t>49.8863</a:t>
                      </a:r>
                      <a:endParaRPr/>
                    </a:p>
                  </a:txBody>
                  <a:tcPr marT="91425" marB="91425" marR="91425" marL="91425"/>
                </a:tc>
                <a:tc>
                  <a:txBody>
                    <a:bodyPr/>
                    <a:lstStyle/>
                    <a:p>
                      <a:pPr indent="0" lvl="0" marL="0" rtl="0" algn="ctr">
                        <a:spcBef>
                          <a:spcPts val="0"/>
                        </a:spcBef>
                        <a:spcAft>
                          <a:spcPts val="0"/>
                        </a:spcAft>
                        <a:buNone/>
                      </a:pPr>
                      <a:r>
                        <a:rPr lang="es"/>
                        <a:t>217594737</a:t>
                      </a:r>
                      <a:endParaRPr/>
                    </a:p>
                  </a:txBody>
                  <a:tcPr marT="91425" marB="91425" marR="91425" marL="91425"/>
                </a:tc>
                <a:tc>
                  <a:txBody>
                    <a:bodyPr/>
                    <a:lstStyle/>
                    <a:p>
                      <a:pPr indent="0" lvl="0" marL="0" rtl="0" algn="ctr">
                        <a:spcBef>
                          <a:spcPts val="0"/>
                        </a:spcBef>
                        <a:spcAft>
                          <a:spcPts val="0"/>
                        </a:spcAft>
                        <a:buNone/>
                      </a:pPr>
                      <a:r>
                        <a:rPr lang="es"/>
                        <a:t>443383865</a:t>
                      </a:r>
                      <a:endParaRPr/>
                    </a:p>
                  </a:txBody>
                  <a:tcPr marT="91425" marB="91425" marR="91425" marL="91425"/>
                </a:tc>
                <a:tc>
                  <a:txBody>
                    <a:bodyPr/>
                    <a:lstStyle/>
                    <a:p>
                      <a:pPr indent="0" lvl="0" marL="0" rtl="0" algn="ctr">
                        <a:spcBef>
                          <a:spcPts val="0"/>
                        </a:spcBef>
                        <a:spcAft>
                          <a:spcPts val="0"/>
                        </a:spcAft>
                        <a:buNone/>
                      </a:pPr>
                      <a:r>
                        <a:rPr lang="es"/>
                        <a:t>13</a:t>
                      </a:r>
                      <a:endParaRPr/>
                    </a:p>
                  </a:txBody>
                  <a:tcPr marT="91425" marB="91425" marR="91425" marL="91425"/>
                </a:tc>
              </a:tr>
              <a:tr h="381000">
                <a:tc>
                  <a:txBody>
                    <a:bodyPr/>
                    <a:lstStyle/>
                    <a:p>
                      <a:pPr indent="0" lvl="0" marL="0" rtl="0" algn="ctr">
                        <a:spcBef>
                          <a:spcPts val="0"/>
                        </a:spcBef>
                        <a:spcAft>
                          <a:spcPts val="0"/>
                        </a:spcAft>
                        <a:buNone/>
                      </a:pPr>
                      <a:r>
                        <a:rPr lang="es"/>
                        <a:t>Ulysses16</a:t>
                      </a:r>
                      <a:endParaRPr/>
                    </a:p>
                  </a:txBody>
                  <a:tcPr marT="91425" marB="91425" marR="91425" marL="91425"/>
                </a:tc>
                <a:tc>
                  <a:txBody>
                    <a:bodyPr/>
                    <a:lstStyle/>
                    <a:p>
                      <a:pPr indent="0" lvl="0" marL="0" rtl="0" algn="ctr">
                        <a:spcBef>
                          <a:spcPts val="0"/>
                        </a:spcBef>
                        <a:spcAft>
                          <a:spcPts val="0"/>
                        </a:spcAft>
                        <a:buNone/>
                      </a:pPr>
                      <a:r>
                        <a:rPr lang="es"/>
                        <a:t>103</a:t>
                      </a:r>
                      <a:endParaRPr/>
                    </a:p>
                  </a:txBody>
                  <a:tcPr marT="91425" marB="91425" marR="91425" marL="91425"/>
                </a:tc>
                <a:tc>
                  <a:txBody>
                    <a:bodyPr/>
                    <a:lstStyle/>
                    <a:p>
                      <a:pPr indent="0" lvl="0" marL="0" rtl="0" algn="ctr">
                        <a:spcBef>
                          <a:spcPts val="0"/>
                        </a:spcBef>
                        <a:spcAft>
                          <a:spcPts val="0"/>
                        </a:spcAft>
                        <a:buNone/>
                      </a:pPr>
                      <a:r>
                        <a:rPr lang="es"/>
                        <a:t>71</a:t>
                      </a:r>
                      <a:endParaRPr/>
                    </a:p>
                  </a:txBody>
                  <a:tcPr marT="91425" marB="91425" marR="91425" marL="91425"/>
                </a:tc>
                <a:tc>
                  <a:txBody>
                    <a:bodyPr/>
                    <a:lstStyle/>
                    <a:p>
                      <a:pPr indent="0" lvl="0" marL="0" rtl="0" algn="ctr">
                        <a:spcBef>
                          <a:spcPts val="0"/>
                        </a:spcBef>
                        <a:spcAft>
                          <a:spcPts val="0"/>
                        </a:spcAft>
                        <a:buNone/>
                      </a:pPr>
                      <a:r>
                        <a:rPr lang="es"/>
                        <a:t>3848.92</a:t>
                      </a:r>
                      <a:endParaRPr/>
                    </a:p>
                  </a:txBody>
                  <a:tcPr marT="91425" marB="91425" marR="91425" marL="91425"/>
                </a:tc>
                <a:tc>
                  <a:txBody>
                    <a:bodyPr/>
                    <a:lstStyle/>
                    <a:p>
                      <a:pPr indent="0" lvl="0" marL="0" rtl="0" algn="ctr">
                        <a:spcBef>
                          <a:spcPts val="0"/>
                        </a:spcBef>
                        <a:spcAft>
                          <a:spcPts val="0"/>
                        </a:spcAft>
                        <a:buNone/>
                      </a:pPr>
                      <a:r>
                        <a:rPr lang="es"/>
                        <a:t>16799129630</a:t>
                      </a:r>
                      <a:endParaRPr/>
                    </a:p>
                  </a:txBody>
                  <a:tcPr marT="91425" marB="91425" marR="91425" marL="91425"/>
                </a:tc>
                <a:tc>
                  <a:txBody>
                    <a:bodyPr/>
                    <a:lstStyle/>
                    <a:p>
                      <a:pPr indent="0" lvl="0" marL="0" rtl="0" algn="ctr">
                        <a:spcBef>
                          <a:spcPts val="0"/>
                        </a:spcBef>
                        <a:spcAft>
                          <a:spcPts val="0"/>
                        </a:spcAft>
                        <a:buNone/>
                      </a:pPr>
                      <a:r>
                        <a:rPr lang="es"/>
                        <a:t>39133662533</a:t>
                      </a:r>
                      <a:endParaRPr/>
                    </a:p>
                  </a:txBody>
                  <a:tcPr marT="91425" marB="91425" marR="91425" marL="91425"/>
                </a:tc>
                <a:tc>
                  <a:txBody>
                    <a:bodyPr/>
                    <a:lstStyle/>
                    <a:p>
                      <a:pPr indent="0" lvl="0" marL="0" rtl="0" algn="ctr">
                        <a:spcBef>
                          <a:spcPts val="0"/>
                        </a:spcBef>
                        <a:spcAft>
                          <a:spcPts val="0"/>
                        </a:spcAft>
                        <a:buNone/>
                      </a:pPr>
                      <a:r>
                        <a:rPr lang="es"/>
                        <a:t>15</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COMPARACIÓN</a:t>
            </a:r>
            <a:r>
              <a:rPr lang="es"/>
              <a:t> ENTRE B&amp;B Y BACKTRACKING</a:t>
            </a:r>
            <a:endParaRPr/>
          </a:p>
        </p:txBody>
      </p:sp>
      <p:graphicFrame>
        <p:nvGraphicFramePr>
          <p:cNvPr id="375" name="Google Shape;375;p27"/>
          <p:cNvGraphicFramePr/>
          <p:nvPr/>
        </p:nvGraphicFramePr>
        <p:xfrm>
          <a:off x="952500" y="2320125"/>
          <a:ext cx="3000000" cy="3000000"/>
        </p:xfrm>
        <a:graphic>
          <a:graphicData uri="http://schemas.openxmlformats.org/drawingml/2006/table">
            <a:tbl>
              <a:tblPr>
                <a:noFill/>
                <a:tableStyleId>{6CE30CA4-8C0F-4B17-B0BF-92244C72D2AA}</a:tableStyleId>
              </a:tblPr>
              <a:tblGrid>
                <a:gridCol w="2413000"/>
                <a:gridCol w="2413000"/>
                <a:gridCol w="2413000"/>
              </a:tblGrid>
              <a:tr h="381000">
                <a:tc>
                  <a:txBody>
                    <a:bodyPr/>
                    <a:lstStyle/>
                    <a:p>
                      <a:pPr indent="0" lvl="0" marL="0" rtl="0" algn="l">
                        <a:spcBef>
                          <a:spcPts val="0"/>
                        </a:spcBef>
                        <a:spcAft>
                          <a:spcPts val="0"/>
                        </a:spcAft>
                        <a:buNone/>
                      </a:pPr>
                      <a:r>
                        <a:rPr lang="es"/>
                        <a:t>TSP</a:t>
                      </a:r>
                      <a:endParaRPr/>
                    </a:p>
                  </a:txBody>
                  <a:tcPr marT="91425" marB="91425" marR="91425" marL="91425"/>
                </a:tc>
                <a:tc>
                  <a:txBody>
                    <a:bodyPr/>
                    <a:lstStyle/>
                    <a:p>
                      <a:pPr indent="0" lvl="0" marL="0" rtl="0" algn="l">
                        <a:spcBef>
                          <a:spcPts val="0"/>
                        </a:spcBef>
                        <a:spcAft>
                          <a:spcPts val="0"/>
                        </a:spcAft>
                        <a:buNone/>
                      </a:pPr>
                      <a:r>
                        <a:rPr lang="es"/>
                        <a:t>Tiempo Backtracking (seg)</a:t>
                      </a:r>
                      <a:endParaRPr/>
                    </a:p>
                  </a:txBody>
                  <a:tcPr marT="91425" marB="91425" marR="91425" marL="91425"/>
                </a:tc>
                <a:tc>
                  <a:txBody>
                    <a:bodyPr/>
                    <a:lstStyle/>
                    <a:p>
                      <a:pPr indent="0" lvl="0" marL="0" rtl="0" algn="l">
                        <a:spcBef>
                          <a:spcPts val="0"/>
                        </a:spcBef>
                        <a:spcAft>
                          <a:spcPts val="0"/>
                        </a:spcAft>
                        <a:buNone/>
                      </a:pPr>
                      <a:r>
                        <a:rPr lang="es"/>
                        <a:t>Tiempo B&amp;B (seg)</a:t>
                      </a:r>
                      <a:endParaRPr/>
                    </a:p>
                  </a:txBody>
                  <a:tcPr marT="91425" marB="91425" marR="91425" marL="91425"/>
                </a:tc>
              </a:tr>
              <a:tr h="381000">
                <a:tc>
                  <a:txBody>
                    <a:bodyPr/>
                    <a:lstStyle/>
                    <a:p>
                      <a:pPr indent="0" lvl="0" marL="0" rtl="0" algn="l">
                        <a:spcBef>
                          <a:spcPts val="0"/>
                        </a:spcBef>
                        <a:spcAft>
                          <a:spcPts val="0"/>
                        </a:spcAft>
                        <a:buNone/>
                      </a:pPr>
                      <a:r>
                        <a:rPr lang="es"/>
                        <a:t>Ulysses6</a:t>
                      </a:r>
                      <a:endParaRPr/>
                    </a:p>
                  </a:txBody>
                  <a:tcPr marT="91425" marB="91425" marR="91425" marL="91425"/>
                </a:tc>
                <a:tc>
                  <a:txBody>
                    <a:bodyPr/>
                    <a:lstStyle/>
                    <a:p>
                      <a:pPr indent="0" lvl="0" marL="0" rtl="0" algn="l">
                        <a:spcBef>
                          <a:spcPts val="0"/>
                        </a:spcBef>
                        <a:spcAft>
                          <a:spcPts val="0"/>
                        </a:spcAft>
                        <a:buNone/>
                      </a:pPr>
                      <a:r>
                        <a:rPr lang="es"/>
                        <a:t>3.5e-05</a:t>
                      </a:r>
                      <a:endParaRPr/>
                    </a:p>
                  </a:txBody>
                  <a:tcPr marT="91425" marB="91425" marR="91425" marL="91425"/>
                </a:tc>
                <a:tc>
                  <a:txBody>
                    <a:bodyPr/>
                    <a:lstStyle/>
                    <a:p>
                      <a:pPr indent="0" lvl="0" marL="0" rtl="0" algn="l">
                        <a:spcBef>
                          <a:spcPts val="0"/>
                        </a:spcBef>
                        <a:spcAft>
                          <a:spcPts val="0"/>
                        </a:spcAft>
                        <a:buNone/>
                      </a:pPr>
                      <a:r>
                        <a:rPr lang="es"/>
                        <a:t>4.2e-05</a:t>
                      </a:r>
                      <a:endParaRPr/>
                    </a:p>
                  </a:txBody>
                  <a:tcPr marT="91425" marB="91425" marR="91425" marL="91425"/>
                </a:tc>
              </a:tr>
              <a:tr h="381000">
                <a:tc>
                  <a:txBody>
                    <a:bodyPr/>
                    <a:lstStyle/>
                    <a:p>
                      <a:pPr indent="0" lvl="0" marL="0" rtl="0" algn="l">
                        <a:spcBef>
                          <a:spcPts val="0"/>
                        </a:spcBef>
                        <a:spcAft>
                          <a:spcPts val="0"/>
                        </a:spcAft>
                        <a:buNone/>
                      </a:pPr>
                      <a:r>
                        <a:rPr lang="es"/>
                        <a:t>Ulysses8</a:t>
                      </a:r>
                      <a:endParaRPr/>
                    </a:p>
                  </a:txBody>
                  <a:tcPr marT="91425" marB="91425" marR="91425" marL="91425"/>
                </a:tc>
                <a:tc>
                  <a:txBody>
                    <a:bodyPr/>
                    <a:lstStyle/>
                    <a:p>
                      <a:pPr indent="0" lvl="0" marL="0" rtl="0" algn="l">
                        <a:spcBef>
                          <a:spcPts val="0"/>
                        </a:spcBef>
                        <a:spcAft>
                          <a:spcPts val="0"/>
                        </a:spcAft>
                        <a:buNone/>
                      </a:pPr>
                      <a:r>
                        <a:rPr lang="es"/>
                        <a:t>0.001272</a:t>
                      </a:r>
                      <a:endParaRPr/>
                    </a:p>
                  </a:txBody>
                  <a:tcPr marT="91425" marB="91425" marR="91425" marL="91425"/>
                </a:tc>
                <a:tc>
                  <a:txBody>
                    <a:bodyPr/>
                    <a:lstStyle/>
                    <a:p>
                      <a:pPr indent="0" lvl="0" marL="0" rtl="0" algn="l">
                        <a:spcBef>
                          <a:spcPts val="0"/>
                        </a:spcBef>
                        <a:spcAft>
                          <a:spcPts val="0"/>
                        </a:spcAft>
                        <a:buNone/>
                      </a:pPr>
                      <a:r>
                        <a:rPr lang="es"/>
                        <a:t>0.000578</a:t>
                      </a:r>
                      <a:endParaRPr/>
                    </a:p>
                  </a:txBody>
                  <a:tcPr marT="91425" marB="91425" marR="91425" marL="91425"/>
                </a:tc>
              </a:tr>
              <a:tr h="381000">
                <a:tc>
                  <a:txBody>
                    <a:bodyPr/>
                    <a:lstStyle/>
                    <a:p>
                      <a:pPr indent="0" lvl="0" marL="0" rtl="0" algn="l">
                        <a:spcBef>
                          <a:spcPts val="0"/>
                        </a:spcBef>
                        <a:spcAft>
                          <a:spcPts val="0"/>
                        </a:spcAft>
                        <a:buNone/>
                      </a:pPr>
                      <a:r>
                        <a:rPr lang="es"/>
                        <a:t>Ulysses12</a:t>
                      </a:r>
                      <a:endParaRPr/>
                    </a:p>
                  </a:txBody>
                  <a:tcPr marT="91425" marB="91425" marR="91425" marL="91425"/>
                </a:tc>
                <a:tc>
                  <a:txBody>
                    <a:bodyPr/>
                    <a:lstStyle/>
                    <a:p>
                      <a:pPr indent="0" lvl="0" marL="0" rtl="0" algn="l">
                        <a:spcBef>
                          <a:spcPts val="0"/>
                        </a:spcBef>
                        <a:spcAft>
                          <a:spcPts val="0"/>
                        </a:spcAft>
                        <a:buNone/>
                      </a:pPr>
                      <a:r>
                        <a:rPr lang="es"/>
                        <a:t>9.87395</a:t>
                      </a:r>
                      <a:endParaRPr/>
                    </a:p>
                  </a:txBody>
                  <a:tcPr marT="91425" marB="91425" marR="91425" marL="91425"/>
                </a:tc>
                <a:tc>
                  <a:txBody>
                    <a:bodyPr/>
                    <a:lstStyle/>
                    <a:p>
                      <a:pPr indent="0" lvl="0" marL="0" rtl="0" algn="l">
                        <a:spcBef>
                          <a:spcPts val="0"/>
                        </a:spcBef>
                        <a:spcAft>
                          <a:spcPts val="0"/>
                        </a:spcAft>
                        <a:buNone/>
                      </a:pPr>
                      <a:r>
                        <a:rPr lang="es"/>
                        <a:t>0.750011</a:t>
                      </a:r>
                      <a:endParaRPr/>
                    </a:p>
                  </a:txBody>
                  <a:tcPr marT="91425" marB="91425" marR="91425" marL="91425"/>
                </a:tc>
              </a:tr>
              <a:tr h="381000">
                <a:tc>
                  <a:txBody>
                    <a:bodyPr/>
                    <a:lstStyle/>
                    <a:p>
                      <a:pPr indent="0" lvl="0" marL="0" rtl="0" algn="l">
                        <a:spcBef>
                          <a:spcPts val="0"/>
                        </a:spcBef>
                        <a:spcAft>
                          <a:spcPts val="0"/>
                        </a:spcAft>
                        <a:buNone/>
                      </a:pPr>
                      <a:r>
                        <a:rPr lang="es"/>
                        <a:t>Ulysses14</a:t>
                      </a:r>
                      <a:endParaRPr/>
                    </a:p>
                  </a:txBody>
                  <a:tcPr marT="91425" marB="91425" marR="91425" marL="91425"/>
                </a:tc>
                <a:tc>
                  <a:txBody>
                    <a:bodyPr/>
                    <a:lstStyle/>
                    <a:p>
                      <a:pPr indent="0" lvl="0" marL="0" rtl="0" algn="l">
                        <a:spcBef>
                          <a:spcPts val="0"/>
                        </a:spcBef>
                        <a:spcAft>
                          <a:spcPts val="0"/>
                        </a:spcAft>
                        <a:buNone/>
                      </a:pPr>
                      <a:r>
                        <a:rPr lang="es"/>
                        <a:t>1614.15</a:t>
                      </a:r>
                      <a:endParaRPr/>
                    </a:p>
                  </a:txBody>
                  <a:tcPr marT="91425" marB="91425" marR="91425" marL="91425"/>
                </a:tc>
                <a:tc>
                  <a:txBody>
                    <a:bodyPr/>
                    <a:lstStyle/>
                    <a:p>
                      <a:pPr indent="0" lvl="0" marL="0" rtl="0" algn="l">
                        <a:spcBef>
                          <a:spcPts val="0"/>
                        </a:spcBef>
                        <a:spcAft>
                          <a:spcPts val="0"/>
                        </a:spcAft>
                        <a:buNone/>
                      </a:pPr>
                      <a:r>
                        <a:rPr lang="es"/>
                        <a:t>46.6722</a:t>
                      </a:r>
                      <a:endParaRPr/>
                    </a:p>
                  </a:txBody>
                  <a:tcPr marT="91425" marB="91425" marR="91425" marL="91425"/>
                </a:tc>
              </a:tr>
              <a:tr h="381000">
                <a:tc>
                  <a:txBody>
                    <a:bodyPr/>
                    <a:lstStyle/>
                    <a:p>
                      <a:pPr indent="0" lvl="0" marL="0" rtl="0" algn="l">
                        <a:spcBef>
                          <a:spcPts val="0"/>
                        </a:spcBef>
                        <a:spcAft>
                          <a:spcPts val="0"/>
                        </a:spcAft>
                        <a:buNone/>
                      </a:pPr>
                      <a:r>
                        <a:rPr lang="es"/>
                        <a:t>Ulysses16</a:t>
                      </a:r>
                      <a:endParaRPr/>
                    </a:p>
                  </a:txBody>
                  <a:tcPr marT="91425" marB="91425" marR="91425" marL="91425"/>
                </a:tc>
                <a:tc>
                  <a:txBody>
                    <a:bodyPr/>
                    <a:lstStyle/>
                    <a:p>
                      <a:pPr indent="0" lvl="0" marL="0" rtl="0" algn="l">
                        <a:spcBef>
                          <a:spcPts val="0"/>
                        </a:spcBef>
                        <a:spcAft>
                          <a:spcPts val="0"/>
                        </a:spcAft>
                        <a:buNone/>
                      </a:pPr>
                      <a:r>
                        <a:rPr lang="es"/>
                        <a:t>338971.5</a:t>
                      </a:r>
                      <a:endParaRPr/>
                    </a:p>
                  </a:txBody>
                  <a:tcPr marT="91425" marB="91425" marR="91425" marL="91425"/>
                </a:tc>
                <a:tc>
                  <a:txBody>
                    <a:bodyPr/>
                    <a:lstStyle/>
                    <a:p>
                      <a:pPr indent="0" lvl="0" marL="0" rtl="0" algn="l">
                        <a:spcBef>
                          <a:spcPts val="0"/>
                        </a:spcBef>
                        <a:spcAft>
                          <a:spcPts val="0"/>
                        </a:spcAft>
                        <a:buNone/>
                      </a:pPr>
                      <a:r>
                        <a:rPr lang="es"/>
                        <a:t>3861.45</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PROBLEMA: ITV</a:t>
            </a:r>
            <a:endParaRPr/>
          </a:p>
        </p:txBody>
      </p:sp>
      <p:sp>
        <p:nvSpPr>
          <p:cNvPr id="285" name="Google Shape;285;p14"/>
          <p:cNvSpPr txBox="1"/>
          <p:nvPr>
            <p:ph idx="1" type="body"/>
          </p:nvPr>
        </p:nvSpPr>
        <p:spPr>
          <a:xfrm>
            <a:off x="1303800" y="16852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el problema ITV queremos representar una estación de ITV que conste de varias líneas en las que se inspeccionan vehículos. Cada coche tendrá distintas características por lo que el tiempo de inspección varía según el vehículo. El objetivo del problema es atender a todos los vehículos en el menor tiempo posible.</a:t>
            </a:r>
            <a:endParaRPr/>
          </a:p>
          <a:p>
            <a:pPr indent="0" lvl="0" marL="0" rtl="0" algn="l">
              <a:spcBef>
                <a:spcPts val="1600"/>
              </a:spcBef>
              <a:spcAft>
                <a:spcPts val="1600"/>
              </a:spcAft>
              <a:buNone/>
            </a:pPr>
            <a:r>
              <a:rPr lang="es"/>
              <a:t>Para dar con una solución usando un algoritmo de vuelta atrás empezamos añadiendo un vehículo cualquiera a la primera línea (este será nuestro nodo raíz); a partir de este </a:t>
            </a:r>
            <a:r>
              <a:rPr lang="es"/>
              <a:t>expandimos</a:t>
            </a:r>
            <a:r>
              <a:rPr lang="es"/>
              <a:t> el árbol añadiendo el siguiente vehículo en cola a cada línea (cada vez que añadimos el siguiente vehículo en cola a una línea expandimos en un nodo); cuando no queden coches en cola quiere decir que hemos dado con una solución, para quedarnos con la solución que acabe en el menor tiempo posible seleccionamos aquella cuya línea con mayor tiempo de espera sea la menor de entre todas las líneas con mayor tiempo de espera de las soluciones.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PSEUDOCÓDIGO</a:t>
            </a:r>
            <a:endParaRPr/>
          </a:p>
        </p:txBody>
      </p:sp>
      <p:sp>
        <p:nvSpPr>
          <p:cNvPr id="291" name="Google Shape;291;p15"/>
          <p:cNvSpPr txBox="1"/>
          <p:nvPr/>
        </p:nvSpPr>
        <p:spPr>
          <a:xfrm>
            <a:off x="783750" y="1341150"/>
            <a:ext cx="7576500" cy="3717000"/>
          </a:xfrm>
          <a:prstGeom prst="rect">
            <a:avLst/>
          </a:prstGeom>
          <a:solidFill>
            <a:srgbClr val="EFEFEF"/>
          </a:solidFill>
          <a:ln>
            <a:noFill/>
          </a:ln>
        </p:spPr>
        <p:txBody>
          <a:bodyPr anchorCtr="0" anchor="t" bIns="91425" lIns="91425" spcFirstLastPara="1" rIns="91425" wrap="square" tIns="0">
            <a:noAutofit/>
          </a:bodyPr>
          <a:lstStyle/>
          <a:p>
            <a:pPr indent="0" lvl="0" marL="0" rtl="0" algn="l">
              <a:spcBef>
                <a:spcPts val="0"/>
              </a:spcBef>
              <a:spcAft>
                <a:spcPts val="0"/>
              </a:spcAft>
              <a:buNone/>
            </a:pPr>
            <a:r>
              <a:rPr lang="es" sz="800">
                <a:latin typeface="Nunito"/>
                <a:ea typeface="Nunito"/>
                <a:cs typeface="Nunito"/>
                <a:sym typeface="Nunito"/>
              </a:rPr>
              <a:t>// coches_encola contiene los coches que todavia no estan en ninguna linea</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coches_listos contiene los coches en cada una de las lineas, por ejemplo, coches_listos[l][c] estaria accediendo al coche c de la linea l. Podemos empezar a resolver con un coche ya en la primera linea</a:t>
            </a:r>
            <a:endParaRPr sz="800">
              <a:latin typeface="Nunito"/>
              <a:ea typeface="Nunito"/>
              <a:cs typeface="Nunito"/>
              <a:sym typeface="Nunito"/>
            </a:endParaRPr>
          </a:p>
          <a:p>
            <a:pPr indent="0" lvl="0" marL="0" rtl="0" algn="l">
              <a:spcBef>
                <a:spcPts val="0"/>
              </a:spcBef>
              <a:spcAft>
                <a:spcPts val="0"/>
              </a:spcAft>
              <a:buNone/>
            </a:pPr>
            <a:r>
              <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funcion resolver_itv(choches_encola, coches_listos)</a:t>
            </a:r>
            <a:endParaRPr sz="800">
              <a:latin typeface="Nunito"/>
              <a:ea typeface="Nunito"/>
              <a:cs typeface="Nunito"/>
              <a:sym typeface="Nunito"/>
            </a:endParaRPr>
          </a:p>
          <a:p>
            <a:pPr indent="0" lvl="0" marL="0" rtl="0" algn="l">
              <a:spcBef>
                <a:spcPts val="0"/>
              </a:spcBef>
              <a:spcAft>
                <a:spcPts val="0"/>
              </a:spcAft>
              <a:buNone/>
            </a:pPr>
            <a:r>
              <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if (!coches_encola.vacio)</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for i=0 while i &lt; lineas</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coches_encola.push_back(coches_listos[0])</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coches_listos.erase(0)</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resolver(coches_encola, coches_listos)</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fin</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fi</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 No quedan coches en cola, todos estan listos, es un nodo hoja</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else</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tiempo_linea_max := int</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 Calculamos el tiempo en cada cola y nos quedamos con el mayor tiempo de espera</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for i=0 while i &lt; lineas</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tiempo_linea[i] := tiempo(coches_listos[i])</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if tiempo_linea_max es menor que tiempo_linea[i] entonces</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tiempo_linea_max := tiempo_linea[i]</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fi</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fin</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 Si el mayor tiempo de espera es menor que la solucion que teniamos anteriormente este pasa a ser la solucion</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if tiempo_linea_max es menor que el tiempo_solucion entonces</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tiempo_solucion := tiempo_linea_max</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solucion := coches_listos</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fi</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esle</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function</a:t>
            </a:r>
            <a:endParaRPr sz="800">
              <a:latin typeface="Nunito"/>
              <a:ea typeface="Nunito"/>
              <a:cs typeface="Nunito"/>
              <a:sym typeface="Nunito"/>
            </a:endParaRPr>
          </a:p>
          <a:p>
            <a:pPr indent="0" lvl="0" marL="0" rtl="0" algn="l">
              <a:spcBef>
                <a:spcPts val="0"/>
              </a:spcBef>
              <a:spcAft>
                <a:spcPts val="0"/>
              </a:spcAft>
              <a:buNone/>
            </a:pPr>
            <a:r>
              <a:t/>
            </a:r>
            <a:endParaRPr sz="800">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ANÁLISIS</a:t>
            </a:r>
            <a:r>
              <a:rPr lang="es"/>
              <a:t> </a:t>
            </a:r>
            <a:r>
              <a:rPr lang="es"/>
              <a:t>EMPÍRICO</a:t>
            </a:r>
            <a:endParaRPr/>
          </a:p>
        </p:txBody>
      </p:sp>
      <p:sp>
        <p:nvSpPr>
          <p:cNvPr id="297" name="Google Shape;297;p1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8" name="Google Shape;298;p16"/>
          <p:cNvPicPr preferRelativeResize="0"/>
          <p:nvPr/>
        </p:nvPicPr>
        <p:blipFill>
          <a:blip r:embed="rId3">
            <a:alphaModFix/>
          </a:blip>
          <a:stretch>
            <a:fillRect/>
          </a:stretch>
        </p:blipFill>
        <p:spPr>
          <a:xfrm>
            <a:off x="20125" y="1670350"/>
            <a:ext cx="4241325" cy="3181000"/>
          </a:xfrm>
          <a:prstGeom prst="rect">
            <a:avLst/>
          </a:prstGeom>
          <a:noFill/>
          <a:ln>
            <a:noFill/>
          </a:ln>
        </p:spPr>
      </p:pic>
      <p:pic>
        <p:nvPicPr>
          <p:cNvPr id="299" name="Google Shape;299;p16"/>
          <p:cNvPicPr preferRelativeResize="0"/>
          <p:nvPr/>
        </p:nvPicPr>
        <p:blipFill>
          <a:blip r:embed="rId4">
            <a:alphaModFix/>
          </a:blip>
          <a:stretch>
            <a:fillRect/>
          </a:stretch>
        </p:blipFill>
        <p:spPr>
          <a:xfrm>
            <a:off x="4861676" y="1801350"/>
            <a:ext cx="4066650" cy="3050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ANÁLISIS EMPÍRICO: GRÁFICAS CONJUNTAS</a:t>
            </a:r>
            <a:endParaRPr/>
          </a:p>
        </p:txBody>
      </p:sp>
      <p:sp>
        <p:nvSpPr>
          <p:cNvPr id="305" name="Google Shape;305;p1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06" name="Google Shape;306;p17"/>
          <p:cNvPicPr preferRelativeResize="0"/>
          <p:nvPr/>
        </p:nvPicPr>
        <p:blipFill>
          <a:blip r:embed="rId3">
            <a:alphaModFix/>
          </a:blip>
          <a:stretch>
            <a:fillRect/>
          </a:stretch>
        </p:blipFill>
        <p:spPr>
          <a:xfrm>
            <a:off x="1662025" y="1767775"/>
            <a:ext cx="5805574" cy="3156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ESCENARIOS DE </a:t>
            </a:r>
            <a:r>
              <a:rPr lang="es"/>
              <a:t>EJECUCIÓN</a:t>
            </a:r>
            <a:endParaRPr/>
          </a:p>
        </p:txBody>
      </p:sp>
      <p:sp>
        <p:nvSpPr>
          <p:cNvPr id="312" name="Google Shape;312;p18"/>
          <p:cNvSpPr txBox="1"/>
          <p:nvPr/>
        </p:nvSpPr>
        <p:spPr>
          <a:xfrm>
            <a:off x="553100" y="1434675"/>
            <a:ext cx="28638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Nunito"/>
                <a:ea typeface="Nunito"/>
                <a:cs typeface="Nunito"/>
                <a:sym typeface="Nunito"/>
              </a:rPr>
              <a:t>Caso 1: 2 líneas de inspección</a:t>
            </a:r>
            <a:endParaRPr>
              <a:latin typeface="Nunito"/>
              <a:ea typeface="Nunito"/>
              <a:cs typeface="Nunito"/>
              <a:sym typeface="Nunito"/>
            </a:endParaRPr>
          </a:p>
        </p:txBody>
      </p:sp>
      <p:pic>
        <p:nvPicPr>
          <p:cNvPr id="313" name="Google Shape;313;p18"/>
          <p:cNvPicPr preferRelativeResize="0"/>
          <p:nvPr/>
        </p:nvPicPr>
        <p:blipFill>
          <a:blip r:embed="rId3">
            <a:alphaModFix/>
          </a:blip>
          <a:stretch>
            <a:fillRect/>
          </a:stretch>
        </p:blipFill>
        <p:spPr>
          <a:xfrm>
            <a:off x="152400" y="1806975"/>
            <a:ext cx="8408080" cy="3184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ESCENARIOS DE EJECUCIÓN</a:t>
            </a:r>
            <a:endParaRPr/>
          </a:p>
        </p:txBody>
      </p:sp>
      <p:pic>
        <p:nvPicPr>
          <p:cNvPr id="319" name="Google Shape;319;p19"/>
          <p:cNvPicPr preferRelativeResize="0"/>
          <p:nvPr/>
        </p:nvPicPr>
        <p:blipFill>
          <a:blip r:embed="rId3">
            <a:alphaModFix/>
          </a:blip>
          <a:stretch>
            <a:fillRect/>
          </a:stretch>
        </p:blipFill>
        <p:spPr>
          <a:xfrm>
            <a:off x="152400" y="1952400"/>
            <a:ext cx="8839200" cy="2758934"/>
          </a:xfrm>
          <a:prstGeom prst="rect">
            <a:avLst/>
          </a:prstGeom>
          <a:noFill/>
          <a:ln>
            <a:noFill/>
          </a:ln>
        </p:spPr>
      </p:pic>
      <p:sp>
        <p:nvSpPr>
          <p:cNvPr id="320" name="Google Shape;320;p19"/>
          <p:cNvSpPr txBox="1"/>
          <p:nvPr/>
        </p:nvSpPr>
        <p:spPr>
          <a:xfrm>
            <a:off x="553100" y="1434675"/>
            <a:ext cx="28638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Nunito"/>
                <a:ea typeface="Nunito"/>
                <a:cs typeface="Nunito"/>
                <a:sym typeface="Nunito"/>
              </a:rPr>
              <a:t>Caso 2: 3 líneas de inspección</a:t>
            </a: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PROBLEMA: TSP</a:t>
            </a:r>
            <a:endParaRPr/>
          </a:p>
        </p:txBody>
      </p:sp>
      <p:sp>
        <p:nvSpPr>
          <p:cNvPr id="326" name="Google Shape;326;p2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PSEUDOCÓDIGO</a:t>
            </a:r>
            <a:endParaRPr/>
          </a:p>
        </p:txBody>
      </p:sp>
      <p:sp>
        <p:nvSpPr>
          <p:cNvPr id="332" name="Google Shape;332;p21"/>
          <p:cNvSpPr txBox="1"/>
          <p:nvPr/>
        </p:nvSpPr>
        <p:spPr>
          <a:xfrm>
            <a:off x="478975" y="1341150"/>
            <a:ext cx="4045500" cy="3717000"/>
          </a:xfrm>
          <a:prstGeom prst="rect">
            <a:avLst/>
          </a:prstGeom>
          <a:solidFill>
            <a:srgbClr val="EFEFEF"/>
          </a:solidFill>
          <a:ln>
            <a:noFill/>
          </a:ln>
        </p:spPr>
        <p:txBody>
          <a:bodyPr anchorCtr="0" anchor="t" bIns="91425" lIns="91425" spcFirstLastPara="1" rIns="91425" wrap="square" tIns="0">
            <a:noAutofit/>
          </a:bodyPr>
          <a:lstStyle/>
          <a:p>
            <a:pPr indent="0" lvl="0" marL="0" rtl="0" algn="l">
              <a:spcBef>
                <a:spcPts val="0"/>
              </a:spcBef>
              <a:spcAft>
                <a:spcPts val="0"/>
              </a:spcAft>
              <a:buNone/>
            </a:pPr>
            <a:r>
              <a:rPr lang="es" sz="800">
                <a:latin typeface="Nunito"/>
                <a:ea typeface="Nunito"/>
                <a:cs typeface="Nunito"/>
                <a:sym typeface="Nunito"/>
              </a:rPr>
              <a:t>funcion resolver(cv, csv, dv, de)</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cv_aux, csv_aux := vector	//vectores auxiliares de ciudades visitadas y sin visitar</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dt, de_aux := int       	//dt=distancia total</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inicio</a:t>
            </a:r>
            <a:endParaRPr sz="800">
              <a:latin typeface="Nunito"/>
              <a:ea typeface="Nunito"/>
              <a:cs typeface="Nunito"/>
              <a:sym typeface="Nunito"/>
            </a:endParaRPr>
          </a:p>
          <a:p>
            <a:pPr indent="0" lvl="0" marL="0" rtl="0" algn="l">
              <a:spcBef>
                <a:spcPts val="0"/>
              </a:spcBef>
              <a:spcAft>
                <a:spcPts val="0"/>
              </a:spcAft>
              <a:buNone/>
            </a:pPr>
            <a:r>
              <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if(!cv.vacio)</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//ordenar por prioridad las ciudades sin visitar</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csv := prioridad(cv,back(), csv)</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cv_aux := cv</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desde i := 0 hasta i &lt; csv.size()</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dt := 0</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cv_aux := cv</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//Se introduce la primera ciudad del vector sin visitar ordenado por prioridad</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cv_aux.push_back(csv[i])</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csv_aux := csv</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//Se elimina la ciudad del vector de ciudades sin visitar auxiliar</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csv_aux.erase(csv_aux.begin()+i)</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//Se incluye la distancia de la ciudad a la distancia total</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dt += dv + distancias[cv.back()][cv_aux.back()]</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//Se calcula la nueva distancia estimada</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de_aux = de - menorArista(cv_aux.back())</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if (dt + de_aux &lt; ds)</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ne++            	//incremento nodos explorados</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resolver(cv_aux, csv_aux, dt, de_aux)	//entrada recursiva</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fi</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else n_podas++  	//incremento nodos podados</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fin</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fi</a:t>
            </a:r>
            <a:endParaRPr sz="800">
              <a:latin typeface="Nunito"/>
              <a:ea typeface="Nunito"/>
              <a:cs typeface="Nunito"/>
              <a:sym typeface="Nunito"/>
            </a:endParaRPr>
          </a:p>
        </p:txBody>
      </p:sp>
      <p:sp>
        <p:nvSpPr>
          <p:cNvPr id="333" name="Google Shape;333;p21"/>
          <p:cNvSpPr txBox="1"/>
          <p:nvPr/>
        </p:nvSpPr>
        <p:spPr>
          <a:xfrm>
            <a:off x="4745600" y="1341150"/>
            <a:ext cx="3213000" cy="19380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latin typeface="Nunito"/>
                <a:ea typeface="Nunito"/>
                <a:cs typeface="Nunito"/>
                <a:sym typeface="Nunito"/>
              </a:rPr>
              <a:t> </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else	//No quedan valores en ciudades visitadas para analizar</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dt := 0</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desde i:=0 hasta cv.size()-1</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dt += distancias[cv[i]][cv[i+1]]</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fin</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dt += distancias[cv.front()][cv.back()]</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if (dt &lt; ds) // si distancia total menor que distancia solucion</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ds = dt  // Sustituye distancia solucion por distancia total</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cs = cv  // Sustituye camino solucion por ciudades visitadas</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    fi</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fin</a:t>
            </a:r>
            <a:endParaRPr sz="800">
              <a:latin typeface="Nunito"/>
              <a:ea typeface="Nunito"/>
              <a:cs typeface="Nunito"/>
              <a:sym typeface="Nunito"/>
            </a:endParaRPr>
          </a:p>
        </p:txBody>
      </p:sp>
      <p:sp>
        <p:nvSpPr>
          <p:cNvPr id="334" name="Google Shape;334;p21"/>
          <p:cNvSpPr txBox="1"/>
          <p:nvPr/>
        </p:nvSpPr>
        <p:spPr>
          <a:xfrm>
            <a:off x="4745750" y="3948450"/>
            <a:ext cx="3213000" cy="1032900"/>
          </a:xfrm>
          <a:prstGeom prst="rect">
            <a:avLst/>
          </a:prstGeom>
          <a:solidFill>
            <a:srgbClr val="CFE2F3"/>
          </a:solidFill>
          <a:ln>
            <a:noFill/>
          </a:ln>
        </p:spPr>
        <p:txBody>
          <a:bodyPr anchorCtr="0" anchor="t" bIns="91425" lIns="144000" spcFirstLastPara="1" rIns="91425" wrap="square" tIns="0">
            <a:noAutofit/>
          </a:bodyPr>
          <a:lstStyle/>
          <a:p>
            <a:pPr indent="0" lvl="0" marL="0" rtl="0" algn="l">
              <a:spcBef>
                <a:spcPts val="0"/>
              </a:spcBef>
              <a:spcAft>
                <a:spcPts val="0"/>
              </a:spcAft>
              <a:buNone/>
            </a:pPr>
            <a:r>
              <a:rPr lang="es" sz="800">
                <a:latin typeface="Nunito"/>
                <a:ea typeface="Nunito"/>
                <a:cs typeface="Nunito"/>
                <a:sym typeface="Nunito"/>
              </a:rPr>
              <a:t>csv:=vector de ciudades sin visitar</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cv:=vector de ciudades visitadas</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dv:=distancia ciudades visitadas</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de:= distancia estimada</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ds:= distancia solucion</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ne:= nodos explorados</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n_podas := numero de podas realizadas</a:t>
            </a:r>
            <a:endParaRPr sz="800">
              <a:latin typeface="Nunito"/>
              <a:ea typeface="Nunito"/>
              <a:cs typeface="Nunito"/>
              <a:sym typeface="Nunito"/>
            </a:endParaRPr>
          </a:p>
          <a:p>
            <a:pPr indent="0" lvl="0" marL="0" rtl="0" algn="l">
              <a:spcBef>
                <a:spcPts val="0"/>
              </a:spcBef>
              <a:spcAft>
                <a:spcPts val="0"/>
              </a:spcAft>
              <a:buNone/>
            </a:pPr>
            <a:r>
              <a:rPr lang="es" sz="800">
                <a:latin typeface="Nunito"/>
                <a:ea typeface="Nunito"/>
                <a:cs typeface="Nunito"/>
                <a:sym typeface="Nunito"/>
              </a:rPr>
              <a:t>cs:= camino solucion</a:t>
            </a:r>
            <a:endParaRPr sz="800">
              <a:latin typeface="Nunito"/>
              <a:ea typeface="Nunito"/>
              <a:cs typeface="Nunito"/>
              <a:sym typeface="Nunito"/>
            </a:endParaRPr>
          </a:p>
        </p:txBody>
      </p:sp>
      <p:sp>
        <p:nvSpPr>
          <p:cNvPr id="335" name="Google Shape;335;p21"/>
          <p:cNvSpPr txBox="1"/>
          <p:nvPr/>
        </p:nvSpPr>
        <p:spPr>
          <a:xfrm>
            <a:off x="4612950" y="3631450"/>
            <a:ext cx="2505300" cy="2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Nunito"/>
                <a:ea typeface="Nunito"/>
                <a:cs typeface="Nunito"/>
                <a:sym typeface="Nunito"/>
              </a:rPr>
              <a:t>-Variables a tener en cuenta:</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